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6"/>
  </p:notesMasterIdLst>
  <p:sldIdLst>
    <p:sldId id="257" r:id="rId2"/>
    <p:sldId id="464" r:id="rId3"/>
    <p:sldId id="521" r:id="rId4"/>
    <p:sldId id="523" r:id="rId5"/>
    <p:sldId id="515" r:id="rId6"/>
    <p:sldId id="292" r:id="rId7"/>
    <p:sldId id="525" r:id="rId8"/>
    <p:sldId id="526" r:id="rId9"/>
    <p:sldId id="524" r:id="rId10"/>
    <p:sldId id="527" r:id="rId11"/>
    <p:sldId id="528" r:id="rId12"/>
    <p:sldId id="529" r:id="rId13"/>
    <p:sldId id="530" r:id="rId14"/>
    <p:sldId id="531" r:id="rId15"/>
    <p:sldId id="532" r:id="rId16"/>
    <p:sldId id="533" r:id="rId17"/>
    <p:sldId id="534" r:id="rId18"/>
    <p:sldId id="572" r:id="rId19"/>
    <p:sldId id="535" r:id="rId20"/>
    <p:sldId id="539" r:id="rId21"/>
    <p:sldId id="540" r:id="rId22"/>
    <p:sldId id="536" r:id="rId23"/>
    <p:sldId id="537" r:id="rId24"/>
    <p:sldId id="544" r:id="rId25"/>
    <p:sldId id="545" r:id="rId26"/>
    <p:sldId id="549" r:id="rId27"/>
    <p:sldId id="546" r:id="rId28"/>
    <p:sldId id="547" r:id="rId29"/>
    <p:sldId id="548" r:id="rId30"/>
    <p:sldId id="538" r:id="rId31"/>
    <p:sldId id="550" r:id="rId32"/>
    <p:sldId id="541" r:id="rId33"/>
    <p:sldId id="542" r:id="rId34"/>
    <p:sldId id="543" r:id="rId35"/>
    <p:sldId id="573" r:id="rId36"/>
    <p:sldId id="551" r:id="rId37"/>
    <p:sldId id="552" r:id="rId38"/>
    <p:sldId id="564" r:id="rId39"/>
    <p:sldId id="565" r:id="rId40"/>
    <p:sldId id="566" r:id="rId41"/>
    <p:sldId id="567" r:id="rId42"/>
    <p:sldId id="297" r:id="rId43"/>
    <p:sldId id="505" r:id="rId44"/>
    <p:sldId id="508" r:id="rId45"/>
    <p:sldId id="509" r:id="rId46"/>
    <p:sldId id="295" r:id="rId47"/>
    <p:sldId id="510" r:id="rId48"/>
    <p:sldId id="568" r:id="rId49"/>
    <p:sldId id="569" r:id="rId50"/>
    <p:sldId id="553" r:id="rId51"/>
    <p:sldId id="554" r:id="rId52"/>
    <p:sldId id="570" r:id="rId53"/>
    <p:sldId id="555" r:id="rId54"/>
    <p:sldId id="556" r:id="rId55"/>
    <p:sldId id="557" r:id="rId56"/>
    <p:sldId id="507" r:id="rId57"/>
    <p:sldId id="558" r:id="rId58"/>
    <p:sldId id="559" r:id="rId59"/>
    <p:sldId id="560" r:id="rId60"/>
    <p:sldId id="561" r:id="rId61"/>
    <p:sldId id="562" r:id="rId62"/>
    <p:sldId id="563" r:id="rId63"/>
    <p:sldId id="571" r:id="rId64"/>
    <p:sldId id="520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06"/>
    <p:restoredTop sz="96327"/>
  </p:normalViewPr>
  <p:slideViewPr>
    <p:cSldViewPr snapToGrid="0">
      <p:cViewPr varScale="1">
        <p:scale>
          <a:sx n="102" d="100"/>
          <a:sy n="102" d="100"/>
        </p:scale>
        <p:origin x="192" y="17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C2591A-3360-5949-83CA-F0FA62718DC5}" type="datetimeFigureOut">
              <a:rPr lang="en-US" smtClean="0"/>
              <a:t>4/24/25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764F89-3964-D041-9511-CE24D34D0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902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C249B-1B59-1F13-4AEA-FA67E7C4ED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3363FD-E79B-EB3C-401E-5CDC2621A3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21D504-99DC-D5FE-37E2-10D556BF6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B84DB-084B-0445-A15D-16A9A16D8CD3}" type="datetimeFigureOut">
              <a:rPr lang="en-US" smtClean="0"/>
              <a:t>4/24/25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9C691-F2E5-A21F-36F4-FF747B8CD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9EDE7-69D0-ECF1-BABC-0E99EBE15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01B20-1328-9A4F-8B06-9297AEF90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168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D5F7A-C822-9515-9950-17D206E0E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460558-B002-54AE-6A4A-ED9AECF1C9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0BFD3-9ADE-FAE8-823B-67B7B9D95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B84DB-084B-0445-A15D-16A9A16D8CD3}" type="datetimeFigureOut">
              <a:rPr lang="en-US" smtClean="0"/>
              <a:t>4/24/25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9B496-6B22-5691-44AF-DEF85EF96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7C3A8-0F3E-336B-2A62-EFC3C9C73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01B20-1328-9A4F-8B06-9297AEF90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539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8A2BFE-2DFA-364A-0CA9-73ECE83F05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0FFFC8-30FE-B056-69F9-B8C1DBEBF0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903927-3144-CDBD-8E0E-F931177F6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B84DB-084B-0445-A15D-16A9A16D8CD3}" type="datetimeFigureOut">
              <a:rPr lang="en-US" smtClean="0"/>
              <a:t>4/24/25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63AD19-4996-FBE1-9FC6-6C2F64553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6610A-63E5-CEB7-7AC3-8072C478A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01B20-1328-9A4F-8B06-9297AEF90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032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4AA9B-46F5-241C-32ED-4049FED85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93DC5-ED1A-4CF1-DE88-DA7F74B669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6C36-D114-6049-F475-FB84419F0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B84DB-084B-0445-A15D-16A9A16D8CD3}" type="datetimeFigureOut">
              <a:rPr lang="en-US" smtClean="0"/>
              <a:t>4/24/25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4D0F5-1F0C-6B05-1C24-8EA4E0FE4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7B48C4-7118-EB6A-3397-0B825375D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01B20-1328-9A4F-8B06-9297AEF90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639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C1040-4C29-FD33-2A32-E0543E927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DCD27-7DD2-5586-245B-6F24BAF3F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8A266-DD59-5E6E-5B41-8DEF43517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B84DB-084B-0445-A15D-16A9A16D8CD3}" type="datetimeFigureOut">
              <a:rPr lang="en-US" smtClean="0"/>
              <a:t>4/24/25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17029-7743-94F6-BF23-B1C2CF181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F0D84E-F35E-28A4-6F72-5853AD97C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01B20-1328-9A4F-8B06-9297AEF90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029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F0252-F17D-A628-4F74-07B04CBFD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CF5AA-FD2F-36AB-D36B-EA36CBD826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FDCE34-8D61-B30A-4E48-FD60321F2F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40C108-4100-60A5-602C-81BEC455F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B84DB-084B-0445-A15D-16A9A16D8CD3}" type="datetimeFigureOut">
              <a:rPr lang="en-US" smtClean="0"/>
              <a:t>4/24/25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BC9A7E-7A04-DDEC-FF53-1E6E6EDB8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F9A817-1974-366F-29D7-7ED89F2D7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01B20-1328-9A4F-8B06-9297AEF90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90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F8804-21CF-02F4-35EC-33305FD64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53C946-B6D0-A919-C3FF-1344C545B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9640C1-79AC-B66F-FC8D-F12527456D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554D1F-B874-546F-C3AA-72BE7BD418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A1F150-A499-1863-10CA-99C598B5C3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948573-219F-1F24-B9A1-797ECBAC5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B84DB-084B-0445-A15D-16A9A16D8CD3}" type="datetimeFigureOut">
              <a:rPr lang="en-US" smtClean="0"/>
              <a:t>4/24/25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044589-41C2-BD6B-07A9-0406EC350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7ED3E5-FCB1-BD2E-5404-B1B500049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01B20-1328-9A4F-8B06-9297AEF90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154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5CD15-CA3D-AE28-4BE9-96BB6DFA5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B4C45C-D595-FC62-2CD2-332F3224C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B84DB-084B-0445-A15D-16A9A16D8CD3}" type="datetimeFigureOut">
              <a:rPr lang="en-US" smtClean="0"/>
              <a:t>4/24/25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D2399B-AEF9-1B2F-0D5A-515544329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420D2-B469-2C61-2626-1D06EACFC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01B20-1328-9A4F-8B06-9297AEF90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377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988F84-3AA7-1CB0-9950-83D4FEF6B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B84DB-084B-0445-A15D-16A9A16D8CD3}" type="datetimeFigureOut">
              <a:rPr lang="en-US" smtClean="0"/>
              <a:t>4/24/25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BF3050-FD2C-9B7D-112D-F91257C15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EE8AF-6CAB-AD93-3409-8A762BB8D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01B20-1328-9A4F-8B06-9297AEF90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858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1DCD0-B0D1-F621-58FB-7084736B9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C91AA-A812-47D7-AF00-0EAA4950E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F6F327-214A-B79D-97F1-DB0CB8CA9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FBB83B-B224-2664-EF35-7D2B03CB5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B84DB-084B-0445-A15D-16A9A16D8CD3}" type="datetimeFigureOut">
              <a:rPr lang="en-US" smtClean="0"/>
              <a:t>4/24/25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163941-43F9-3C83-8E6C-F5930E61B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3CC846-6DB9-FA5C-5EA8-D0B6EA353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01B20-1328-9A4F-8B06-9297AEF90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61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C0E4B-0106-925D-1B54-33CC6DA33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702A31-E83C-B513-475C-358F6A4728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8925E8-ADF3-9F69-0FFA-A0527E427E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793262-2DA4-55D3-9C67-E30616BD0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B84DB-084B-0445-A15D-16A9A16D8CD3}" type="datetimeFigureOut">
              <a:rPr lang="en-US" smtClean="0"/>
              <a:t>4/24/25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BD8876-6E1A-5CFC-4068-091528B02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C45AC7-32C8-3F74-7B71-48050B8D7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01B20-1328-9A4F-8B06-9297AEF90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335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8EF457-36B0-17D0-847B-F76F7B797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BED5CD-EC0B-086B-F039-EB1ECE507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9C2DE-B987-5D45-0831-C43037E507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B84DB-084B-0445-A15D-16A9A16D8CD3}" type="datetimeFigureOut">
              <a:rPr lang="en-US" smtClean="0"/>
              <a:t>4/24/25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19178-08FF-494A-90B1-10DC0B8562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D865E-6231-27E9-A361-7F234CDEC5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01B20-1328-9A4F-8B06-9297AEF90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829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1" name="Rectangle 104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2DBD49-7871-8636-332D-3A6D035CB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Quasi-Experiments and Causal Analysis</a:t>
            </a:r>
          </a:p>
        </p:txBody>
      </p:sp>
      <p:sp>
        <p:nvSpPr>
          <p:cNvPr id="104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Favored empirical technique by choice of coffee maker Regression ...">
            <a:extLst>
              <a:ext uri="{FF2B5EF4-FFF2-40B4-BE49-F238E27FC236}">
                <a16:creationId xmlns:a16="http://schemas.microsoft.com/office/drawing/2014/main" id="{B76CF490-BAD3-CB3B-A347-8550760CB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0854" y="640080"/>
            <a:ext cx="6361499" cy="555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805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6CD2E-9661-A152-E36C-74138C94E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65125"/>
            <a:ext cx="7531100" cy="1325563"/>
          </a:xfrm>
        </p:spPr>
        <p:txBody>
          <a:bodyPr/>
          <a:lstStyle/>
          <a:p>
            <a:r>
              <a:rPr lang="en-US" dirty="0"/>
              <a:t>Matching: Severing Links like an RCT</a:t>
            </a:r>
          </a:p>
        </p:txBody>
      </p:sp>
      <p:pic>
        <p:nvPicPr>
          <p:cNvPr id="5122" name="Picture 2" descr="Image">
            <a:extLst>
              <a:ext uri="{FF2B5EF4-FFF2-40B4-BE49-F238E27FC236}">
                <a16:creationId xmlns:a16="http://schemas.microsoft.com/office/drawing/2014/main" id="{C3696857-F4D1-A45A-2C6F-A288585F3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0"/>
            <a:ext cx="4381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E8C6BE-DBAD-B0F0-A515-D6760CC81E94}"/>
              </a:ext>
            </a:extLst>
          </p:cNvPr>
          <p:cNvSpPr txBox="1"/>
          <p:nvPr/>
        </p:nvSpPr>
        <p:spPr>
          <a:xfrm>
            <a:off x="2959222" y="5282625"/>
            <a:ext cx="1774845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 Light"/>
                <a:cs typeface="Calibri Light"/>
              </a:rPr>
              <a:t>Barnacles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0BB34D-3FFF-A213-0761-4741752A63CC}"/>
              </a:ext>
            </a:extLst>
          </p:cNvPr>
          <p:cNvSpPr txBox="1"/>
          <p:nvPr/>
        </p:nvSpPr>
        <p:spPr>
          <a:xfrm>
            <a:off x="2980827" y="3600646"/>
            <a:ext cx="1740540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 Light"/>
                <a:cs typeface="Calibri Light"/>
              </a:rPr>
              <a:t>Substrate</a:t>
            </a:r>
          </a:p>
          <a:p>
            <a:pPr algn="ctr"/>
            <a:r>
              <a:rPr lang="en-US" sz="3200" dirty="0">
                <a:latin typeface="Calibri Light"/>
                <a:cs typeface="Calibri Light"/>
              </a:rPr>
              <a:t>Type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FE4A784-0C3A-84CF-B2CE-21C637426933}"/>
              </a:ext>
            </a:extLst>
          </p:cNvPr>
          <p:cNvCxnSpPr>
            <a:cxnSpLocks/>
            <a:stCxn id="10" idx="2"/>
            <a:endCxn id="9" idx="0"/>
          </p:cNvCxnSpPr>
          <p:nvPr/>
        </p:nvCxnSpPr>
        <p:spPr>
          <a:xfrm flipH="1">
            <a:off x="3846645" y="4677864"/>
            <a:ext cx="4452" cy="604761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64D5A1A-28A2-E0A7-6001-1F30CAC5E860}"/>
              </a:ext>
            </a:extLst>
          </p:cNvPr>
          <p:cNvSpPr txBox="1"/>
          <p:nvPr/>
        </p:nvSpPr>
        <p:spPr>
          <a:xfrm>
            <a:off x="1841148" y="1906934"/>
            <a:ext cx="4037446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 Light"/>
                <a:cs typeface="Calibri Light"/>
              </a:rPr>
              <a:t>Non-Random Selection for Substrate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E81C065-8F0B-A3E7-67A0-6F94FEAE63E7}"/>
              </a:ext>
            </a:extLst>
          </p:cNvPr>
          <p:cNvCxnSpPr>
            <a:cxnSpLocks/>
            <a:stCxn id="12" idx="2"/>
            <a:endCxn id="10" idx="0"/>
          </p:cNvCxnSpPr>
          <p:nvPr/>
        </p:nvCxnSpPr>
        <p:spPr>
          <a:xfrm flipH="1">
            <a:off x="3851097" y="2984152"/>
            <a:ext cx="8774" cy="616494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59">
            <a:extLst>
              <a:ext uri="{FF2B5EF4-FFF2-40B4-BE49-F238E27FC236}">
                <a16:creationId xmlns:a16="http://schemas.microsoft.com/office/drawing/2014/main" id="{C30D8DCB-E226-613F-3D39-D59BA91A5049}"/>
              </a:ext>
            </a:extLst>
          </p:cNvPr>
          <p:cNvCxnSpPr>
            <a:cxnSpLocks/>
            <a:stCxn id="12" idx="1"/>
            <a:endCxn id="9" idx="1"/>
          </p:cNvCxnSpPr>
          <p:nvPr/>
        </p:nvCxnSpPr>
        <p:spPr>
          <a:xfrm rot="10800000" flipH="1" flipV="1">
            <a:off x="1841148" y="2445543"/>
            <a:ext cx="1118074" cy="3129470"/>
          </a:xfrm>
          <a:prstGeom prst="bentConnector3">
            <a:avLst>
              <a:gd name="adj1" fmla="val -20446"/>
            </a:avLst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DD47541-30B0-C1C8-C722-A085F9C31C84}"/>
              </a:ext>
            </a:extLst>
          </p:cNvPr>
          <p:cNvSpPr txBox="1"/>
          <p:nvPr/>
        </p:nvSpPr>
        <p:spPr>
          <a:xfrm>
            <a:off x="3549951" y="2663755"/>
            <a:ext cx="61106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199BFB-5FE5-184D-58A1-7AC048CC7C40}"/>
              </a:ext>
            </a:extLst>
          </p:cNvPr>
          <p:cNvSpPr txBox="1"/>
          <p:nvPr/>
        </p:nvSpPr>
        <p:spPr>
          <a:xfrm>
            <a:off x="1306196" y="3200398"/>
            <a:ext cx="61106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61D19C-4C54-5B04-FA14-5AC590A05882}"/>
              </a:ext>
            </a:extLst>
          </p:cNvPr>
          <p:cNvSpPr txBox="1"/>
          <p:nvPr/>
        </p:nvSpPr>
        <p:spPr>
          <a:xfrm>
            <a:off x="7772400" y="6634490"/>
            <a:ext cx="146065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@</a:t>
            </a:r>
            <a:r>
              <a:rPr lang="en-US" sz="1100" dirty="0" err="1">
                <a:solidFill>
                  <a:schemeClr val="bg1"/>
                </a:solidFill>
              </a:rPr>
              <a:t>MemeMedianMode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265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AC1B4-B414-A5D2-54C7-22DA10599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758" y="100828"/>
            <a:ext cx="10515600" cy="1325563"/>
          </a:xfrm>
        </p:spPr>
        <p:txBody>
          <a:bodyPr/>
          <a:lstStyle/>
          <a:p>
            <a:r>
              <a:rPr lang="en-US" dirty="0"/>
              <a:t>The Basic Problem: Confounding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3D848E5-0B72-DEAF-B1E1-628E1312460B}"/>
              </a:ext>
            </a:extLst>
          </p:cNvPr>
          <p:cNvCxnSpPr>
            <a:cxnSpLocks/>
            <a:stCxn id="5" idx="2"/>
            <a:endCxn id="4" idx="0"/>
          </p:cNvCxnSpPr>
          <p:nvPr/>
        </p:nvCxnSpPr>
        <p:spPr>
          <a:xfrm flipH="1">
            <a:off x="1194980" y="3273406"/>
            <a:ext cx="1" cy="1429865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6C4BCC4-08A8-8BC5-1DBD-1738500E8716}"/>
              </a:ext>
            </a:extLst>
          </p:cNvPr>
          <p:cNvCxnSpPr>
            <a:cxnSpLocks/>
            <a:stCxn id="21" idx="1"/>
            <a:endCxn id="5" idx="3"/>
          </p:cNvCxnSpPr>
          <p:nvPr/>
        </p:nvCxnSpPr>
        <p:spPr>
          <a:xfrm flipH="1" flipV="1">
            <a:off x="1924954" y="2857908"/>
            <a:ext cx="1021491" cy="1012383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8B57DB5-B50A-ADE5-2008-33F8D0B0318C}"/>
              </a:ext>
            </a:extLst>
          </p:cNvPr>
          <p:cNvCxnSpPr>
            <a:cxnSpLocks/>
            <a:stCxn id="21" idx="1"/>
            <a:endCxn id="4" idx="3"/>
          </p:cNvCxnSpPr>
          <p:nvPr/>
        </p:nvCxnSpPr>
        <p:spPr>
          <a:xfrm flipH="1">
            <a:off x="2083202" y="3870291"/>
            <a:ext cx="863243" cy="1248479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73AA480-191F-57E8-3787-1275849FB573}"/>
              </a:ext>
            </a:extLst>
          </p:cNvPr>
          <p:cNvGrpSpPr/>
          <p:nvPr/>
        </p:nvGrpSpPr>
        <p:grpSpPr>
          <a:xfrm>
            <a:off x="306758" y="2442409"/>
            <a:ext cx="5676203" cy="3091859"/>
            <a:chOff x="319458" y="2222043"/>
            <a:chExt cx="6767137" cy="368609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AA545D7-F34B-F3D7-0B91-B2E30EC5FB51}"/>
                </a:ext>
              </a:extLst>
            </p:cNvPr>
            <p:cNvSpPr txBox="1"/>
            <p:nvPr/>
          </p:nvSpPr>
          <p:spPr>
            <a:xfrm>
              <a:off x="319458" y="4917430"/>
              <a:ext cx="2117866" cy="9907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alibri Light"/>
                  <a:cs typeface="Calibri Light"/>
                </a:rPr>
                <a:t>Wildfire</a:t>
              </a:r>
            </a:p>
            <a:p>
              <a:pPr algn="ctr"/>
              <a:r>
                <a:rPr lang="en-US" sz="2400" dirty="0">
                  <a:latin typeface="Calibri Light"/>
                  <a:cs typeface="Calibri Light"/>
                </a:rPr>
                <a:t>Probability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0781849-34ED-E8B8-94FC-2E619B9D8F6E}"/>
                </a:ext>
              </a:extLst>
            </p:cNvPr>
            <p:cNvSpPr txBox="1"/>
            <p:nvPr/>
          </p:nvSpPr>
          <p:spPr>
            <a:xfrm>
              <a:off x="508122" y="2222043"/>
              <a:ext cx="1740541" cy="9907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alibri Light"/>
                  <a:cs typeface="Calibri Light"/>
                </a:rPr>
                <a:t>Livestock Grazing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7A48854-4D4B-3937-B325-C2514CCFD3BC}"/>
                </a:ext>
              </a:extLst>
            </p:cNvPr>
            <p:cNvSpPr txBox="1"/>
            <p:nvPr/>
          </p:nvSpPr>
          <p:spPr>
            <a:xfrm>
              <a:off x="3466478" y="3429000"/>
              <a:ext cx="3620117" cy="9907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alibri Light"/>
                  <a:cs typeface="Calibri Light"/>
                </a:rPr>
                <a:t>Land Properties Good for Grazing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D80E8680-167A-D6DD-BE7F-28E8758C5E51}"/>
              </a:ext>
            </a:extLst>
          </p:cNvPr>
          <p:cNvSpPr/>
          <p:nvPr/>
        </p:nvSpPr>
        <p:spPr>
          <a:xfrm>
            <a:off x="7004452" y="1487488"/>
            <a:ext cx="5023523" cy="4608512"/>
          </a:xfrm>
          <a:prstGeom prst="rect">
            <a:avLst/>
          </a:prstGeom>
          <a:noFill/>
          <a:ln w="412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5A62F0D-3FA6-75E2-BE01-DEACFBCB02BF}"/>
              </a:ext>
            </a:extLst>
          </p:cNvPr>
          <p:cNvSpPr txBox="1"/>
          <p:nvPr/>
        </p:nvSpPr>
        <p:spPr>
          <a:xfrm rot="16200000">
            <a:off x="6212057" y="3868564"/>
            <a:ext cx="10000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Fire?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530DED-8054-4253-F8FA-B24B99DB232E}"/>
              </a:ext>
            </a:extLst>
          </p:cNvPr>
          <p:cNvSpPr txBox="1"/>
          <p:nvPr/>
        </p:nvSpPr>
        <p:spPr>
          <a:xfrm>
            <a:off x="8178800" y="6007100"/>
            <a:ext cx="2385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Soil Moisture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B2C4C45-15E8-3DB4-4FF7-520BAD0C37E3}"/>
              </a:ext>
            </a:extLst>
          </p:cNvPr>
          <p:cNvSpPr/>
          <p:nvPr/>
        </p:nvSpPr>
        <p:spPr>
          <a:xfrm>
            <a:off x="10261600" y="2442409"/>
            <a:ext cx="249991" cy="24999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FA710A1-2B6B-C382-5D8B-BC8BEF1F730F}"/>
              </a:ext>
            </a:extLst>
          </p:cNvPr>
          <p:cNvSpPr/>
          <p:nvPr/>
        </p:nvSpPr>
        <p:spPr>
          <a:xfrm>
            <a:off x="11103809" y="2959915"/>
            <a:ext cx="249991" cy="24999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6B5F89E-FED5-57AF-05D4-6BC392687CBA}"/>
              </a:ext>
            </a:extLst>
          </p:cNvPr>
          <p:cNvSpPr/>
          <p:nvPr/>
        </p:nvSpPr>
        <p:spPr>
          <a:xfrm>
            <a:off x="10468068" y="3023415"/>
            <a:ext cx="249991" cy="24999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FB74146-4CC0-1108-AB8A-BCE7B6196F5D}"/>
              </a:ext>
            </a:extLst>
          </p:cNvPr>
          <p:cNvSpPr/>
          <p:nvPr/>
        </p:nvSpPr>
        <p:spPr>
          <a:xfrm>
            <a:off x="10761582" y="2567404"/>
            <a:ext cx="249991" cy="24999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C000DE8-8C4A-0A0F-C19E-FE419FD781EF}"/>
              </a:ext>
            </a:extLst>
          </p:cNvPr>
          <p:cNvSpPr txBox="1"/>
          <p:nvPr/>
        </p:nvSpPr>
        <p:spPr>
          <a:xfrm>
            <a:off x="6419678" y="2359984"/>
            <a:ext cx="5508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YES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E6F0480-E322-D626-424A-F040F0538CD3}"/>
              </a:ext>
            </a:extLst>
          </p:cNvPr>
          <p:cNvSpPr txBox="1"/>
          <p:nvPr/>
        </p:nvSpPr>
        <p:spPr>
          <a:xfrm>
            <a:off x="6419678" y="5496575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No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7897BE2-4F97-393C-4543-26E46D36989F}"/>
              </a:ext>
            </a:extLst>
          </p:cNvPr>
          <p:cNvSpPr/>
          <p:nvPr/>
        </p:nvSpPr>
        <p:spPr>
          <a:xfrm>
            <a:off x="9462429" y="2931138"/>
            <a:ext cx="249991" cy="24999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E5EF4B3-A35D-7674-E045-1A8462450692}"/>
              </a:ext>
            </a:extLst>
          </p:cNvPr>
          <p:cNvSpPr/>
          <p:nvPr/>
        </p:nvSpPr>
        <p:spPr>
          <a:xfrm>
            <a:off x="10304638" y="3448644"/>
            <a:ext cx="249991" cy="24999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9EC0DCA-36C9-37DC-2648-7E4520BFD5E0}"/>
              </a:ext>
            </a:extLst>
          </p:cNvPr>
          <p:cNvSpPr/>
          <p:nvPr/>
        </p:nvSpPr>
        <p:spPr>
          <a:xfrm>
            <a:off x="9668897" y="3512144"/>
            <a:ext cx="249991" cy="24999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C1C7D9A-82A7-C213-141F-49564FF91616}"/>
              </a:ext>
            </a:extLst>
          </p:cNvPr>
          <p:cNvSpPr/>
          <p:nvPr/>
        </p:nvSpPr>
        <p:spPr>
          <a:xfrm>
            <a:off x="9962411" y="3056133"/>
            <a:ext cx="249991" cy="24999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5601657-3F0E-B6FD-C2C4-7ED6A5DC41EB}"/>
              </a:ext>
            </a:extLst>
          </p:cNvPr>
          <p:cNvSpPr/>
          <p:nvPr/>
        </p:nvSpPr>
        <p:spPr>
          <a:xfrm>
            <a:off x="8145492" y="4993719"/>
            <a:ext cx="249991" cy="24999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5119CE9-93C4-DE97-B48B-DBBCB65BD5E7}"/>
              </a:ext>
            </a:extLst>
          </p:cNvPr>
          <p:cNvSpPr/>
          <p:nvPr/>
        </p:nvSpPr>
        <p:spPr>
          <a:xfrm>
            <a:off x="8987701" y="5511225"/>
            <a:ext cx="249991" cy="249991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3538BCD-61FE-F198-CBEF-3E3487238BB4}"/>
              </a:ext>
            </a:extLst>
          </p:cNvPr>
          <p:cNvSpPr/>
          <p:nvPr/>
        </p:nvSpPr>
        <p:spPr>
          <a:xfrm>
            <a:off x="8351960" y="5574725"/>
            <a:ext cx="249991" cy="24999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307E7993-3546-5E0D-09E2-BFD6545B057B}"/>
              </a:ext>
            </a:extLst>
          </p:cNvPr>
          <p:cNvSpPr/>
          <p:nvPr/>
        </p:nvSpPr>
        <p:spPr>
          <a:xfrm>
            <a:off x="8645474" y="5118714"/>
            <a:ext cx="249991" cy="24999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09CCFD1-BE09-41C3-E97F-7F79330B4DBE}"/>
              </a:ext>
            </a:extLst>
          </p:cNvPr>
          <p:cNvSpPr/>
          <p:nvPr/>
        </p:nvSpPr>
        <p:spPr>
          <a:xfrm>
            <a:off x="11064574" y="5574725"/>
            <a:ext cx="249991" cy="24999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BC828CD4-DFD6-6E1F-ED8F-295B1E76D9D0}"/>
              </a:ext>
            </a:extLst>
          </p:cNvPr>
          <p:cNvSpPr/>
          <p:nvPr/>
        </p:nvSpPr>
        <p:spPr>
          <a:xfrm>
            <a:off x="10428833" y="5638225"/>
            <a:ext cx="249991" cy="24999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937627E4-411D-EAB1-640B-DCA26B880000}"/>
              </a:ext>
            </a:extLst>
          </p:cNvPr>
          <p:cNvSpPr/>
          <p:nvPr/>
        </p:nvSpPr>
        <p:spPr>
          <a:xfrm>
            <a:off x="8129363" y="2601037"/>
            <a:ext cx="249991" cy="24999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7DA23779-4244-F982-0BC7-D7A4D1B91D14}"/>
              </a:ext>
            </a:extLst>
          </p:cNvPr>
          <p:cNvSpPr/>
          <p:nvPr/>
        </p:nvSpPr>
        <p:spPr>
          <a:xfrm>
            <a:off x="8335831" y="3182043"/>
            <a:ext cx="249991" cy="24999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B690541-10AE-329A-8EBD-A1A6971E6227}"/>
              </a:ext>
            </a:extLst>
          </p:cNvPr>
          <p:cNvSpPr txBox="1"/>
          <p:nvPr/>
        </p:nvSpPr>
        <p:spPr>
          <a:xfrm>
            <a:off x="9050147" y="3890675"/>
            <a:ext cx="285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Really similar to grazed plots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E95ACE0-D30E-7053-06D3-B56AFB6F39E0}"/>
              </a:ext>
            </a:extLst>
          </p:cNvPr>
          <p:cNvSpPr txBox="1"/>
          <p:nvPr/>
        </p:nvSpPr>
        <p:spPr>
          <a:xfrm>
            <a:off x="7158283" y="4418635"/>
            <a:ext cx="2645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Not similar to grazed plots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AF00725D-BB65-BD11-AC3D-D6856DEF24E7}"/>
              </a:ext>
            </a:extLst>
          </p:cNvPr>
          <p:cNvCxnSpPr>
            <a:cxnSpLocks/>
          </p:cNvCxnSpPr>
          <p:nvPr/>
        </p:nvCxnSpPr>
        <p:spPr>
          <a:xfrm flipH="1" flipV="1">
            <a:off x="10761582" y="3306124"/>
            <a:ext cx="548695" cy="591187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1F004C7A-9F1C-6591-A8F5-BA95639B7D52}"/>
              </a:ext>
            </a:extLst>
          </p:cNvPr>
          <p:cNvCxnSpPr>
            <a:cxnSpLocks/>
          </p:cNvCxnSpPr>
          <p:nvPr/>
        </p:nvCxnSpPr>
        <p:spPr>
          <a:xfrm flipH="1">
            <a:off x="11103809" y="4321104"/>
            <a:ext cx="337203" cy="1047601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8259DA0B-1E05-21A4-D477-CC171F240C9F}"/>
              </a:ext>
            </a:extLst>
          </p:cNvPr>
          <p:cNvCxnSpPr>
            <a:cxnSpLocks/>
          </p:cNvCxnSpPr>
          <p:nvPr/>
        </p:nvCxnSpPr>
        <p:spPr>
          <a:xfrm flipH="1">
            <a:off x="8995114" y="4703271"/>
            <a:ext cx="217683" cy="624722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B134A889-16E1-D914-AE6C-2E89C571F478}"/>
              </a:ext>
            </a:extLst>
          </p:cNvPr>
          <p:cNvSpPr txBox="1"/>
          <p:nvPr/>
        </p:nvSpPr>
        <p:spPr>
          <a:xfrm>
            <a:off x="7570709" y="1577253"/>
            <a:ext cx="1057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Grazed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63394A2-D8B7-CDC3-1727-2000E9288EA0}"/>
              </a:ext>
            </a:extLst>
          </p:cNvPr>
          <p:cNvSpPr txBox="1"/>
          <p:nvPr/>
        </p:nvSpPr>
        <p:spPr>
          <a:xfrm>
            <a:off x="7570709" y="1933620"/>
            <a:ext cx="1367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Ungrazed</a:t>
            </a:r>
          </a:p>
        </p:txBody>
      </p:sp>
    </p:spTree>
    <p:extLst>
      <p:ext uri="{BB962C8B-B14F-4D97-AF65-F5344CB8AC3E}">
        <p14:creationId xmlns:p14="http://schemas.microsoft.com/office/powerpoint/2010/main" val="85320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97AA6-6465-DB95-EA7F-12BD57555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Differences in Covariates by “Treatment” Assignment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66177B-001E-A34D-7CAF-C8697182FF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30" b="3196"/>
          <a:stretch/>
        </p:blipFill>
        <p:spPr>
          <a:xfrm>
            <a:off x="2044700" y="1690688"/>
            <a:ext cx="7772400" cy="42910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3F0B6F-C850-3D45-59B3-3B56E6ED2E73}"/>
              </a:ext>
            </a:extLst>
          </p:cNvPr>
          <p:cNvSpPr txBox="1"/>
          <p:nvPr/>
        </p:nvSpPr>
        <p:spPr>
          <a:xfrm>
            <a:off x="5118100" y="5981700"/>
            <a:ext cx="27278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Soil Moisture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78E9C4-143C-FA0B-5FC5-58FA49972CE5}"/>
              </a:ext>
            </a:extLst>
          </p:cNvPr>
          <p:cNvSpPr txBox="1"/>
          <p:nvPr/>
        </p:nvSpPr>
        <p:spPr>
          <a:xfrm>
            <a:off x="4045691" y="1690688"/>
            <a:ext cx="1367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Ungrazed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6D4E49-E821-26D6-DEB0-8BF783FCD8D2}"/>
              </a:ext>
            </a:extLst>
          </p:cNvPr>
          <p:cNvSpPr txBox="1"/>
          <p:nvPr/>
        </p:nvSpPr>
        <p:spPr>
          <a:xfrm>
            <a:off x="7162314" y="1690688"/>
            <a:ext cx="1057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Grazed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2731B3-D7E0-3782-620B-140C0A27B807}"/>
              </a:ext>
            </a:extLst>
          </p:cNvPr>
          <p:cNvSpPr txBox="1"/>
          <p:nvPr/>
        </p:nvSpPr>
        <p:spPr>
          <a:xfrm>
            <a:off x="101600" y="6488668"/>
            <a:ext cx="2185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Schleicher et al. 2019</a:t>
            </a:r>
          </a:p>
        </p:txBody>
      </p:sp>
    </p:spTree>
    <p:extLst>
      <p:ext uri="{BB962C8B-B14F-4D97-AF65-F5344CB8AC3E}">
        <p14:creationId xmlns:p14="http://schemas.microsoft.com/office/powerpoint/2010/main" val="619181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34F86-32FF-B7D8-B3DC-16878E21F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758" y="246315"/>
            <a:ext cx="10515600" cy="1325563"/>
          </a:xfrm>
        </p:spPr>
        <p:txBody>
          <a:bodyPr/>
          <a:lstStyle/>
          <a:p>
            <a:r>
              <a:rPr lang="en-US" dirty="0"/>
              <a:t>So, the REAL Problem and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E25AC-C7B5-BDFA-2744-4B079D630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1571878"/>
            <a:ext cx="5966561" cy="528612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Choose only replicates with a certain range of covariates</a:t>
            </a:r>
          </a:p>
          <a:p>
            <a:pPr lvl="1"/>
            <a:r>
              <a:rPr lang="en-US" dirty="0"/>
              <a:t>But, this might really restrict your data or unbalance your sample</a:t>
            </a:r>
          </a:p>
          <a:p>
            <a:endParaRPr lang="en-US" dirty="0"/>
          </a:p>
          <a:p>
            <a:r>
              <a:rPr lang="en-US" dirty="0"/>
              <a:t>Choose only replicates that have a </a:t>
            </a:r>
            <a:r>
              <a:rPr lang="en-US" b="1" dirty="0"/>
              <a:t>match </a:t>
            </a:r>
            <a:r>
              <a:rPr lang="en-US" dirty="0"/>
              <a:t>with a treatment and control for covariates</a:t>
            </a:r>
          </a:p>
          <a:p>
            <a:pPr lvl="1"/>
            <a:r>
              <a:rPr lang="en-US" dirty="0"/>
              <a:t>But, lots of covariates, may be no perfect match</a:t>
            </a:r>
          </a:p>
          <a:p>
            <a:endParaRPr lang="en-US" dirty="0"/>
          </a:p>
          <a:p>
            <a:r>
              <a:rPr lang="en-US" dirty="0"/>
              <a:t>Match on </a:t>
            </a:r>
            <a:r>
              <a:rPr lang="en-US" b="1" i="1" dirty="0"/>
              <a:t>probability</a:t>
            </a:r>
            <a:r>
              <a:rPr lang="en-US" dirty="0"/>
              <a:t> of being included in a treatment</a:t>
            </a:r>
          </a:p>
          <a:p>
            <a:pPr lvl="1"/>
            <a:r>
              <a:rPr lang="en-US" dirty="0"/>
              <a:t>Single measure -&gt; Propensity Score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A02A74A-BE31-9E54-F248-4232970BC218}"/>
              </a:ext>
            </a:extLst>
          </p:cNvPr>
          <p:cNvCxnSpPr>
            <a:cxnSpLocks/>
            <a:stCxn id="13" idx="2"/>
            <a:endCxn id="12" idx="0"/>
          </p:cNvCxnSpPr>
          <p:nvPr/>
        </p:nvCxnSpPr>
        <p:spPr>
          <a:xfrm flipH="1">
            <a:off x="1194980" y="3273406"/>
            <a:ext cx="1" cy="1429865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B499A50-8FEA-33E9-9E18-37850310418B}"/>
              </a:ext>
            </a:extLst>
          </p:cNvPr>
          <p:cNvCxnSpPr>
            <a:cxnSpLocks/>
            <a:stCxn id="15" idx="1"/>
            <a:endCxn id="13" idx="3"/>
          </p:cNvCxnSpPr>
          <p:nvPr/>
        </p:nvCxnSpPr>
        <p:spPr>
          <a:xfrm flipH="1">
            <a:off x="1924954" y="2852644"/>
            <a:ext cx="976282" cy="5264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02E1E4E-5367-A3A4-E02C-05156732C677}"/>
              </a:ext>
            </a:extLst>
          </p:cNvPr>
          <p:cNvCxnSpPr>
            <a:cxnSpLocks/>
            <a:stCxn id="14" idx="1"/>
            <a:endCxn id="12" idx="3"/>
          </p:cNvCxnSpPr>
          <p:nvPr/>
        </p:nvCxnSpPr>
        <p:spPr>
          <a:xfrm flipH="1" flipV="1">
            <a:off x="2083202" y="5118770"/>
            <a:ext cx="818034" cy="8821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73964C9-7645-A449-0255-75CBA2F92D95}"/>
              </a:ext>
            </a:extLst>
          </p:cNvPr>
          <p:cNvSpPr txBox="1"/>
          <p:nvPr/>
        </p:nvSpPr>
        <p:spPr>
          <a:xfrm>
            <a:off x="306758" y="4703271"/>
            <a:ext cx="177644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 Light"/>
                <a:cs typeface="Calibri Light"/>
              </a:rPr>
              <a:t>Wildfire</a:t>
            </a:r>
          </a:p>
          <a:p>
            <a:pPr algn="ctr"/>
            <a:r>
              <a:rPr lang="en-US" sz="2400" dirty="0">
                <a:latin typeface="Calibri Light"/>
                <a:cs typeface="Calibri Light"/>
              </a:rPr>
              <a:t>Probability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8D7F10-A7D0-283A-6288-16D7E42D56E5}"/>
              </a:ext>
            </a:extLst>
          </p:cNvPr>
          <p:cNvSpPr txBox="1"/>
          <p:nvPr/>
        </p:nvSpPr>
        <p:spPr>
          <a:xfrm>
            <a:off x="465007" y="2442409"/>
            <a:ext cx="1459947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 Light"/>
                <a:cs typeface="Calibri Light"/>
              </a:rPr>
              <a:t>Livestock Grazing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AC3408-10F9-869C-F382-E6DEE1F55A80}"/>
              </a:ext>
            </a:extLst>
          </p:cNvPr>
          <p:cNvSpPr txBox="1"/>
          <p:nvPr/>
        </p:nvSpPr>
        <p:spPr>
          <a:xfrm>
            <a:off x="2901236" y="4712092"/>
            <a:ext cx="3036516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 Light"/>
                <a:cs typeface="Calibri Light"/>
              </a:rPr>
              <a:t>Land Properties Good for Grazing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8532C0-21F4-6446-8CA5-D851306695FA}"/>
              </a:ext>
            </a:extLst>
          </p:cNvPr>
          <p:cNvSpPr txBox="1"/>
          <p:nvPr/>
        </p:nvSpPr>
        <p:spPr>
          <a:xfrm>
            <a:off x="2901236" y="2621811"/>
            <a:ext cx="303651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libri Light"/>
                <a:cs typeface="Calibri Light"/>
              </a:rPr>
              <a:t>Probability of Grazing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3136CE-4F2F-F3A0-05B8-5E4CD1B3E650}"/>
              </a:ext>
            </a:extLst>
          </p:cNvPr>
          <p:cNvCxnSpPr>
            <a:cxnSpLocks/>
            <a:stCxn id="14" idx="0"/>
            <a:endCxn id="15" idx="2"/>
          </p:cNvCxnSpPr>
          <p:nvPr/>
        </p:nvCxnSpPr>
        <p:spPr>
          <a:xfrm flipV="1">
            <a:off x="4419494" y="3083476"/>
            <a:ext cx="0" cy="1628616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829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823D7-00A3-36B1-FCEF-91577E800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Propensity Scores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8E7A4-4399-4632-A465-A0EEB4E37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4600" y="1270000"/>
            <a:ext cx="5029200" cy="5740400"/>
          </a:xfrm>
        </p:spPr>
        <p:txBody>
          <a:bodyPr>
            <a:normAutofit/>
          </a:bodyPr>
          <a:lstStyle/>
          <a:p>
            <a:r>
              <a:rPr lang="en-US" dirty="0"/>
              <a:t>We can estimate this with observables</a:t>
            </a:r>
          </a:p>
          <a:p>
            <a:endParaRPr lang="en-US" dirty="0"/>
          </a:p>
          <a:p>
            <a:r>
              <a:rPr lang="en-US" dirty="0"/>
              <a:t>Is Grazed? ~ Precipitation + Temperature + Soil Moisture + NPP +…….</a:t>
            </a:r>
          </a:p>
          <a:p>
            <a:endParaRPr lang="en-US" dirty="0"/>
          </a:p>
          <a:p>
            <a:r>
              <a:rPr lang="en-US" dirty="0"/>
              <a:t>It’s just a logistic regression</a:t>
            </a:r>
          </a:p>
          <a:p>
            <a:endParaRPr lang="en-US" dirty="0"/>
          </a:p>
          <a:p>
            <a:r>
              <a:rPr lang="en-US" dirty="0"/>
              <a:t>Each plot gets a probability of being assigned to a grazing treatment = </a:t>
            </a:r>
            <a:r>
              <a:rPr lang="en-US" b="1" dirty="0"/>
              <a:t>propensity score</a:t>
            </a:r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06AD422-EA42-90DC-8F3B-AE129FEA2ACC}"/>
              </a:ext>
            </a:extLst>
          </p:cNvPr>
          <p:cNvCxnSpPr>
            <a:cxnSpLocks/>
            <a:stCxn id="8" idx="2"/>
            <a:endCxn id="7" idx="0"/>
          </p:cNvCxnSpPr>
          <p:nvPr/>
        </p:nvCxnSpPr>
        <p:spPr>
          <a:xfrm flipH="1">
            <a:off x="1194980" y="3273406"/>
            <a:ext cx="1" cy="1429865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6FCBC5B-D70C-51E5-4852-92965D10B376}"/>
              </a:ext>
            </a:extLst>
          </p:cNvPr>
          <p:cNvCxnSpPr>
            <a:cxnSpLocks/>
            <a:stCxn id="10" idx="1"/>
            <a:endCxn id="8" idx="3"/>
          </p:cNvCxnSpPr>
          <p:nvPr/>
        </p:nvCxnSpPr>
        <p:spPr>
          <a:xfrm flipH="1">
            <a:off x="1924954" y="2852644"/>
            <a:ext cx="976282" cy="5264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DB40A00-08D7-2D68-5961-0FA91F368745}"/>
              </a:ext>
            </a:extLst>
          </p:cNvPr>
          <p:cNvCxnSpPr>
            <a:cxnSpLocks/>
            <a:stCxn id="9" idx="1"/>
            <a:endCxn id="7" idx="3"/>
          </p:cNvCxnSpPr>
          <p:nvPr/>
        </p:nvCxnSpPr>
        <p:spPr>
          <a:xfrm flipH="1" flipV="1">
            <a:off x="2083202" y="5118770"/>
            <a:ext cx="818034" cy="8821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49956AD-CB78-FA2F-877F-DAD1B7BC6102}"/>
              </a:ext>
            </a:extLst>
          </p:cNvPr>
          <p:cNvSpPr txBox="1"/>
          <p:nvPr/>
        </p:nvSpPr>
        <p:spPr>
          <a:xfrm>
            <a:off x="306758" y="4703271"/>
            <a:ext cx="177644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 Light"/>
                <a:cs typeface="Calibri Light"/>
              </a:rPr>
              <a:t>Wildfire</a:t>
            </a:r>
          </a:p>
          <a:p>
            <a:pPr algn="ctr"/>
            <a:r>
              <a:rPr lang="en-US" sz="2400" dirty="0">
                <a:latin typeface="Calibri Light"/>
                <a:cs typeface="Calibri Light"/>
              </a:rPr>
              <a:t>Probability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F92CD3-A032-0F64-881D-5EA759CF660B}"/>
              </a:ext>
            </a:extLst>
          </p:cNvPr>
          <p:cNvSpPr txBox="1"/>
          <p:nvPr/>
        </p:nvSpPr>
        <p:spPr>
          <a:xfrm>
            <a:off x="465007" y="2442409"/>
            <a:ext cx="1459947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 Light"/>
                <a:cs typeface="Calibri Light"/>
              </a:rPr>
              <a:t>Livestock Grazing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ACCC18-E0D7-44CA-49C3-E6B57696287A}"/>
              </a:ext>
            </a:extLst>
          </p:cNvPr>
          <p:cNvSpPr txBox="1"/>
          <p:nvPr/>
        </p:nvSpPr>
        <p:spPr>
          <a:xfrm>
            <a:off x="2901236" y="4712092"/>
            <a:ext cx="3036516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 Light"/>
                <a:cs typeface="Calibri Light"/>
              </a:rPr>
              <a:t>Land Properties Good for Grazing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2A4F13-7FAA-AC73-5488-935BDDBAD057}"/>
              </a:ext>
            </a:extLst>
          </p:cNvPr>
          <p:cNvSpPr txBox="1"/>
          <p:nvPr/>
        </p:nvSpPr>
        <p:spPr>
          <a:xfrm>
            <a:off x="2901236" y="2621811"/>
            <a:ext cx="303651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 Light"/>
                <a:cs typeface="Calibri Light"/>
              </a:rPr>
              <a:t>Probability of Grazing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BDA44C0-B373-01C5-C2C7-EFAE0823B47A}"/>
              </a:ext>
            </a:extLst>
          </p:cNvPr>
          <p:cNvCxnSpPr>
            <a:cxnSpLocks/>
            <a:stCxn id="9" idx="0"/>
            <a:endCxn id="10" idx="2"/>
          </p:cNvCxnSpPr>
          <p:nvPr/>
        </p:nvCxnSpPr>
        <p:spPr>
          <a:xfrm flipV="1">
            <a:off x="4419494" y="3083476"/>
            <a:ext cx="0" cy="1628616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423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DE9F4-046E-3E69-A740-4BAB05C0F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-40567"/>
            <a:ext cx="10515600" cy="1325563"/>
          </a:xfrm>
        </p:spPr>
        <p:txBody>
          <a:bodyPr/>
          <a:lstStyle/>
          <a:p>
            <a:r>
              <a:rPr lang="en-US" dirty="0"/>
              <a:t>What to Do With Propensity Scores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C7E2C-B3E0-CDB5-DF3F-81F9C379B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4233153"/>
            <a:ext cx="12090400" cy="200786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We can select a </a:t>
            </a:r>
            <a:r>
              <a:rPr lang="en-US" b="1" dirty="0"/>
              <a:t>matched</a:t>
            </a:r>
            <a:r>
              <a:rPr lang="en-US" dirty="0"/>
              <a:t> pair of treatment and controls with the same propensity score</a:t>
            </a:r>
          </a:p>
          <a:p>
            <a:endParaRPr lang="en-US" dirty="0"/>
          </a:p>
          <a:p>
            <a:r>
              <a:rPr lang="en-US" dirty="0"/>
              <a:t>We can filter to only points in a range of propensities</a:t>
            </a:r>
          </a:p>
          <a:p>
            <a:endParaRPr lang="en-US" dirty="0"/>
          </a:p>
          <a:p>
            <a:r>
              <a:rPr lang="en-US" dirty="0"/>
              <a:t>We can WEIGHT points based on 1/propensity of being treated (</a:t>
            </a:r>
            <a:r>
              <a:rPr lang="en-US" b="1" dirty="0"/>
              <a:t>IPW</a:t>
            </a:r>
            <a:r>
              <a:rPr lang="en-US" dirty="0"/>
              <a:t>)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437E34-8980-AEAD-79AB-4D5F5776818E}"/>
              </a:ext>
            </a:extLst>
          </p:cNvPr>
          <p:cNvSpPr txBox="1"/>
          <p:nvPr/>
        </p:nvSpPr>
        <p:spPr>
          <a:xfrm>
            <a:off x="101600" y="6488668"/>
            <a:ext cx="2185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Schleicher et al.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65D29E-A1E3-6420-F7C3-AFDF47EFA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200" y="967497"/>
            <a:ext cx="7772400" cy="301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9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7B51F8-4C9D-A477-9970-A28BDC75A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Check your Matches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D874A2-FF1C-AE8E-43BF-16BCED8B4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0691" y="284988"/>
            <a:ext cx="8139955" cy="65730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71E6C4-0A80-F508-C7D4-5FB715EA6890}"/>
              </a:ext>
            </a:extLst>
          </p:cNvPr>
          <p:cNvSpPr txBox="1"/>
          <p:nvPr/>
        </p:nvSpPr>
        <p:spPr>
          <a:xfrm>
            <a:off x="101600" y="6488668"/>
            <a:ext cx="2185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Schleicher et al. 2019</a:t>
            </a:r>
          </a:p>
        </p:txBody>
      </p:sp>
    </p:spTree>
    <p:extLst>
      <p:ext uri="{BB962C8B-B14F-4D97-AF65-F5344CB8AC3E}">
        <p14:creationId xmlns:p14="http://schemas.microsoft.com/office/powerpoint/2010/main" val="326572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C06E5-A31F-B834-E7E1-8FFB84A46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52462"/>
            <a:ext cx="10515600" cy="1325563"/>
          </a:xfrm>
        </p:spPr>
        <p:txBody>
          <a:bodyPr/>
          <a:lstStyle/>
          <a:p>
            <a:r>
              <a:rPr lang="en-US" dirty="0"/>
              <a:t>Grazing and Wildfire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68059A-C12E-B8EE-F330-091738604AEE}"/>
              </a:ext>
            </a:extLst>
          </p:cNvPr>
          <p:cNvSpPr txBox="1"/>
          <p:nvPr/>
        </p:nvSpPr>
        <p:spPr>
          <a:xfrm>
            <a:off x="101600" y="6488668"/>
            <a:ext cx="1773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Siegel et al. 2022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94CE710-E1F9-6BA0-A537-E5554E18FAD0}"/>
              </a:ext>
            </a:extLst>
          </p:cNvPr>
          <p:cNvCxnSpPr>
            <a:cxnSpLocks/>
            <a:stCxn id="10" idx="2"/>
            <a:endCxn id="9" idx="0"/>
          </p:cNvCxnSpPr>
          <p:nvPr/>
        </p:nvCxnSpPr>
        <p:spPr>
          <a:xfrm flipH="1">
            <a:off x="1194980" y="2752167"/>
            <a:ext cx="1" cy="1429865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B07BBAD-350F-6BC3-F3D4-BE3DC9FD7261}"/>
              </a:ext>
            </a:extLst>
          </p:cNvPr>
          <p:cNvCxnSpPr>
            <a:cxnSpLocks/>
            <a:stCxn id="11" idx="1"/>
            <a:endCxn id="10" idx="3"/>
          </p:cNvCxnSpPr>
          <p:nvPr/>
        </p:nvCxnSpPr>
        <p:spPr>
          <a:xfrm flipH="1" flipV="1">
            <a:off x="1924954" y="2336669"/>
            <a:ext cx="1021491" cy="1028758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F7A82DF-8E6F-5B00-1BFD-0DCDE1A608FE}"/>
              </a:ext>
            </a:extLst>
          </p:cNvPr>
          <p:cNvCxnSpPr>
            <a:cxnSpLocks/>
            <a:stCxn id="11" idx="1"/>
            <a:endCxn id="9" idx="3"/>
          </p:cNvCxnSpPr>
          <p:nvPr/>
        </p:nvCxnSpPr>
        <p:spPr>
          <a:xfrm flipH="1">
            <a:off x="2083202" y="3365427"/>
            <a:ext cx="863243" cy="1232104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9E3D953C-4B71-4E61-1CEE-71B02C0266BF}"/>
              </a:ext>
            </a:extLst>
          </p:cNvPr>
          <p:cNvGrpSpPr/>
          <p:nvPr/>
        </p:nvGrpSpPr>
        <p:grpSpPr>
          <a:xfrm>
            <a:off x="306758" y="1921170"/>
            <a:ext cx="4404939" cy="3091859"/>
            <a:chOff x="319458" y="2222043"/>
            <a:chExt cx="5251543" cy="368609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36BAA65-14B6-92D4-A3F2-6869691DFDE0}"/>
                </a:ext>
              </a:extLst>
            </p:cNvPr>
            <p:cNvSpPr txBox="1"/>
            <p:nvPr/>
          </p:nvSpPr>
          <p:spPr>
            <a:xfrm>
              <a:off x="319458" y="4917430"/>
              <a:ext cx="2117866" cy="9907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alibri Light"/>
                  <a:cs typeface="Calibri Light"/>
                </a:rPr>
                <a:t>Wildfire</a:t>
              </a:r>
            </a:p>
            <a:p>
              <a:pPr algn="ctr"/>
              <a:r>
                <a:rPr lang="en-US" sz="2400" dirty="0">
                  <a:latin typeface="Calibri Light"/>
                  <a:cs typeface="Calibri Light"/>
                </a:rPr>
                <a:t>Probability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28570B5-4083-4039-E4C2-07199275DD53}"/>
                </a:ext>
              </a:extLst>
            </p:cNvPr>
            <p:cNvSpPr txBox="1"/>
            <p:nvPr/>
          </p:nvSpPr>
          <p:spPr>
            <a:xfrm>
              <a:off x="508122" y="2222043"/>
              <a:ext cx="1740541" cy="9907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alibri Light"/>
                  <a:cs typeface="Calibri Light"/>
                </a:rPr>
                <a:t>Livestock Grazing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7F7B7E8-8257-D45F-8F9C-2F550E8617FC}"/>
                </a:ext>
              </a:extLst>
            </p:cNvPr>
            <p:cNvSpPr txBox="1"/>
            <p:nvPr/>
          </p:nvSpPr>
          <p:spPr>
            <a:xfrm>
              <a:off x="3466478" y="3429000"/>
              <a:ext cx="2104523" cy="10297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alibri Light"/>
                  <a:cs typeface="Calibri Light"/>
                </a:rPr>
                <a:t>Land Properties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770DA6B-0D14-53E5-1FEB-A84D53D27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22318"/>
            <a:ext cx="7772400" cy="1166350"/>
          </a:xfrm>
          <a:prstGeom prst="rect">
            <a:avLst/>
          </a:prstGeom>
        </p:spPr>
      </p:pic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91A5F10A-96E0-7D1E-A139-4CCF7FBB7F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0874793"/>
              </p:ext>
            </p:extLst>
          </p:nvPr>
        </p:nvGraphicFramePr>
        <p:xfrm>
          <a:off x="5109931" y="40808"/>
          <a:ext cx="6617062" cy="51268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3585">
                  <a:extLst>
                    <a:ext uri="{9D8B030D-6E8A-4147-A177-3AD203B41FA5}">
                      <a16:colId xmlns:a16="http://schemas.microsoft.com/office/drawing/2014/main" val="1070591427"/>
                    </a:ext>
                  </a:extLst>
                </a:gridCol>
                <a:gridCol w="1138782">
                  <a:extLst>
                    <a:ext uri="{9D8B030D-6E8A-4147-A177-3AD203B41FA5}">
                      <a16:colId xmlns:a16="http://schemas.microsoft.com/office/drawing/2014/main" val="3092055924"/>
                    </a:ext>
                  </a:extLst>
                </a:gridCol>
                <a:gridCol w="1064500">
                  <a:extLst>
                    <a:ext uri="{9D8B030D-6E8A-4147-A177-3AD203B41FA5}">
                      <a16:colId xmlns:a16="http://schemas.microsoft.com/office/drawing/2014/main" val="4263576533"/>
                    </a:ext>
                  </a:extLst>
                </a:gridCol>
                <a:gridCol w="1303941">
                  <a:extLst>
                    <a:ext uri="{9D8B030D-6E8A-4147-A177-3AD203B41FA5}">
                      <a16:colId xmlns:a16="http://schemas.microsoft.com/office/drawing/2014/main" val="1449253191"/>
                    </a:ext>
                  </a:extLst>
                </a:gridCol>
                <a:gridCol w="1396254">
                  <a:extLst>
                    <a:ext uri="{9D8B030D-6E8A-4147-A177-3AD203B41FA5}">
                      <a16:colId xmlns:a16="http://schemas.microsoft.com/office/drawing/2014/main" val="1551695006"/>
                    </a:ext>
                  </a:extLst>
                </a:gridCol>
              </a:tblGrid>
              <a:tr h="67282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buNone/>
                      </a:pPr>
                      <a:r>
                        <a:rPr lang="en-US" sz="1400" dirty="0">
                          <a:effectLst/>
                        </a:rPr>
                        <a:t>Variable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328" marR="3332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Mean values, ungrazed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328" marR="3332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Mean  values, grazed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328" marR="3332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Standardized mean differences, unmatched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328" marR="3332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Standardized mean differences, matched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328" marR="33328" marT="0" marB="0" anchor="b"/>
                </a:tc>
                <a:extLst>
                  <a:ext uri="{0D108BD9-81ED-4DB2-BD59-A6C34878D82A}">
                    <a16:rowId xmlns:a16="http://schemas.microsoft.com/office/drawing/2014/main" val="3913992328"/>
                  </a:ext>
                </a:extLst>
              </a:tr>
              <a:tr h="4447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buNone/>
                      </a:pPr>
                      <a:r>
                        <a:rPr lang="en-US" sz="1400" dirty="0">
                          <a:effectLst/>
                        </a:rPr>
                        <a:t>Population density, 2010 (people/km</a:t>
                      </a:r>
                      <a:r>
                        <a:rPr lang="en-US" sz="1400" baseline="30000" dirty="0">
                          <a:effectLst/>
                        </a:rPr>
                        <a:t>2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328" marR="333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5.790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328" marR="333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1.427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328" marR="333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0.106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328" marR="333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0.102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328" marR="33328" marT="0" marB="0" anchor="b"/>
                </a:tc>
                <a:extLst>
                  <a:ext uri="{0D108BD9-81ED-4DB2-BD59-A6C34878D82A}">
                    <a16:rowId xmlns:a16="http://schemas.microsoft.com/office/drawing/2014/main" val="3827163915"/>
                  </a:ext>
                </a:extLst>
              </a:tr>
              <a:tr h="4447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buNone/>
                      </a:pPr>
                      <a:r>
                        <a:rPr lang="en-US" sz="1400" dirty="0">
                          <a:effectLst/>
                        </a:rPr>
                        <a:t>Population density, 2000 (people/km</a:t>
                      </a:r>
                      <a:r>
                        <a:rPr lang="en-US" sz="1400" baseline="30000" dirty="0">
                          <a:effectLst/>
                        </a:rPr>
                        <a:t>2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328" marR="333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4.026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328" marR="333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1.293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328" marR="333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n-US" sz="1400" dirty="0">
                          <a:effectLst/>
                        </a:rPr>
                        <a:t>0.109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328" marR="333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n-US" sz="1400" dirty="0">
                          <a:effectLst/>
                        </a:rPr>
                        <a:t>0.097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328" marR="33328" marT="0" marB="0" anchor="b"/>
                </a:tc>
                <a:extLst>
                  <a:ext uri="{0D108BD9-81ED-4DB2-BD59-A6C34878D82A}">
                    <a16:rowId xmlns:a16="http://schemas.microsoft.com/office/drawing/2014/main" val="2327635679"/>
                  </a:ext>
                </a:extLst>
              </a:tr>
              <a:tr h="2167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buNone/>
                      </a:pPr>
                      <a:r>
                        <a:rPr lang="en-US" sz="1400" dirty="0">
                          <a:effectLst/>
                        </a:rPr>
                        <a:t>Elevation (m)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328" marR="333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n-US" sz="1400" dirty="0">
                          <a:effectLst/>
                        </a:rPr>
                        <a:t>314.043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328" marR="333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n-US" sz="1400" dirty="0">
                          <a:effectLst/>
                        </a:rPr>
                        <a:t>344.228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328" marR="333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-0.170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328" marR="333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n-US" sz="1400" dirty="0">
                          <a:effectLst/>
                        </a:rPr>
                        <a:t>-0.160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328" marR="33328" marT="0" marB="0" anchor="b"/>
                </a:tc>
                <a:extLst>
                  <a:ext uri="{0D108BD9-81ED-4DB2-BD59-A6C34878D82A}">
                    <a16:rowId xmlns:a16="http://schemas.microsoft.com/office/drawing/2014/main" val="392442144"/>
                  </a:ext>
                </a:extLst>
              </a:tr>
              <a:tr h="2167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Slope (˚)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328" marR="333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n-US" sz="1400" dirty="0">
                          <a:effectLst/>
                        </a:rPr>
                        <a:t>13.733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328" marR="333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n-US" sz="1400" dirty="0">
                          <a:effectLst/>
                        </a:rPr>
                        <a:t>12.084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328" marR="333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n-US" sz="1400" dirty="0">
                          <a:effectLst/>
                        </a:rPr>
                        <a:t>0.268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328" marR="333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0.187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328" marR="33328" marT="0" marB="0" anchor="b"/>
                </a:tc>
                <a:extLst>
                  <a:ext uri="{0D108BD9-81ED-4DB2-BD59-A6C34878D82A}">
                    <a16:rowId xmlns:a16="http://schemas.microsoft.com/office/drawing/2014/main" val="3340881785"/>
                  </a:ext>
                </a:extLst>
              </a:tr>
              <a:tr h="2167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Aspect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328" marR="333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0.549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328" marR="333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0.567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328" marR="333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n-US" sz="1400" dirty="0">
                          <a:effectLst/>
                        </a:rPr>
                        <a:t>0.025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328" marR="333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n-US" sz="1400" dirty="0">
                          <a:effectLst/>
                        </a:rPr>
                        <a:t>-0.051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328" marR="33328" marT="0" marB="0" anchor="b"/>
                </a:tc>
                <a:extLst>
                  <a:ext uri="{0D108BD9-81ED-4DB2-BD59-A6C34878D82A}">
                    <a16:rowId xmlns:a16="http://schemas.microsoft.com/office/drawing/2014/main" val="1122659947"/>
                  </a:ext>
                </a:extLst>
              </a:tr>
              <a:tr h="4447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Total winter precipitation (cm)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328" marR="333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28.965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328" marR="333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28.496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328" marR="333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0.006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328" marR="333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n-US" sz="1400" dirty="0">
                          <a:effectLst/>
                        </a:rPr>
                        <a:t>0.040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328" marR="33328" marT="0" marB="0" anchor="b"/>
                </a:tc>
                <a:extLst>
                  <a:ext uri="{0D108BD9-81ED-4DB2-BD59-A6C34878D82A}">
                    <a16:rowId xmlns:a16="http://schemas.microsoft.com/office/drawing/2014/main" val="2114749050"/>
                  </a:ext>
                </a:extLst>
              </a:tr>
              <a:tr h="4447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buNone/>
                      </a:pPr>
                      <a:r>
                        <a:rPr lang="en-US" sz="1400" dirty="0">
                          <a:effectLst/>
                        </a:rPr>
                        <a:t>Total spring precipitation (cm)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328" marR="333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9.949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328" marR="333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10.679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328" marR="333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n-US" sz="1400" dirty="0">
                          <a:effectLst/>
                        </a:rPr>
                        <a:t>-0.264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328" marR="333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-0.203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328" marR="33328" marT="0" marB="0" anchor="b"/>
                </a:tc>
                <a:extLst>
                  <a:ext uri="{0D108BD9-81ED-4DB2-BD59-A6C34878D82A}">
                    <a16:rowId xmlns:a16="http://schemas.microsoft.com/office/drawing/2014/main" val="290910229"/>
                  </a:ext>
                </a:extLst>
              </a:tr>
              <a:tr h="67282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Mean maximum summer temperature (˚C)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328" marR="333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29.227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328" marR="333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29.537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328" marR="333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-0.410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328" marR="333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n-US" sz="1400" dirty="0">
                          <a:effectLst/>
                        </a:rPr>
                        <a:t>-0.079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328" marR="33328" marT="0" marB="0" anchor="b"/>
                </a:tc>
                <a:extLst>
                  <a:ext uri="{0D108BD9-81ED-4DB2-BD59-A6C34878D82A}">
                    <a16:rowId xmlns:a16="http://schemas.microsoft.com/office/drawing/2014/main" val="2726777633"/>
                  </a:ext>
                </a:extLst>
              </a:tr>
              <a:tr h="4447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Mean minimum fall temperature (˚C)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328" marR="333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10.503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328" marR="333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10.483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328" marR="333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0.090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328" marR="333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n-US" sz="1400" dirty="0">
                          <a:effectLst/>
                        </a:rPr>
                        <a:t>0.021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328" marR="33328" marT="0" marB="0" anchor="b"/>
                </a:tc>
                <a:extLst>
                  <a:ext uri="{0D108BD9-81ED-4DB2-BD59-A6C34878D82A}">
                    <a16:rowId xmlns:a16="http://schemas.microsoft.com/office/drawing/2014/main" val="2899596028"/>
                  </a:ext>
                </a:extLst>
              </a:tr>
              <a:tr h="50084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Mean minimum winter temperature (˚C)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328" marR="333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4.528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328" marR="333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4.413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328" marR="333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0.311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328" marR="333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n-US" sz="1400" dirty="0">
                          <a:effectLst/>
                        </a:rPr>
                        <a:t>0.083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328" marR="33328" marT="0" marB="0" anchor="b"/>
                </a:tc>
                <a:extLst>
                  <a:ext uri="{0D108BD9-81ED-4DB2-BD59-A6C34878D82A}">
                    <a16:rowId xmlns:a16="http://schemas.microsoft.com/office/drawing/2014/main" val="116157882"/>
                  </a:ext>
                </a:extLst>
              </a:tr>
            </a:tbl>
          </a:graphicData>
        </a:graphic>
      </p:graphicFrame>
      <p:sp>
        <p:nvSpPr>
          <p:cNvPr id="18" name="Rectangle 1">
            <a:extLst>
              <a:ext uri="{FF2B5EF4-FFF2-40B4-BE49-F238E27FC236}">
                <a16:creationId xmlns:a16="http://schemas.microsoft.com/office/drawing/2014/main" id="{F3E3BF14-D3C5-E55D-5443-9F73613C5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3848" y="357411"/>
            <a:ext cx="22877393" cy="567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342DBF-3276-B80F-FAC8-B6E95E887FD2}"/>
              </a:ext>
            </a:extLst>
          </p:cNvPr>
          <p:cNvSpPr/>
          <p:nvPr/>
        </p:nvSpPr>
        <p:spPr>
          <a:xfrm>
            <a:off x="9525000" y="3467099"/>
            <a:ext cx="2201993" cy="1855219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E1DCA02-7787-86B8-73EE-EAA527F1156F}"/>
              </a:ext>
            </a:extLst>
          </p:cNvPr>
          <p:cNvSpPr/>
          <p:nvPr/>
        </p:nvSpPr>
        <p:spPr>
          <a:xfrm>
            <a:off x="9606082" y="1016000"/>
            <a:ext cx="2120911" cy="1320669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58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35435-8643-6CFC-520B-E1F51056B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would you match 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54395-361A-10D2-5BEF-DDCCD10159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Think about your system and confounders (eyeball that DAG!)</a:t>
            </a:r>
          </a:p>
          <a:p>
            <a:endParaRPr lang="en-US" dirty="0"/>
          </a:p>
          <a:p>
            <a:r>
              <a:rPr lang="en-US" dirty="0"/>
              <a:t>Are there things you’d match on?</a:t>
            </a:r>
          </a:p>
          <a:p>
            <a:endParaRPr lang="en-US" dirty="0"/>
          </a:p>
          <a:p>
            <a:r>
              <a:rPr lang="en-US" dirty="0"/>
              <a:t>OR – are your confounders unknowable?</a:t>
            </a:r>
          </a:p>
        </p:txBody>
      </p:sp>
    </p:spTree>
    <p:extLst>
      <p:ext uri="{BB962C8B-B14F-4D97-AF65-F5344CB8AC3E}">
        <p14:creationId xmlns:p14="http://schemas.microsoft.com/office/powerpoint/2010/main" val="22817853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A6FBB-E8AB-D681-2C07-96FBD897A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E7F40-7F3B-B431-8B68-9A40CF876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Ways to Take Advantage of Quasi-Experiments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D9864-3BC6-148A-FC90-B706201E5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Matching &amp; Weighting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Instrumental Variables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Before-After-Control-Impact (aka Difference in Difference)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Regression Discontinuity</a:t>
            </a:r>
          </a:p>
        </p:txBody>
      </p:sp>
    </p:spTree>
    <p:extLst>
      <p:ext uri="{BB962C8B-B14F-4D97-AF65-F5344CB8AC3E}">
        <p14:creationId xmlns:p14="http://schemas.microsoft.com/office/powerpoint/2010/main" val="2086691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B9E10E-CA43-933A-A809-BD52B97A6A4A}"/>
              </a:ext>
            </a:extLst>
          </p:cNvPr>
          <p:cNvSpPr/>
          <p:nvPr/>
        </p:nvSpPr>
        <p:spPr>
          <a:xfrm>
            <a:off x="1238046" y="0"/>
            <a:ext cx="9429954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414D39E1-B028-A962-57C3-D5A9E5FA6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046" y="0"/>
            <a:ext cx="94299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6EDD3C3-CC75-6556-E74A-84DE35D62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046" y="3561693"/>
            <a:ext cx="942995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Correlation does not imply Causation</a:t>
            </a:r>
          </a:p>
        </p:txBody>
      </p:sp>
    </p:spTree>
    <p:extLst>
      <p:ext uri="{BB962C8B-B14F-4D97-AF65-F5344CB8AC3E}">
        <p14:creationId xmlns:p14="http://schemas.microsoft.com/office/powerpoint/2010/main" val="31674064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4477E-CE79-621F-498D-56B7C1388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We Do Here?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F0AEC6-3CE1-F47A-4AD3-45807E85DDEB}"/>
              </a:ext>
            </a:extLst>
          </p:cNvPr>
          <p:cNvSpPr txBox="1"/>
          <p:nvPr/>
        </p:nvSpPr>
        <p:spPr>
          <a:xfrm>
            <a:off x="2449238" y="4728334"/>
            <a:ext cx="158537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 Light"/>
                <a:cs typeface="Calibri Light"/>
              </a:rPr>
              <a:t>Roughness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51AE1B-D35B-BFA7-E935-31ECEF668645}"/>
              </a:ext>
            </a:extLst>
          </p:cNvPr>
          <p:cNvSpPr txBox="1"/>
          <p:nvPr/>
        </p:nvSpPr>
        <p:spPr>
          <a:xfrm>
            <a:off x="8157394" y="4726143"/>
            <a:ext cx="111953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 Light"/>
                <a:cs typeface="Calibri Light"/>
              </a:rPr>
              <a:t>Urchins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3B4024C-EE59-BD51-D6C9-B95888EAA770}"/>
              </a:ext>
            </a:extLst>
          </p:cNvPr>
          <p:cNvCxnSpPr>
            <a:cxnSpLocks/>
          </p:cNvCxnSpPr>
          <p:nvPr/>
        </p:nvCxnSpPr>
        <p:spPr>
          <a:xfrm flipV="1">
            <a:off x="4195763" y="4882741"/>
            <a:ext cx="3634319" cy="10508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5332507-FAEA-EF83-F20F-5730486C2D75}"/>
              </a:ext>
            </a:extLst>
          </p:cNvPr>
          <p:cNvCxnSpPr>
            <a:stCxn id="21" idx="4"/>
            <a:endCxn id="16" idx="0"/>
          </p:cNvCxnSpPr>
          <p:nvPr/>
        </p:nvCxnSpPr>
        <p:spPr>
          <a:xfrm flipH="1">
            <a:off x="3241923" y="3263513"/>
            <a:ext cx="2653986" cy="1464821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7E145F0-DD23-4E9E-A8E6-EF533A748075}"/>
              </a:ext>
            </a:extLst>
          </p:cNvPr>
          <p:cNvCxnSpPr>
            <a:stCxn id="21" idx="4"/>
            <a:endCxn id="17" idx="0"/>
          </p:cNvCxnSpPr>
          <p:nvPr/>
        </p:nvCxnSpPr>
        <p:spPr>
          <a:xfrm>
            <a:off x="5895909" y="3263513"/>
            <a:ext cx="2821254" cy="1462630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96BEC201-03CE-7CC2-84FA-7ED0F41EB97C}"/>
              </a:ext>
            </a:extLst>
          </p:cNvPr>
          <p:cNvSpPr/>
          <p:nvPr/>
        </p:nvSpPr>
        <p:spPr>
          <a:xfrm>
            <a:off x="4584286" y="2125694"/>
            <a:ext cx="2623245" cy="113781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Geology &amp; Currents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2444E75-84FB-83FA-1EBD-AF2EDE0F9A1B}"/>
              </a:ext>
            </a:extLst>
          </p:cNvPr>
          <p:cNvCxnSpPr>
            <a:cxnSpLocks/>
          </p:cNvCxnSpPr>
          <p:nvPr/>
        </p:nvCxnSpPr>
        <p:spPr>
          <a:xfrm flipV="1">
            <a:off x="4195763" y="5096357"/>
            <a:ext cx="3634319" cy="10508"/>
          </a:xfrm>
          <a:prstGeom prst="straightConnector1">
            <a:avLst/>
          </a:prstGeom>
          <a:ln w="57150" cmpd="sng">
            <a:solidFill>
              <a:schemeClr val="tx1"/>
            </a:solidFill>
            <a:headEnd type="triangle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BF26CC7F-AEEA-4058-35FE-4A4F282EC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0082" y="0"/>
            <a:ext cx="4361918" cy="327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968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56E23-89A1-9E0E-1BC5-6AD525152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003A8-CB6F-0C74-5DFA-E1267A137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is……..Common….but…….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540E5B-C854-B946-132D-1DE1566E468E}"/>
              </a:ext>
            </a:extLst>
          </p:cNvPr>
          <p:cNvSpPr txBox="1"/>
          <p:nvPr/>
        </p:nvSpPr>
        <p:spPr>
          <a:xfrm>
            <a:off x="3951876" y="4694617"/>
            <a:ext cx="1183687" cy="549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 Light"/>
                <a:cs typeface="Calibri Light"/>
              </a:rPr>
              <a:t>Cause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156249-E99E-2B0B-E698-F0C26D02350E}"/>
              </a:ext>
            </a:extLst>
          </p:cNvPr>
          <p:cNvSpPr txBox="1"/>
          <p:nvPr/>
        </p:nvSpPr>
        <p:spPr>
          <a:xfrm>
            <a:off x="8769882" y="4684109"/>
            <a:ext cx="1066549" cy="549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 Light"/>
                <a:cs typeface="Calibri Light"/>
              </a:rPr>
              <a:t>Effect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7173D24-7990-5DCD-8748-6B6489283FC6}"/>
              </a:ext>
            </a:extLst>
          </p:cNvPr>
          <p:cNvCxnSpPr>
            <a:cxnSpLocks/>
          </p:cNvCxnSpPr>
          <p:nvPr/>
        </p:nvCxnSpPr>
        <p:spPr>
          <a:xfrm flipV="1">
            <a:off x="5135563" y="4882741"/>
            <a:ext cx="3634319" cy="10508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51D31A4-EC82-F495-673F-372E465DC100}"/>
              </a:ext>
            </a:extLst>
          </p:cNvPr>
          <p:cNvCxnSpPr>
            <a:stCxn id="21" idx="4"/>
            <a:endCxn id="16" idx="0"/>
          </p:cNvCxnSpPr>
          <p:nvPr/>
        </p:nvCxnSpPr>
        <p:spPr>
          <a:xfrm flipH="1">
            <a:off x="4543720" y="3263513"/>
            <a:ext cx="2291989" cy="1431104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EB2B60C-D8D7-2B97-A4D7-7DF054D65F43}"/>
              </a:ext>
            </a:extLst>
          </p:cNvPr>
          <p:cNvCxnSpPr>
            <a:stCxn id="21" idx="4"/>
            <a:endCxn id="17" idx="0"/>
          </p:cNvCxnSpPr>
          <p:nvPr/>
        </p:nvCxnSpPr>
        <p:spPr>
          <a:xfrm>
            <a:off x="6835709" y="3263513"/>
            <a:ext cx="2467448" cy="1420596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7133A3C6-3C0E-B3C1-02E4-76FD87511A23}"/>
              </a:ext>
            </a:extLst>
          </p:cNvPr>
          <p:cNvSpPr/>
          <p:nvPr/>
        </p:nvSpPr>
        <p:spPr>
          <a:xfrm>
            <a:off x="5524086" y="2125694"/>
            <a:ext cx="2623245" cy="113781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Who Knows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CB161F2-3689-5135-0F46-5E1B0942BB87}"/>
              </a:ext>
            </a:extLst>
          </p:cNvPr>
          <p:cNvCxnSpPr>
            <a:cxnSpLocks/>
          </p:cNvCxnSpPr>
          <p:nvPr/>
        </p:nvCxnSpPr>
        <p:spPr>
          <a:xfrm flipV="1">
            <a:off x="5135563" y="5096357"/>
            <a:ext cx="3634319" cy="10508"/>
          </a:xfrm>
          <a:prstGeom prst="straightConnector1">
            <a:avLst/>
          </a:prstGeom>
          <a:ln w="57150" cmpd="sng">
            <a:solidFill>
              <a:schemeClr val="tx1"/>
            </a:solidFill>
            <a:headEnd type="triangle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E6F0365-6E02-271E-ECBB-3101D7D838C9}"/>
              </a:ext>
            </a:extLst>
          </p:cNvPr>
          <p:cNvSpPr txBox="1"/>
          <p:nvPr/>
        </p:nvSpPr>
        <p:spPr>
          <a:xfrm>
            <a:off x="1109712" y="3558312"/>
            <a:ext cx="157221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 Light"/>
                <a:cs typeface="Calibri Light"/>
              </a:rPr>
              <a:t>Outside</a:t>
            </a:r>
          </a:p>
          <a:p>
            <a:pPr algn="ctr"/>
            <a:r>
              <a:rPr lang="en-US" sz="2400" dirty="0">
                <a:latin typeface="Calibri Light"/>
                <a:cs typeface="Calibri Light"/>
              </a:rPr>
              <a:t>Influence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E860A56-A324-F24D-51E8-5DB2F5E069E6}"/>
              </a:ext>
            </a:extLst>
          </p:cNvPr>
          <p:cNvCxnSpPr>
            <a:cxnSpLocks/>
            <a:stCxn id="3" idx="3"/>
            <a:endCxn id="16" idx="1"/>
          </p:cNvCxnSpPr>
          <p:nvPr/>
        </p:nvCxnSpPr>
        <p:spPr>
          <a:xfrm>
            <a:off x="2681922" y="3973811"/>
            <a:ext cx="1269954" cy="995638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17B3077-B426-4238-56A5-7661CE6F8D8B}"/>
              </a:ext>
            </a:extLst>
          </p:cNvPr>
          <p:cNvSpPr txBox="1"/>
          <p:nvPr/>
        </p:nvSpPr>
        <p:spPr>
          <a:xfrm>
            <a:off x="911197" y="4882741"/>
            <a:ext cx="2357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This is an </a:t>
            </a:r>
            <a:r>
              <a:rPr lang="en-US" sz="2000" b="1" i="1" dirty="0"/>
              <a:t>instrument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8490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082D5-A3F0-6013-CD8F-F53852FC3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8893C-95B6-80F9-8FB7-CA056DEA9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054"/>
            <a:ext cx="10515600" cy="1325563"/>
          </a:xfrm>
        </p:spPr>
        <p:txBody>
          <a:bodyPr/>
          <a:lstStyle/>
          <a:p>
            <a:r>
              <a:rPr lang="en-US" dirty="0"/>
              <a:t>Instrumental Variables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3D6FE1A-1374-6809-C721-A0405A9E7ADC}"/>
              </a:ext>
            </a:extLst>
          </p:cNvPr>
          <p:cNvGrpSpPr/>
          <p:nvPr/>
        </p:nvGrpSpPr>
        <p:grpSpPr>
          <a:xfrm>
            <a:off x="845657" y="1998694"/>
            <a:ext cx="5313762" cy="3895479"/>
            <a:chOff x="1696371" y="1998694"/>
            <a:chExt cx="4463048" cy="327182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F3F2EA2-3CA8-0FD0-1724-A3DC26B34AC0}"/>
                </a:ext>
              </a:extLst>
            </p:cNvPr>
            <p:cNvSpPr txBox="1"/>
            <p:nvPr/>
          </p:nvSpPr>
          <p:spPr>
            <a:xfrm>
              <a:off x="3680985" y="4808855"/>
              <a:ext cx="994183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latin typeface="Calibri Light"/>
                  <a:cs typeface="Calibri Light"/>
                </a:rPr>
                <a:t>Cause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9202653-A384-EC9D-B054-C1C50FBFDDFB}"/>
                </a:ext>
              </a:extLst>
            </p:cNvPr>
            <p:cNvSpPr txBox="1"/>
            <p:nvPr/>
          </p:nvSpPr>
          <p:spPr>
            <a:xfrm>
              <a:off x="5263621" y="4808856"/>
              <a:ext cx="895798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latin typeface="Calibri Light"/>
                  <a:cs typeface="Calibri Light"/>
                </a:rPr>
                <a:t>Effect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58F24EAE-6124-8B05-1F22-C0A5E78EB47A}"/>
                </a:ext>
              </a:extLst>
            </p:cNvPr>
            <p:cNvCxnSpPr>
              <a:cxnSpLocks/>
              <a:stCxn id="6" idx="3"/>
              <a:endCxn id="7" idx="1"/>
            </p:cNvCxnSpPr>
            <p:nvPr/>
          </p:nvCxnSpPr>
          <p:spPr>
            <a:xfrm>
              <a:off x="4675167" y="5039688"/>
              <a:ext cx="588454" cy="1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845F9F1-E526-CDAF-3BC5-855A60F9565D}"/>
                </a:ext>
              </a:extLst>
            </p:cNvPr>
            <p:cNvCxnSpPr>
              <a:stCxn id="11" idx="4"/>
              <a:endCxn id="6" idx="0"/>
            </p:cNvCxnSpPr>
            <p:nvPr/>
          </p:nvCxnSpPr>
          <p:spPr>
            <a:xfrm flipH="1">
              <a:off x="4178077" y="2954352"/>
              <a:ext cx="1" cy="1854502"/>
            </a:xfrm>
            <a:prstGeom prst="straightConnector1">
              <a:avLst/>
            </a:prstGeom>
            <a:ln w="57150" cmpd="sng">
              <a:solidFill>
                <a:schemeClr val="bg2"/>
              </a:solidFill>
              <a:headEnd type="triangle"/>
              <a:tailEnd type="triangle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63A443E-C9F8-FA97-5B72-6AC363AA71A1}"/>
                </a:ext>
              </a:extLst>
            </p:cNvPr>
            <p:cNvCxnSpPr>
              <a:stCxn id="11" idx="4"/>
              <a:endCxn id="7" idx="0"/>
            </p:cNvCxnSpPr>
            <p:nvPr/>
          </p:nvCxnSpPr>
          <p:spPr>
            <a:xfrm>
              <a:off x="4178078" y="2954353"/>
              <a:ext cx="1533443" cy="1854502"/>
            </a:xfrm>
            <a:prstGeom prst="straightConnector1">
              <a:avLst/>
            </a:prstGeom>
            <a:ln w="57150" cmpd="sng">
              <a:solidFill>
                <a:schemeClr val="bg2"/>
              </a:solidFill>
              <a:headEnd type="triangle"/>
              <a:tailEnd type="triangle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0756675-930C-CA8D-62E0-DDDB99258554}"/>
                </a:ext>
              </a:extLst>
            </p:cNvPr>
            <p:cNvSpPr/>
            <p:nvPr/>
          </p:nvSpPr>
          <p:spPr>
            <a:xfrm>
              <a:off x="3076441" y="1998694"/>
              <a:ext cx="2203273" cy="955658"/>
            </a:xfrm>
            <a:prstGeom prst="ellipse">
              <a:avLst/>
            </a:prstGeom>
            <a:ln>
              <a:solidFill>
                <a:srgbClr val="EEECE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2"/>
                  </a:solidFill>
                </a:rPr>
                <a:t>Who Knows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83A822D-8902-551D-6E25-1F7B2128330F}"/>
                </a:ext>
              </a:extLst>
            </p:cNvPr>
            <p:cNvSpPr txBox="1"/>
            <p:nvPr/>
          </p:nvSpPr>
          <p:spPr>
            <a:xfrm>
              <a:off x="3573425" y="3389161"/>
              <a:ext cx="4699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2"/>
                  </a:solidFill>
                </a:rPr>
                <a:t>??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A9646FD-5450-AE23-9636-5438F0CCF213}"/>
                </a:ext>
              </a:extLst>
            </p:cNvPr>
            <p:cNvSpPr txBox="1"/>
            <p:nvPr/>
          </p:nvSpPr>
          <p:spPr>
            <a:xfrm>
              <a:off x="4917480" y="3345605"/>
              <a:ext cx="4699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2"/>
                  </a:solidFill>
                </a:rPr>
                <a:t>??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929404B-5317-EBA4-9B3D-2B74CEBC1080}"/>
                </a:ext>
              </a:extLst>
            </p:cNvPr>
            <p:cNvSpPr txBox="1"/>
            <p:nvPr/>
          </p:nvSpPr>
          <p:spPr>
            <a:xfrm>
              <a:off x="1696371" y="4808855"/>
              <a:ext cx="1556452" cy="46166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latin typeface="Calibri Light"/>
                  <a:cs typeface="Calibri Light"/>
                </a:rPr>
                <a:t>Instrument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E43A1DE-EE79-F472-47E7-F297F1BB2539}"/>
                </a:ext>
              </a:extLst>
            </p:cNvPr>
            <p:cNvCxnSpPr>
              <a:cxnSpLocks/>
              <a:stCxn id="14" idx="3"/>
              <a:endCxn id="6" idx="1"/>
            </p:cNvCxnSpPr>
            <p:nvPr/>
          </p:nvCxnSpPr>
          <p:spPr>
            <a:xfrm>
              <a:off x="3252824" y="5039687"/>
              <a:ext cx="428161" cy="0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Content Placeholder 23">
            <a:extLst>
              <a:ext uri="{FF2B5EF4-FFF2-40B4-BE49-F238E27FC236}">
                <a16:creationId xmlns:a16="http://schemas.microsoft.com/office/drawing/2014/main" id="{96B25A16-B709-829B-1E84-6B53CBE07AE4}"/>
              </a:ext>
            </a:extLst>
          </p:cNvPr>
          <p:cNvSpPr txBox="1">
            <a:spLocks/>
          </p:cNvSpPr>
          <p:nvPr/>
        </p:nvSpPr>
        <p:spPr>
          <a:xfrm>
            <a:off x="6912287" y="1198606"/>
            <a:ext cx="5011979" cy="53257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Calibri Ligh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Calibri Ligh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alibri Ligh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Calibri Ligh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Calibri Ligh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Instrumental variables are those that </a:t>
            </a:r>
            <a:r>
              <a:rPr lang="en-US" b="1" i="1" u="sng" dirty="0"/>
              <a:t>**only**</a:t>
            </a:r>
            <a:r>
              <a:rPr lang="en-US" dirty="0"/>
              <a:t> affect the cause, and have no relation to anything else</a:t>
            </a:r>
          </a:p>
          <a:p>
            <a:endParaRPr lang="en-US" dirty="0"/>
          </a:p>
          <a:p>
            <a:r>
              <a:rPr lang="en-US" dirty="0"/>
              <a:t>By examining their relationship to both the cause and effect, we can derive an estimate of the causal effect</a:t>
            </a:r>
          </a:p>
          <a:p>
            <a:endParaRPr lang="en-US" dirty="0"/>
          </a:p>
          <a:p>
            <a:r>
              <a:rPr lang="en-US" dirty="0"/>
              <a:t>Also useful when cause and effect involved in a feedback</a:t>
            </a:r>
          </a:p>
        </p:txBody>
      </p:sp>
    </p:spTree>
    <p:extLst>
      <p:ext uri="{BB962C8B-B14F-4D97-AF65-F5344CB8AC3E}">
        <p14:creationId xmlns:p14="http://schemas.microsoft.com/office/powerpoint/2010/main" val="2589405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39E5D-EA8F-EF8A-2C06-7AF65F37D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6CC87-7315-4BB0-FA91-5AB723EBC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Smoking and Cancer as Classic Example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C04E86-ED68-9946-333C-B4EBA592E879}"/>
              </a:ext>
            </a:extLst>
          </p:cNvPr>
          <p:cNvSpPr txBox="1"/>
          <p:nvPr/>
        </p:nvSpPr>
        <p:spPr>
          <a:xfrm>
            <a:off x="3525495" y="4808855"/>
            <a:ext cx="130516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 Light"/>
                <a:cs typeface="Calibri Light"/>
              </a:rPr>
              <a:t>Smoking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651B48-B33C-30D8-897D-EC83F52BBB19}"/>
              </a:ext>
            </a:extLst>
          </p:cNvPr>
          <p:cNvSpPr txBox="1"/>
          <p:nvPr/>
        </p:nvSpPr>
        <p:spPr>
          <a:xfrm>
            <a:off x="5189583" y="4808856"/>
            <a:ext cx="104387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 Light"/>
                <a:cs typeface="Calibri Light"/>
              </a:rPr>
              <a:t>Cancer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81DA2FF-2F30-D6CF-E099-36406D0DE0DD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>
            <a:off x="4830659" y="5039688"/>
            <a:ext cx="358924" cy="1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9C10BC2-8FC3-C9E2-52DC-3C3D2BD1D5D6}"/>
              </a:ext>
            </a:extLst>
          </p:cNvPr>
          <p:cNvCxnSpPr>
            <a:cxnSpLocks/>
            <a:stCxn id="11" idx="4"/>
            <a:endCxn id="6" idx="0"/>
          </p:cNvCxnSpPr>
          <p:nvPr/>
        </p:nvCxnSpPr>
        <p:spPr>
          <a:xfrm flipH="1">
            <a:off x="4178078" y="2954352"/>
            <a:ext cx="9379" cy="1854502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67F614B-62AA-9599-029F-F469B5D8AECC}"/>
              </a:ext>
            </a:extLst>
          </p:cNvPr>
          <p:cNvCxnSpPr>
            <a:cxnSpLocks/>
            <a:stCxn id="11" idx="4"/>
            <a:endCxn id="7" idx="0"/>
          </p:cNvCxnSpPr>
          <p:nvPr/>
        </p:nvCxnSpPr>
        <p:spPr>
          <a:xfrm>
            <a:off x="4187457" y="2954353"/>
            <a:ext cx="1524065" cy="1854503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7830333D-E5FE-7461-9803-F409091B01EB}"/>
              </a:ext>
            </a:extLst>
          </p:cNvPr>
          <p:cNvSpPr/>
          <p:nvPr/>
        </p:nvSpPr>
        <p:spPr>
          <a:xfrm>
            <a:off x="2874336" y="1998694"/>
            <a:ext cx="2626241" cy="955658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Genes, Environment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E4186E-6A7C-16AC-B5B9-B861807D46A4}"/>
              </a:ext>
            </a:extLst>
          </p:cNvPr>
          <p:cNvSpPr txBox="1"/>
          <p:nvPr/>
        </p:nvSpPr>
        <p:spPr>
          <a:xfrm>
            <a:off x="1646316" y="4439523"/>
            <a:ext cx="1487715" cy="120032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 Light"/>
                <a:cs typeface="Calibri Light"/>
              </a:rPr>
              <a:t>Laws</a:t>
            </a:r>
          </a:p>
          <a:p>
            <a:pPr algn="ctr"/>
            <a:r>
              <a:rPr lang="en-US" sz="2400" dirty="0">
                <a:latin typeface="Calibri Light"/>
                <a:cs typeface="Calibri Light"/>
              </a:rPr>
              <a:t>Restricting</a:t>
            </a:r>
          </a:p>
          <a:p>
            <a:pPr algn="ctr"/>
            <a:r>
              <a:rPr lang="en-US" sz="2400" dirty="0">
                <a:latin typeface="Calibri Light"/>
                <a:cs typeface="Calibri Light"/>
              </a:rPr>
              <a:t>Smoking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C2AA299-A0FD-4DAC-48B6-7163719136A3}"/>
              </a:ext>
            </a:extLst>
          </p:cNvPr>
          <p:cNvCxnSpPr>
            <a:cxnSpLocks/>
            <a:stCxn id="14" idx="3"/>
            <a:endCxn id="6" idx="1"/>
          </p:cNvCxnSpPr>
          <p:nvPr/>
        </p:nvCxnSpPr>
        <p:spPr>
          <a:xfrm>
            <a:off x="3134030" y="5039687"/>
            <a:ext cx="391464" cy="0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Content Placeholder 23">
            <a:extLst>
              <a:ext uri="{FF2B5EF4-FFF2-40B4-BE49-F238E27FC236}">
                <a16:creationId xmlns:a16="http://schemas.microsoft.com/office/drawing/2014/main" id="{0655D0C4-B76E-DA94-28F4-2D400B035067}"/>
              </a:ext>
            </a:extLst>
          </p:cNvPr>
          <p:cNvSpPr txBox="1">
            <a:spLocks/>
          </p:cNvSpPr>
          <p:nvPr/>
        </p:nvSpPr>
        <p:spPr>
          <a:xfrm>
            <a:off x="6311900" y="1600201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Calibri Ligh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Calibri Ligh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alibri Ligh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Calibri Ligh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Calibri Ligh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BUT – are laws a TRUE exogenous variable</a:t>
            </a:r>
          </a:p>
          <a:p>
            <a:endParaRPr lang="en-US" dirty="0"/>
          </a:p>
          <a:p>
            <a:r>
              <a:rPr lang="en-US" dirty="0"/>
              <a:t>If laws are in response to cancer rates, they might not be</a:t>
            </a:r>
          </a:p>
          <a:p>
            <a:endParaRPr lang="en-US" dirty="0"/>
          </a:p>
          <a:p>
            <a:r>
              <a:rPr lang="en-US" dirty="0"/>
              <a:t>Unless </a:t>
            </a:r>
            <a:r>
              <a:rPr lang="en-US" i="1" dirty="0"/>
              <a:t>a priori </a:t>
            </a:r>
            <a:r>
              <a:rPr lang="en-US" dirty="0"/>
              <a:t>cancer is the same everywhere</a:t>
            </a:r>
          </a:p>
          <a:p>
            <a:endParaRPr lang="en-US" dirty="0"/>
          </a:p>
          <a:p>
            <a:r>
              <a:rPr lang="en-US" dirty="0"/>
              <a:t>Multiple methods to test validity of instrument</a:t>
            </a:r>
          </a:p>
        </p:txBody>
      </p:sp>
    </p:spTree>
    <p:extLst>
      <p:ext uri="{BB962C8B-B14F-4D97-AF65-F5344CB8AC3E}">
        <p14:creationId xmlns:p14="http://schemas.microsoft.com/office/powerpoint/2010/main" val="116042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3EF61-99C3-93AF-48C3-A4FA0DB53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Assumption 1: Relevance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BEF388-C512-8BA4-5BE5-FEFD27BC414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Did the law actually work?</a:t>
            </a:r>
          </a:p>
          <a:p>
            <a:endParaRPr lang="en-US" dirty="0"/>
          </a:p>
          <a:p>
            <a:r>
              <a:rPr lang="en-US" dirty="0"/>
              <a:t>Is it actually associated with smoking rates?</a:t>
            </a:r>
          </a:p>
          <a:p>
            <a:endParaRPr lang="en-US" dirty="0"/>
          </a:p>
          <a:p>
            <a:r>
              <a:rPr lang="en-US" dirty="0"/>
              <a:t>Do you have a STRONG or WEAK instrument?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E63F86-C335-0359-AEF7-66CEF1B2ECC0}"/>
              </a:ext>
            </a:extLst>
          </p:cNvPr>
          <p:cNvSpPr txBox="1"/>
          <p:nvPr/>
        </p:nvSpPr>
        <p:spPr>
          <a:xfrm>
            <a:off x="2839695" y="4796155"/>
            <a:ext cx="130516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 Light"/>
                <a:cs typeface="Calibri Light"/>
              </a:rPr>
              <a:t>Smoking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1968CE-E34A-7166-04F8-EAB12A975AEF}"/>
              </a:ext>
            </a:extLst>
          </p:cNvPr>
          <p:cNvSpPr txBox="1"/>
          <p:nvPr/>
        </p:nvSpPr>
        <p:spPr>
          <a:xfrm>
            <a:off x="4503783" y="4796156"/>
            <a:ext cx="104387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 Light"/>
                <a:cs typeface="Calibri Light"/>
              </a:rPr>
              <a:t>Cancer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3E489FA-6998-346C-45F8-FCFDCFF131BC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>
            <a:off x="4144859" y="5026988"/>
            <a:ext cx="358924" cy="1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35236F1-70D7-17CE-F776-60BE3528A589}"/>
              </a:ext>
            </a:extLst>
          </p:cNvPr>
          <p:cNvCxnSpPr>
            <a:cxnSpLocks/>
            <a:stCxn id="10" idx="4"/>
            <a:endCxn id="5" idx="0"/>
          </p:cNvCxnSpPr>
          <p:nvPr/>
        </p:nvCxnSpPr>
        <p:spPr>
          <a:xfrm flipH="1">
            <a:off x="3492278" y="2941652"/>
            <a:ext cx="9379" cy="1854502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C01C925-C3F1-5930-0FF2-BAB168C2F6B3}"/>
              </a:ext>
            </a:extLst>
          </p:cNvPr>
          <p:cNvCxnSpPr>
            <a:cxnSpLocks/>
            <a:stCxn id="10" idx="4"/>
            <a:endCxn id="6" idx="0"/>
          </p:cNvCxnSpPr>
          <p:nvPr/>
        </p:nvCxnSpPr>
        <p:spPr>
          <a:xfrm>
            <a:off x="3501657" y="2941653"/>
            <a:ext cx="1524065" cy="1854503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28A1F7CC-73E1-4B1C-CF4B-9B4B51AEAB2B}"/>
              </a:ext>
            </a:extLst>
          </p:cNvPr>
          <p:cNvSpPr/>
          <p:nvPr/>
        </p:nvSpPr>
        <p:spPr>
          <a:xfrm>
            <a:off x="2188536" y="1985994"/>
            <a:ext cx="2626241" cy="955658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Genes, Environment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3884B8-9276-65C5-8F75-56E9090757D0}"/>
              </a:ext>
            </a:extLst>
          </p:cNvPr>
          <p:cNvSpPr txBox="1"/>
          <p:nvPr/>
        </p:nvSpPr>
        <p:spPr>
          <a:xfrm>
            <a:off x="960516" y="4426823"/>
            <a:ext cx="1487715" cy="120032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 Light"/>
                <a:cs typeface="Calibri Light"/>
              </a:rPr>
              <a:t>Laws</a:t>
            </a:r>
          </a:p>
          <a:p>
            <a:pPr algn="ctr"/>
            <a:r>
              <a:rPr lang="en-US" sz="2400" dirty="0">
                <a:latin typeface="Calibri Light"/>
                <a:cs typeface="Calibri Light"/>
              </a:rPr>
              <a:t>Restricting</a:t>
            </a:r>
          </a:p>
          <a:p>
            <a:pPr algn="ctr"/>
            <a:r>
              <a:rPr lang="en-US" sz="2400" dirty="0">
                <a:latin typeface="Calibri Light"/>
                <a:cs typeface="Calibri Light"/>
              </a:rPr>
              <a:t>Smoking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4FCD6EF-8B34-DC77-22A3-BECB509DE8C7}"/>
              </a:ext>
            </a:extLst>
          </p:cNvPr>
          <p:cNvCxnSpPr>
            <a:cxnSpLocks/>
            <a:stCxn id="11" idx="3"/>
            <a:endCxn id="5" idx="1"/>
          </p:cNvCxnSpPr>
          <p:nvPr/>
        </p:nvCxnSpPr>
        <p:spPr>
          <a:xfrm>
            <a:off x="2448230" y="5026987"/>
            <a:ext cx="391464" cy="0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31503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A48158-EF54-A67A-CEA9-8BAC6DFE0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3A7AD-19B6-8768-9C48-0502F8529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Assumption 2: Validity (Exogeneity)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CC7031-72A2-894D-EBC2-437CD321A9D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This is possibly a good instrument</a:t>
            </a:r>
          </a:p>
          <a:p>
            <a:endParaRPr lang="en-US" dirty="0"/>
          </a:p>
          <a:p>
            <a:r>
              <a:rPr lang="en-US" dirty="0"/>
              <a:t>But when and where?</a:t>
            </a:r>
          </a:p>
          <a:p>
            <a:endParaRPr lang="en-US" dirty="0"/>
          </a:p>
          <a:p>
            <a:r>
              <a:rPr lang="en-US" dirty="0"/>
              <a:t>Maybe places where growth is driven by agriculture… but others?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C08B53-8F85-46B1-530A-2476A4C26594}"/>
              </a:ext>
            </a:extLst>
          </p:cNvPr>
          <p:cNvSpPr txBox="1"/>
          <p:nvPr/>
        </p:nvSpPr>
        <p:spPr>
          <a:xfrm>
            <a:off x="2800968" y="4611490"/>
            <a:ext cx="1382623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 Light"/>
                <a:cs typeface="Calibri Light"/>
              </a:rPr>
              <a:t>Economic</a:t>
            </a:r>
          </a:p>
          <a:p>
            <a:pPr algn="ctr"/>
            <a:r>
              <a:rPr lang="en-US" sz="2400" dirty="0">
                <a:latin typeface="Calibri Light"/>
                <a:cs typeface="Calibri Light"/>
              </a:rPr>
              <a:t>Growth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190C18-3599-691B-0A79-9509DAC0BC72}"/>
              </a:ext>
            </a:extLst>
          </p:cNvPr>
          <p:cNvSpPr txBox="1"/>
          <p:nvPr/>
        </p:nvSpPr>
        <p:spPr>
          <a:xfrm>
            <a:off x="4789577" y="4619744"/>
            <a:ext cx="112736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 Light"/>
                <a:cs typeface="Calibri Light"/>
              </a:rPr>
              <a:t>Civil</a:t>
            </a:r>
          </a:p>
          <a:p>
            <a:pPr algn="ctr"/>
            <a:r>
              <a:rPr lang="en-US" sz="2400" dirty="0">
                <a:latin typeface="Calibri Light"/>
                <a:cs typeface="Calibri Light"/>
              </a:rPr>
              <a:t>Conflict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C8CBC69-A50F-50E7-4DD0-1D2FBC7AFD77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>
            <a:off x="4183591" y="5026989"/>
            <a:ext cx="605986" cy="8254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5C9532C-C814-15C2-DD4D-9D6A04C997A8}"/>
              </a:ext>
            </a:extLst>
          </p:cNvPr>
          <p:cNvCxnSpPr>
            <a:cxnSpLocks/>
            <a:stCxn id="10" idx="4"/>
            <a:endCxn id="5" idx="0"/>
          </p:cNvCxnSpPr>
          <p:nvPr/>
        </p:nvCxnSpPr>
        <p:spPr>
          <a:xfrm flipH="1">
            <a:off x="3492280" y="2941652"/>
            <a:ext cx="9377" cy="1669838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99D99C3-6486-1C18-DF1A-3D73BA0DF63E}"/>
              </a:ext>
            </a:extLst>
          </p:cNvPr>
          <p:cNvCxnSpPr>
            <a:cxnSpLocks/>
            <a:stCxn id="10" idx="4"/>
            <a:endCxn id="6" idx="0"/>
          </p:cNvCxnSpPr>
          <p:nvPr/>
        </p:nvCxnSpPr>
        <p:spPr>
          <a:xfrm>
            <a:off x="3501657" y="2941652"/>
            <a:ext cx="1851601" cy="1678092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1EF71260-4884-381B-028B-94CD9CDB6BD3}"/>
              </a:ext>
            </a:extLst>
          </p:cNvPr>
          <p:cNvSpPr/>
          <p:nvPr/>
        </p:nvSpPr>
        <p:spPr>
          <a:xfrm>
            <a:off x="2188536" y="1985994"/>
            <a:ext cx="2626241" cy="955658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Geopolitics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BEF180-7078-C7E5-81EC-0B4CF2007C9F}"/>
              </a:ext>
            </a:extLst>
          </p:cNvPr>
          <p:cNvSpPr txBox="1"/>
          <p:nvPr/>
        </p:nvSpPr>
        <p:spPr>
          <a:xfrm>
            <a:off x="876677" y="4796154"/>
            <a:ext cx="1082156" cy="4616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 Light"/>
                <a:cs typeface="Calibri Light"/>
              </a:rPr>
              <a:t>Rainfall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1C9B01A-61A6-3631-3BAC-5A313D9E9FAD}"/>
              </a:ext>
            </a:extLst>
          </p:cNvPr>
          <p:cNvCxnSpPr>
            <a:cxnSpLocks/>
            <a:stCxn id="11" idx="3"/>
            <a:endCxn id="5" idx="1"/>
          </p:cNvCxnSpPr>
          <p:nvPr/>
        </p:nvCxnSpPr>
        <p:spPr>
          <a:xfrm>
            <a:off x="1958833" y="5026987"/>
            <a:ext cx="842135" cy="2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924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11E20-133D-B849-FE46-46BCB7753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59" y="-3753"/>
            <a:ext cx="10515600" cy="1325563"/>
          </a:xfrm>
        </p:spPr>
        <p:txBody>
          <a:bodyPr/>
          <a:lstStyle/>
          <a:p>
            <a:r>
              <a:rPr lang="en-US" dirty="0"/>
              <a:t>Rainfall Got Out of Hand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7F348B-E9E1-933A-4E73-6B433D5C4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843" y="877425"/>
            <a:ext cx="9169115" cy="59805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012247-88BA-0259-7921-8F597F1A3362}"/>
              </a:ext>
            </a:extLst>
          </p:cNvPr>
          <p:cNvSpPr txBox="1"/>
          <p:nvPr/>
        </p:nvSpPr>
        <p:spPr>
          <a:xfrm>
            <a:off x="154359" y="6492875"/>
            <a:ext cx="1367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Mellon 2024</a:t>
            </a:r>
          </a:p>
        </p:txBody>
      </p:sp>
    </p:spTree>
    <p:extLst>
      <p:ext uri="{BB962C8B-B14F-4D97-AF65-F5344CB8AC3E}">
        <p14:creationId xmlns:p14="http://schemas.microsoft.com/office/powerpoint/2010/main" val="21746113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BD1AC-053F-B168-4B28-64DD3F205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77AE4-C5FE-21C3-D69A-C11BD0CAC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Assumption 2: Validity (Exogeneity)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8200A-18F3-FAD5-FD69-0FEDF3C74CF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But - is our instrument truly exogenous?</a:t>
            </a:r>
          </a:p>
          <a:p>
            <a:endParaRPr lang="en-US" dirty="0"/>
          </a:p>
          <a:p>
            <a:r>
              <a:rPr lang="en-US" dirty="0"/>
              <a:t>If it is not, we have a BIG PROBLEM</a:t>
            </a:r>
          </a:p>
          <a:p>
            <a:endParaRPr lang="en-US" dirty="0"/>
          </a:p>
          <a:p>
            <a:r>
              <a:rPr lang="en-US" dirty="0"/>
              <a:t>Rainfall can be related to a lot of things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7CB906-B5AE-633A-0C08-847E655D4836}"/>
              </a:ext>
            </a:extLst>
          </p:cNvPr>
          <p:cNvSpPr txBox="1"/>
          <p:nvPr/>
        </p:nvSpPr>
        <p:spPr>
          <a:xfrm>
            <a:off x="2800968" y="4611490"/>
            <a:ext cx="1382623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 Light"/>
                <a:cs typeface="Calibri Light"/>
              </a:rPr>
              <a:t>Economic</a:t>
            </a:r>
          </a:p>
          <a:p>
            <a:pPr algn="ctr"/>
            <a:r>
              <a:rPr lang="en-US" sz="2400" dirty="0">
                <a:latin typeface="Calibri Light"/>
                <a:cs typeface="Calibri Light"/>
              </a:rPr>
              <a:t>Growth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9B23C5-DB4C-46C6-A889-3AD074186B4E}"/>
              </a:ext>
            </a:extLst>
          </p:cNvPr>
          <p:cNvSpPr txBox="1"/>
          <p:nvPr/>
        </p:nvSpPr>
        <p:spPr>
          <a:xfrm>
            <a:off x="4789577" y="4619744"/>
            <a:ext cx="112736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 Light"/>
                <a:cs typeface="Calibri Light"/>
              </a:rPr>
              <a:t>Civil</a:t>
            </a:r>
          </a:p>
          <a:p>
            <a:pPr algn="ctr"/>
            <a:r>
              <a:rPr lang="en-US" sz="2400" dirty="0">
                <a:latin typeface="Calibri Light"/>
                <a:cs typeface="Calibri Light"/>
              </a:rPr>
              <a:t>Conflict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C285384-F452-94F4-9CFE-84CC0FDDA9A1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>
            <a:off x="4183591" y="5026989"/>
            <a:ext cx="605986" cy="8254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2A8AC4E-17F0-7758-DAEC-287F7E616522}"/>
              </a:ext>
            </a:extLst>
          </p:cNvPr>
          <p:cNvCxnSpPr>
            <a:cxnSpLocks/>
            <a:stCxn id="10" idx="4"/>
            <a:endCxn id="5" idx="0"/>
          </p:cNvCxnSpPr>
          <p:nvPr/>
        </p:nvCxnSpPr>
        <p:spPr>
          <a:xfrm flipH="1">
            <a:off x="3492280" y="2941652"/>
            <a:ext cx="9377" cy="1669838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F0FEF4E-EAAA-D95B-CB69-948732AC0DB6}"/>
              </a:ext>
            </a:extLst>
          </p:cNvPr>
          <p:cNvCxnSpPr>
            <a:cxnSpLocks/>
            <a:stCxn id="10" idx="4"/>
            <a:endCxn id="6" idx="0"/>
          </p:cNvCxnSpPr>
          <p:nvPr/>
        </p:nvCxnSpPr>
        <p:spPr>
          <a:xfrm>
            <a:off x="3501657" y="2941652"/>
            <a:ext cx="1851601" cy="1678092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E6FA269F-418F-16AC-08D0-C77B817CF73E}"/>
              </a:ext>
            </a:extLst>
          </p:cNvPr>
          <p:cNvSpPr/>
          <p:nvPr/>
        </p:nvSpPr>
        <p:spPr>
          <a:xfrm>
            <a:off x="2188536" y="1985994"/>
            <a:ext cx="2626241" cy="955658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Geography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AA0C05-B711-F3FC-97FD-8255BEF8A181}"/>
              </a:ext>
            </a:extLst>
          </p:cNvPr>
          <p:cNvSpPr txBox="1"/>
          <p:nvPr/>
        </p:nvSpPr>
        <p:spPr>
          <a:xfrm>
            <a:off x="876677" y="4796154"/>
            <a:ext cx="1082156" cy="4616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 Light"/>
                <a:cs typeface="Calibri Light"/>
              </a:rPr>
              <a:t>Rainfall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4E08E37-BAA8-8C8E-EDCB-C0D2D92F1ADD}"/>
              </a:ext>
            </a:extLst>
          </p:cNvPr>
          <p:cNvCxnSpPr>
            <a:cxnSpLocks/>
            <a:stCxn id="11" idx="3"/>
            <a:endCxn id="5" idx="1"/>
          </p:cNvCxnSpPr>
          <p:nvPr/>
        </p:nvCxnSpPr>
        <p:spPr>
          <a:xfrm>
            <a:off x="1958833" y="5026987"/>
            <a:ext cx="842135" cy="2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C081AC1-A9A7-013F-C854-052315EAC8E4}"/>
              </a:ext>
            </a:extLst>
          </p:cNvPr>
          <p:cNvCxnSpPr>
            <a:cxnSpLocks/>
            <a:stCxn id="10" idx="4"/>
            <a:endCxn id="11" idx="0"/>
          </p:cNvCxnSpPr>
          <p:nvPr/>
        </p:nvCxnSpPr>
        <p:spPr>
          <a:xfrm flipH="1">
            <a:off x="1417755" y="2941652"/>
            <a:ext cx="2083902" cy="1854502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14861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BC1E0-CADE-A2E4-E829-FE4447AFB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28290-074B-41A6-753F-F63AC5DC9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Assumption 2: Validity (Exogeneity)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9670A4-1BCE-D5F8-7231-6EEF538608D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Oh no! </a:t>
            </a:r>
          </a:p>
          <a:p>
            <a:endParaRPr lang="en-US" dirty="0"/>
          </a:p>
          <a:p>
            <a:r>
              <a:rPr lang="en-US" dirty="0"/>
              <a:t>Rainfall is a confounder itself!</a:t>
            </a:r>
          </a:p>
          <a:p>
            <a:endParaRPr lang="en-US" dirty="0"/>
          </a:p>
          <a:p>
            <a:r>
              <a:rPr lang="en-US" dirty="0"/>
              <a:t>This can be hugely problematic for estimation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94EDDD-14F4-B4E2-8E72-134F580452BB}"/>
              </a:ext>
            </a:extLst>
          </p:cNvPr>
          <p:cNvSpPr txBox="1"/>
          <p:nvPr/>
        </p:nvSpPr>
        <p:spPr>
          <a:xfrm>
            <a:off x="2800968" y="4611490"/>
            <a:ext cx="1382623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 Light"/>
                <a:cs typeface="Calibri Light"/>
              </a:rPr>
              <a:t>Economic</a:t>
            </a:r>
          </a:p>
          <a:p>
            <a:pPr algn="ctr"/>
            <a:r>
              <a:rPr lang="en-US" sz="2400" dirty="0">
                <a:latin typeface="Calibri Light"/>
                <a:cs typeface="Calibri Light"/>
              </a:rPr>
              <a:t>Growth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9F81BD-FF31-A68A-C88A-8D3103A44B5E}"/>
              </a:ext>
            </a:extLst>
          </p:cNvPr>
          <p:cNvSpPr txBox="1"/>
          <p:nvPr/>
        </p:nvSpPr>
        <p:spPr>
          <a:xfrm>
            <a:off x="4789577" y="4619744"/>
            <a:ext cx="112736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 Light"/>
                <a:cs typeface="Calibri Light"/>
              </a:rPr>
              <a:t>Civil</a:t>
            </a:r>
          </a:p>
          <a:p>
            <a:pPr algn="ctr"/>
            <a:r>
              <a:rPr lang="en-US" sz="2400" dirty="0">
                <a:latin typeface="Calibri Light"/>
                <a:cs typeface="Calibri Light"/>
              </a:rPr>
              <a:t>Conflict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BE28B51-EE03-EAFD-62AA-738F28C29076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>
            <a:off x="4183591" y="5026989"/>
            <a:ext cx="605986" cy="8254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34E1E3B-B1EB-4040-7D89-A3047E0F3281}"/>
              </a:ext>
            </a:extLst>
          </p:cNvPr>
          <p:cNvCxnSpPr>
            <a:cxnSpLocks/>
            <a:stCxn id="10" idx="4"/>
            <a:endCxn id="5" idx="0"/>
          </p:cNvCxnSpPr>
          <p:nvPr/>
        </p:nvCxnSpPr>
        <p:spPr>
          <a:xfrm flipH="1">
            <a:off x="3492280" y="2941652"/>
            <a:ext cx="9377" cy="1669838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B412BB3-573A-BDAA-4134-0F1B2BDB9DFD}"/>
              </a:ext>
            </a:extLst>
          </p:cNvPr>
          <p:cNvCxnSpPr>
            <a:cxnSpLocks/>
            <a:stCxn id="10" idx="4"/>
            <a:endCxn id="6" idx="0"/>
          </p:cNvCxnSpPr>
          <p:nvPr/>
        </p:nvCxnSpPr>
        <p:spPr>
          <a:xfrm>
            <a:off x="3501657" y="2941652"/>
            <a:ext cx="1851601" cy="1678092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3D2A43CF-28F2-B6BE-5769-E7422A015DC1}"/>
              </a:ext>
            </a:extLst>
          </p:cNvPr>
          <p:cNvSpPr/>
          <p:nvPr/>
        </p:nvSpPr>
        <p:spPr>
          <a:xfrm>
            <a:off x="2188536" y="1985994"/>
            <a:ext cx="2626241" cy="955658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Geopolitics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A5F0C0-4F4D-4B8F-1213-93F5E7616762}"/>
              </a:ext>
            </a:extLst>
          </p:cNvPr>
          <p:cNvSpPr txBox="1"/>
          <p:nvPr/>
        </p:nvSpPr>
        <p:spPr>
          <a:xfrm>
            <a:off x="876677" y="4796154"/>
            <a:ext cx="1082156" cy="4616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 Light"/>
                <a:cs typeface="Calibri Light"/>
              </a:rPr>
              <a:t>Rainfall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82C7681-C0CB-F40F-EA7A-99D478DF3627}"/>
              </a:ext>
            </a:extLst>
          </p:cNvPr>
          <p:cNvCxnSpPr>
            <a:cxnSpLocks/>
            <a:stCxn id="11" idx="3"/>
            <a:endCxn id="5" idx="1"/>
          </p:cNvCxnSpPr>
          <p:nvPr/>
        </p:nvCxnSpPr>
        <p:spPr>
          <a:xfrm>
            <a:off x="1958833" y="5026987"/>
            <a:ext cx="842135" cy="2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D5A50B2-ECAC-7ED5-E142-A1163C94A7F7}"/>
              </a:ext>
            </a:extLst>
          </p:cNvPr>
          <p:cNvCxnSpPr>
            <a:cxnSpLocks/>
            <a:stCxn id="11" idx="2"/>
            <a:endCxn id="6" idx="2"/>
          </p:cNvCxnSpPr>
          <p:nvPr/>
        </p:nvCxnSpPr>
        <p:spPr>
          <a:xfrm rot="16200000" flipH="1">
            <a:off x="3289045" y="3386528"/>
            <a:ext cx="192922" cy="3935503"/>
          </a:xfrm>
          <a:prstGeom prst="bentConnector3">
            <a:avLst>
              <a:gd name="adj1" fmla="val 218493"/>
            </a:avLst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81966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9C9E9A-7AF3-B6F4-66FF-1103EADFD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185" y="1320800"/>
            <a:ext cx="9933715" cy="377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562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E4529-0611-EB1B-8E5D-D75480059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98" y="6453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Why does Correlation ≠ Causation: </a:t>
            </a:r>
            <a:br>
              <a:rPr lang="en-US" b="1" dirty="0"/>
            </a:br>
            <a:r>
              <a:rPr lang="en-US" b="1" dirty="0"/>
              <a:t>Treatment Effects in a Partially Observed World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EF2AED-2B11-1FD0-8906-7D2B3376B49E}"/>
              </a:ext>
            </a:extLst>
          </p:cNvPr>
          <p:cNvSpPr/>
          <p:nvPr/>
        </p:nvSpPr>
        <p:spPr>
          <a:xfrm>
            <a:off x="370244" y="1453019"/>
            <a:ext cx="5194066" cy="28486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FE9E7C-BA15-8E0B-A15C-CBCF3F06CC32}"/>
              </a:ext>
            </a:extLst>
          </p:cNvPr>
          <p:cNvSpPr/>
          <p:nvPr/>
        </p:nvSpPr>
        <p:spPr>
          <a:xfrm>
            <a:off x="370244" y="4308241"/>
            <a:ext cx="5184772" cy="19610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0E9C8C-0B54-3724-4FE8-9748565DB94D}"/>
              </a:ext>
            </a:extLst>
          </p:cNvPr>
          <p:cNvSpPr txBox="1"/>
          <p:nvPr/>
        </p:nvSpPr>
        <p:spPr>
          <a:xfrm>
            <a:off x="1140365" y="1469559"/>
            <a:ext cx="937397" cy="5125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</a:t>
            </a:r>
            <a:r>
              <a:rPr lang="en-US" sz="3200" baseline="-25000" dirty="0"/>
              <a:t>i </a:t>
            </a:r>
            <a:r>
              <a:rPr lang="en-US" sz="3200" dirty="0"/>
              <a:t>= 1</a:t>
            </a:r>
            <a:endParaRPr lang="en-US" sz="3200" baseline="-25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025392-1622-3223-AB93-BE6A56D368DE}"/>
              </a:ext>
            </a:extLst>
          </p:cNvPr>
          <p:cNvSpPr txBox="1"/>
          <p:nvPr/>
        </p:nvSpPr>
        <p:spPr>
          <a:xfrm>
            <a:off x="917178" y="3714908"/>
            <a:ext cx="937397" cy="9441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u="sng" dirty="0"/>
          </a:p>
          <a:p>
            <a:r>
              <a:rPr lang="en-US" sz="3200" dirty="0"/>
              <a:t>D</a:t>
            </a:r>
            <a:r>
              <a:rPr lang="en-US" sz="3200" baseline="-25000" dirty="0"/>
              <a:t>i </a:t>
            </a:r>
            <a:r>
              <a:rPr lang="en-US" sz="3200" dirty="0"/>
              <a:t>= 0</a:t>
            </a:r>
            <a:endParaRPr lang="en-US" sz="3200" baseline="-25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C04574-2C71-AF74-1938-011F4A27DD92}"/>
              </a:ext>
            </a:extLst>
          </p:cNvPr>
          <p:cNvSpPr txBox="1"/>
          <p:nvPr/>
        </p:nvSpPr>
        <p:spPr>
          <a:xfrm>
            <a:off x="4123087" y="1509596"/>
            <a:ext cx="514501" cy="5125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Y</a:t>
            </a:r>
            <a:r>
              <a:rPr lang="en-US" sz="3200" baseline="-25000" dirty="0"/>
              <a:t>1i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028AB7-41FF-C32C-EF70-2C463DC42A29}"/>
              </a:ext>
            </a:extLst>
          </p:cNvPr>
          <p:cNvSpPr txBox="1"/>
          <p:nvPr/>
        </p:nvSpPr>
        <p:spPr>
          <a:xfrm>
            <a:off x="4189658" y="4190189"/>
            <a:ext cx="514501" cy="5125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Y</a:t>
            </a:r>
            <a:r>
              <a:rPr lang="en-US" sz="3200" baseline="-25000" dirty="0"/>
              <a:t>0i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8E5649B-C61D-A5C4-6FBC-EA17D04DC212}"/>
              </a:ext>
            </a:extLst>
          </p:cNvPr>
          <p:cNvSpPr txBox="1"/>
          <p:nvPr/>
        </p:nvSpPr>
        <p:spPr>
          <a:xfrm>
            <a:off x="5696742" y="1526124"/>
            <a:ext cx="60783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Difference in means = ATE +</a:t>
            </a:r>
          </a:p>
          <a:p>
            <a:r>
              <a:rPr lang="en-US" sz="3200" dirty="0"/>
              <a:t>	Selection Bias +</a:t>
            </a:r>
          </a:p>
          <a:p>
            <a:r>
              <a:rPr lang="en-US" sz="3200" dirty="0"/>
              <a:t>	Treatment Heterogeneity Bias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E40C3C14-140C-135C-2A95-71CF71DF9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366" y="3230166"/>
            <a:ext cx="5865992" cy="329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87236E3-29F3-0C97-69CE-48BBB93A7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13" y="2223701"/>
            <a:ext cx="2548686" cy="143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B878FAC-8474-EDC0-9298-2BD51976D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34" y="4735889"/>
            <a:ext cx="1351023" cy="151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0D379748-A5C7-57EC-A13F-4B74E0FB9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033" y="4805067"/>
            <a:ext cx="2417067" cy="134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05C894D2-C24B-55BB-0B6C-0A3374DF6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238" y="2187231"/>
            <a:ext cx="2347940" cy="156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24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46D7E-9CCB-E08F-4330-0C6FED5EF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B9592-EA0C-25DE-935E-4A4618828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720" y="239908"/>
            <a:ext cx="10515600" cy="1325563"/>
          </a:xfrm>
        </p:spPr>
        <p:txBody>
          <a:bodyPr/>
          <a:lstStyle/>
          <a:p>
            <a:r>
              <a:rPr lang="en-US" dirty="0"/>
              <a:t>Two Approaches in Instruments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8D85F9-4996-FFD4-A6D9-3739B6DCD36D}"/>
              </a:ext>
            </a:extLst>
          </p:cNvPr>
          <p:cNvSpPr txBox="1"/>
          <p:nvPr/>
        </p:nvSpPr>
        <p:spPr>
          <a:xfrm>
            <a:off x="3680985" y="4808855"/>
            <a:ext cx="99418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 Light"/>
                <a:cs typeface="Calibri Light"/>
              </a:rPr>
              <a:t>Cause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1AE36C-8BD2-3424-FC01-6CD11E6A9B8E}"/>
              </a:ext>
            </a:extLst>
          </p:cNvPr>
          <p:cNvSpPr txBox="1"/>
          <p:nvPr/>
        </p:nvSpPr>
        <p:spPr>
          <a:xfrm>
            <a:off x="1696371" y="4808855"/>
            <a:ext cx="1556452" cy="4616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 Light"/>
                <a:cs typeface="Calibri Light"/>
              </a:rPr>
              <a:t>Instrument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F56B8C2-C25F-AC11-108F-00A5725F4BE0}"/>
              </a:ext>
            </a:extLst>
          </p:cNvPr>
          <p:cNvCxnSpPr>
            <a:cxnSpLocks/>
            <a:stCxn id="14" idx="3"/>
            <a:endCxn id="6" idx="1"/>
          </p:cNvCxnSpPr>
          <p:nvPr/>
        </p:nvCxnSpPr>
        <p:spPr>
          <a:xfrm>
            <a:off x="3252824" y="5039687"/>
            <a:ext cx="428161" cy="0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Content Placeholder 23">
            <a:extLst>
              <a:ext uri="{FF2B5EF4-FFF2-40B4-BE49-F238E27FC236}">
                <a16:creationId xmlns:a16="http://schemas.microsoft.com/office/drawing/2014/main" id="{10F522EB-9C98-28A2-1803-9A81C67AB6E6}"/>
              </a:ext>
            </a:extLst>
          </p:cNvPr>
          <p:cNvSpPr txBox="1">
            <a:spLocks/>
          </p:cNvSpPr>
          <p:nvPr/>
        </p:nvSpPr>
        <p:spPr>
          <a:xfrm>
            <a:off x="6311900" y="1600201"/>
            <a:ext cx="4038600" cy="184412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Calibri Ligh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Calibri Ligh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alibri Ligh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Calibri Ligh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Calibri Ligh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1. Fit two models, leveraging the fact that</a:t>
            </a:r>
          </a:p>
          <a:p>
            <a:pPr marL="0" indent="0" algn="ctr">
              <a:buNone/>
            </a:pPr>
            <a:r>
              <a:rPr lang="en-US" dirty="0"/>
              <a:t>IE = IC * CE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so, CE = IE/IC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AE9BD0-729A-1F99-63C1-62A0BAAAFC61}"/>
              </a:ext>
            </a:extLst>
          </p:cNvPr>
          <p:cNvSpPr txBox="1"/>
          <p:nvPr/>
        </p:nvSpPr>
        <p:spPr>
          <a:xfrm>
            <a:off x="3556267" y="1965807"/>
            <a:ext cx="99418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 Light"/>
                <a:cs typeface="Calibri Light"/>
              </a:rPr>
              <a:t>Cause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0AFB3B-40EB-23E5-5233-0CA4D95DD979}"/>
              </a:ext>
            </a:extLst>
          </p:cNvPr>
          <p:cNvSpPr txBox="1"/>
          <p:nvPr/>
        </p:nvSpPr>
        <p:spPr>
          <a:xfrm>
            <a:off x="1571653" y="1965807"/>
            <a:ext cx="1556452" cy="4616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 Light"/>
                <a:cs typeface="Calibri Light"/>
              </a:rPr>
              <a:t>Instrument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19EBB81-49C4-9714-D178-CEE1F66DD7F0}"/>
              </a:ext>
            </a:extLst>
          </p:cNvPr>
          <p:cNvCxnSpPr>
            <a:cxnSpLocks/>
            <a:stCxn id="19" idx="3"/>
            <a:endCxn id="16" idx="1"/>
          </p:cNvCxnSpPr>
          <p:nvPr/>
        </p:nvCxnSpPr>
        <p:spPr>
          <a:xfrm>
            <a:off x="3128106" y="2196639"/>
            <a:ext cx="428161" cy="0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3485B6B-1720-FF74-08BF-3AED1B3ADB43}"/>
              </a:ext>
            </a:extLst>
          </p:cNvPr>
          <p:cNvSpPr txBox="1"/>
          <p:nvPr/>
        </p:nvSpPr>
        <p:spPr>
          <a:xfrm>
            <a:off x="5138903" y="2982658"/>
            <a:ext cx="89579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 Light"/>
                <a:cs typeface="Calibri Light"/>
              </a:rPr>
              <a:t>Effect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F1DF68-9FE6-168E-4E7B-9FBD35AED55D}"/>
              </a:ext>
            </a:extLst>
          </p:cNvPr>
          <p:cNvSpPr txBox="1"/>
          <p:nvPr/>
        </p:nvSpPr>
        <p:spPr>
          <a:xfrm>
            <a:off x="1571653" y="2982657"/>
            <a:ext cx="1556452" cy="4616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 Light"/>
                <a:cs typeface="Calibri Light"/>
              </a:rPr>
              <a:t>Instrument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CE8A421-CBFD-4391-3224-C82644945323}"/>
              </a:ext>
            </a:extLst>
          </p:cNvPr>
          <p:cNvCxnSpPr>
            <a:cxnSpLocks/>
            <a:stCxn id="24" idx="3"/>
            <a:endCxn id="22" idx="1"/>
          </p:cNvCxnSpPr>
          <p:nvPr/>
        </p:nvCxnSpPr>
        <p:spPr>
          <a:xfrm>
            <a:off x="3128105" y="3213490"/>
            <a:ext cx="2010798" cy="1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BD9AE9B-AC5E-2A0E-9BD9-E5F535BBBB03}"/>
              </a:ext>
            </a:extLst>
          </p:cNvPr>
          <p:cNvSpPr txBox="1"/>
          <p:nvPr/>
        </p:nvSpPr>
        <p:spPr>
          <a:xfrm>
            <a:off x="3680986" y="5570391"/>
            <a:ext cx="994183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 Light"/>
                <a:cs typeface="Calibri Light"/>
              </a:rPr>
              <a:t>Fitted</a:t>
            </a:r>
          </a:p>
          <a:p>
            <a:pPr algn="ctr"/>
            <a:r>
              <a:rPr lang="en-US" sz="2400" dirty="0">
                <a:latin typeface="Calibri Light"/>
                <a:cs typeface="Calibri Light"/>
              </a:rPr>
              <a:t>Cause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F6FAA30-52BB-682E-EF45-CE524E86D509}"/>
              </a:ext>
            </a:extLst>
          </p:cNvPr>
          <p:cNvSpPr txBox="1"/>
          <p:nvPr/>
        </p:nvSpPr>
        <p:spPr>
          <a:xfrm>
            <a:off x="5263621" y="5748490"/>
            <a:ext cx="89579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 Light"/>
                <a:cs typeface="Calibri Light"/>
              </a:rPr>
              <a:t>Effect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A7FF6AB-BC47-0A2C-44E3-845AA6E42DE3}"/>
              </a:ext>
            </a:extLst>
          </p:cNvPr>
          <p:cNvCxnSpPr>
            <a:cxnSpLocks/>
            <a:stCxn id="27" idx="3"/>
            <a:endCxn id="28" idx="1"/>
          </p:cNvCxnSpPr>
          <p:nvPr/>
        </p:nvCxnSpPr>
        <p:spPr>
          <a:xfrm flipV="1">
            <a:off x="4675169" y="5979323"/>
            <a:ext cx="588453" cy="6567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8B2F18A-891C-0484-7548-CDAD61F4FEC0}"/>
              </a:ext>
            </a:extLst>
          </p:cNvPr>
          <p:cNvSpPr txBox="1"/>
          <p:nvPr/>
        </p:nvSpPr>
        <p:spPr>
          <a:xfrm>
            <a:off x="3131154" y="1624418"/>
            <a:ext cx="33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ic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FEBBFA9-A9D9-20EA-A1C0-446B4DB2AC3A}"/>
              </a:ext>
            </a:extLst>
          </p:cNvPr>
          <p:cNvSpPr txBox="1"/>
          <p:nvPr/>
        </p:nvSpPr>
        <p:spPr>
          <a:xfrm>
            <a:off x="3885683" y="2809428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ie</a:t>
            </a:r>
            <a:endParaRPr lang="en-US" dirty="0"/>
          </a:p>
        </p:txBody>
      </p:sp>
      <p:sp>
        <p:nvSpPr>
          <p:cNvPr id="33" name="Content Placeholder 23">
            <a:extLst>
              <a:ext uri="{FF2B5EF4-FFF2-40B4-BE49-F238E27FC236}">
                <a16:creationId xmlns:a16="http://schemas.microsoft.com/office/drawing/2014/main" id="{FC2597C4-F5C2-BCDC-BDAB-DCA2901CEA31}"/>
              </a:ext>
            </a:extLst>
          </p:cNvPr>
          <p:cNvSpPr txBox="1">
            <a:spLocks/>
          </p:cNvSpPr>
          <p:nvPr/>
        </p:nvSpPr>
        <p:spPr>
          <a:xfrm>
            <a:off x="6629400" y="4557267"/>
            <a:ext cx="4038600" cy="18441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Calibri Ligh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Calibri Ligh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alibri Ligh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Calibri Ligh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Calibri Ligh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2. Fit two models, but only use fitted values of the cause for the second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8C38D84-3190-0E89-44F7-E1C3994D3165}"/>
              </a:ext>
            </a:extLst>
          </p:cNvPr>
          <p:cNvSpPr txBox="1"/>
          <p:nvPr/>
        </p:nvSpPr>
        <p:spPr>
          <a:xfrm>
            <a:off x="7420002" y="6178622"/>
            <a:ext cx="126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See </a:t>
            </a:r>
            <a:r>
              <a:rPr lang="en-US" dirty="0" err="1">
                <a:latin typeface="Courier" pitchFamily="2" charset="0"/>
              </a:rPr>
              <a:t>ivreg</a:t>
            </a:r>
            <a:endParaRPr lang="en-US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38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27" grpId="0" animBg="1"/>
      <p:bldP spid="28" grpId="0" animBg="1"/>
      <p:bldP spid="33" grpId="0"/>
      <p:bldP spid="3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g">
            <a:extLst>
              <a:ext uri="{FF2B5EF4-FFF2-40B4-BE49-F238E27FC236}">
                <a16:creationId xmlns:a16="http://schemas.microsoft.com/office/drawing/2014/main" id="{30DCC284-1EEA-1F6C-2664-F8ADFA2C9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871" y="1657415"/>
            <a:ext cx="6298968" cy="354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1836BF-64B4-6F71-32C9-3E3128D5B984}"/>
              </a:ext>
            </a:extLst>
          </p:cNvPr>
          <p:cNvSpPr txBox="1"/>
          <p:nvPr/>
        </p:nvSpPr>
        <p:spPr>
          <a:xfrm>
            <a:off x="101600" y="6550223"/>
            <a:ext cx="1783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>
                <a:solidFill>
                  <a:srgbClr val="333333"/>
                </a:solidFill>
                <a:effectLst/>
                <a:latin typeface="-apple-system"/>
              </a:rPr>
              <a:t>Matheus </a:t>
            </a:r>
            <a:r>
              <a:rPr lang="en-US" sz="1400" b="0" i="0" dirty="0" err="1">
                <a:solidFill>
                  <a:srgbClr val="333333"/>
                </a:solidFill>
                <a:effectLst/>
                <a:latin typeface="-apple-system"/>
              </a:rPr>
              <a:t>Facure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-apple-system"/>
              </a:rPr>
              <a:t> Alves</a:t>
            </a:r>
            <a:endParaRPr lang="en-U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265479-5F72-AC3A-5F42-C3F982365B29}"/>
              </a:ext>
            </a:extLst>
          </p:cNvPr>
          <p:cNvSpPr txBox="1"/>
          <p:nvPr/>
        </p:nvSpPr>
        <p:spPr>
          <a:xfrm>
            <a:off x="5892800" y="6172200"/>
            <a:ext cx="6298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(OK, also other estimators, like Generalized Method of Moments)</a:t>
            </a:r>
          </a:p>
        </p:txBody>
      </p:sp>
    </p:spTree>
    <p:extLst>
      <p:ext uri="{BB962C8B-B14F-4D97-AF65-F5344CB8AC3E}">
        <p14:creationId xmlns:p14="http://schemas.microsoft.com/office/powerpoint/2010/main" val="364693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5D14D-202C-1039-41C3-904F7ABB8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00" y="18255"/>
            <a:ext cx="10515600" cy="1325563"/>
          </a:xfrm>
        </p:spPr>
        <p:txBody>
          <a:bodyPr/>
          <a:lstStyle/>
          <a:p>
            <a:r>
              <a:rPr lang="en-US" dirty="0"/>
              <a:t>Does Deforestation Drive Malaria?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3E255B-C988-54C1-E918-667FE48C8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026518"/>
            <a:ext cx="7772400" cy="53129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3E68FD-95D6-0794-BDDC-4F37BD6781E9}"/>
              </a:ext>
            </a:extLst>
          </p:cNvPr>
          <p:cNvSpPr txBox="1"/>
          <p:nvPr/>
        </p:nvSpPr>
        <p:spPr>
          <a:xfrm>
            <a:off x="495300" y="6502400"/>
            <a:ext cx="3257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MacDonalnd</a:t>
            </a:r>
            <a:r>
              <a:rPr lang="en-US" dirty="0"/>
              <a:t> and Mordecai 2019</a:t>
            </a:r>
          </a:p>
        </p:txBody>
      </p:sp>
    </p:spTree>
    <p:extLst>
      <p:ext uri="{BB962C8B-B14F-4D97-AF65-F5344CB8AC3E}">
        <p14:creationId xmlns:p14="http://schemas.microsoft.com/office/powerpoint/2010/main" val="7899141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98338-04E8-8510-6AF5-EBB047BD9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AA27C-3DF3-B7BC-743F-384581EF9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00" y="18255"/>
            <a:ext cx="11506200" cy="1325563"/>
          </a:xfrm>
        </p:spPr>
        <p:txBody>
          <a:bodyPr/>
          <a:lstStyle/>
          <a:p>
            <a:r>
              <a:rPr lang="en-US" dirty="0"/>
              <a:t>Choosing Instruments to Tease Apart a Feedback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9E3E36-1A20-3B8E-D0BA-C5614AEC7AE6}"/>
              </a:ext>
            </a:extLst>
          </p:cNvPr>
          <p:cNvSpPr txBox="1"/>
          <p:nvPr/>
        </p:nvSpPr>
        <p:spPr>
          <a:xfrm>
            <a:off x="139700" y="6488668"/>
            <a:ext cx="3257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MacDonalnd</a:t>
            </a:r>
            <a:r>
              <a:rPr lang="en-US" dirty="0"/>
              <a:t> and Mordecai 2019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FBB0AF-5CFE-ED03-9E28-D11365D70D16}"/>
              </a:ext>
            </a:extLst>
          </p:cNvPr>
          <p:cNvSpPr txBox="1"/>
          <p:nvPr/>
        </p:nvSpPr>
        <p:spPr>
          <a:xfrm>
            <a:off x="2277076" y="4728334"/>
            <a:ext cx="192969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 Light"/>
                <a:cs typeface="Calibri Light"/>
              </a:rPr>
              <a:t>Deforestation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B1AC01-4C47-98AA-D87C-AE9A285AAB6C}"/>
              </a:ext>
            </a:extLst>
          </p:cNvPr>
          <p:cNvSpPr txBox="1"/>
          <p:nvPr/>
        </p:nvSpPr>
        <p:spPr>
          <a:xfrm>
            <a:off x="7955157" y="4726143"/>
            <a:ext cx="111761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 Light"/>
                <a:cs typeface="Calibri Light"/>
              </a:rPr>
              <a:t>Malaria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43C76E6-AE2E-50B8-268A-08B420A7A956}"/>
              </a:ext>
            </a:extLst>
          </p:cNvPr>
          <p:cNvCxnSpPr>
            <a:cxnSpLocks/>
          </p:cNvCxnSpPr>
          <p:nvPr/>
        </p:nvCxnSpPr>
        <p:spPr>
          <a:xfrm flipV="1">
            <a:off x="4195763" y="4882741"/>
            <a:ext cx="3634319" cy="10508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8757BB2-2250-0FC2-F85C-26C2279B2749}"/>
              </a:ext>
            </a:extLst>
          </p:cNvPr>
          <p:cNvCxnSpPr>
            <a:stCxn id="10" idx="4"/>
            <a:endCxn id="3" idx="0"/>
          </p:cNvCxnSpPr>
          <p:nvPr/>
        </p:nvCxnSpPr>
        <p:spPr>
          <a:xfrm flipH="1">
            <a:off x="3241924" y="3263513"/>
            <a:ext cx="2653985" cy="1464821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10A4FE4-2A1A-D4AD-3C12-459205ED1610}"/>
              </a:ext>
            </a:extLst>
          </p:cNvPr>
          <p:cNvCxnSpPr>
            <a:stCxn id="10" idx="4"/>
            <a:endCxn id="4" idx="0"/>
          </p:cNvCxnSpPr>
          <p:nvPr/>
        </p:nvCxnSpPr>
        <p:spPr>
          <a:xfrm>
            <a:off x="5895909" y="3263513"/>
            <a:ext cx="2618055" cy="1462630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3BBEBC2E-2D3C-003C-C986-5B8F6EF1D112}"/>
              </a:ext>
            </a:extLst>
          </p:cNvPr>
          <p:cNvSpPr/>
          <p:nvPr/>
        </p:nvSpPr>
        <p:spPr>
          <a:xfrm>
            <a:off x="4584286" y="2125694"/>
            <a:ext cx="2623245" cy="113781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Forest Conditions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EBAE995-BECF-611F-9594-47F88C7CB245}"/>
              </a:ext>
            </a:extLst>
          </p:cNvPr>
          <p:cNvCxnSpPr>
            <a:cxnSpLocks/>
          </p:cNvCxnSpPr>
          <p:nvPr/>
        </p:nvCxnSpPr>
        <p:spPr>
          <a:xfrm flipV="1">
            <a:off x="4195763" y="5096357"/>
            <a:ext cx="3634319" cy="10508"/>
          </a:xfrm>
          <a:prstGeom prst="straightConnector1">
            <a:avLst/>
          </a:prstGeom>
          <a:ln w="57150" cmpd="sng">
            <a:solidFill>
              <a:schemeClr val="tx1"/>
            </a:solidFill>
            <a:headEnd type="triangle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0CAA960-8CFF-E2D4-BBB9-E44766576A35}"/>
              </a:ext>
            </a:extLst>
          </p:cNvPr>
          <p:cNvSpPr txBox="1"/>
          <p:nvPr/>
        </p:nvSpPr>
        <p:spPr>
          <a:xfrm>
            <a:off x="139700" y="2848014"/>
            <a:ext cx="2279855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 Light"/>
                <a:cs typeface="Calibri Light"/>
              </a:rPr>
              <a:t>Aerosol Pollution</a:t>
            </a:r>
          </a:p>
          <a:p>
            <a:pPr algn="ctr"/>
            <a:r>
              <a:rPr lang="en-US" sz="2400" dirty="0">
                <a:latin typeface="Calibri Light"/>
                <a:cs typeface="Calibri Light"/>
              </a:rPr>
              <a:t>(from burning)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1F20F99-3C8B-BC23-E7FA-4C51AC3364D5}"/>
              </a:ext>
            </a:extLst>
          </p:cNvPr>
          <p:cNvCxnSpPr>
            <a:cxnSpLocks/>
            <a:stCxn id="14" idx="2"/>
            <a:endCxn id="3" idx="1"/>
          </p:cNvCxnSpPr>
          <p:nvPr/>
        </p:nvCxnSpPr>
        <p:spPr>
          <a:xfrm>
            <a:off x="1279628" y="3679011"/>
            <a:ext cx="997448" cy="1280156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CF92128-FCD8-27DC-693E-10D2A738CD8B}"/>
              </a:ext>
            </a:extLst>
          </p:cNvPr>
          <p:cNvSpPr txBox="1"/>
          <p:nvPr/>
        </p:nvSpPr>
        <p:spPr>
          <a:xfrm>
            <a:off x="8862745" y="2748333"/>
            <a:ext cx="3189555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 Light"/>
                <a:cs typeface="Calibri Light"/>
              </a:rPr>
              <a:t>Distance to Optimal Temperature for Malaria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AF1A2FF-1303-252E-AAD4-17DDDA74FDEF}"/>
              </a:ext>
            </a:extLst>
          </p:cNvPr>
          <p:cNvCxnSpPr>
            <a:cxnSpLocks/>
            <a:stCxn id="21" idx="2"/>
            <a:endCxn id="4" idx="3"/>
          </p:cNvCxnSpPr>
          <p:nvPr/>
        </p:nvCxnSpPr>
        <p:spPr>
          <a:xfrm flipH="1">
            <a:off x="9072771" y="3579330"/>
            <a:ext cx="1384752" cy="1377646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393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DD8D02-8FB5-0FA6-0CA9-07D3E9FEE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Only IV Shows The Effects of Deforestation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22E20C-9978-4B91-2321-E98A21BA3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1651" y="-193741"/>
            <a:ext cx="6522860" cy="70517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BC652CD-B208-7D98-83D8-C5BE5AB970D4}"/>
              </a:ext>
            </a:extLst>
          </p:cNvPr>
          <p:cNvSpPr/>
          <p:nvPr/>
        </p:nvSpPr>
        <p:spPr>
          <a:xfrm>
            <a:off x="5918200" y="444500"/>
            <a:ext cx="901700" cy="6324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55C1CB-2F0D-528D-9FA3-028D5613FF6B}"/>
              </a:ext>
            </a:extLst>
          </p:cNvPr>
          <p:cNvSpPr/>
          <p:nvPr/>
        </p:nvSpPr>
        <p:spPr>
          <a:xfrm>
            <a:off x="6913744" y="444500"/>
            <a:ext cx="612137" cy="6324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D26D7C-5E64-96C9-F266-02E41984D57B}"/>
              </a:ext>
            </a:extLst>
          </p:cNvPr>
          <p:cNvSpPr txBox="1"/>
          <p:nvPr/>
        </p:nvSpPr>
        <p:spPr>
          <a:xfrm>
            <a:off x="3664677" y="927100"/>
            <a:ext cx="24846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What we did on Tuesday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F26230-F841-CC1A-4196-53649109E54B}"/>
              </a:ext>
            </a:extLst>
          </p:cNvPr>
          <p:cNvSpPr txBox="1"/>
          <p:nvPr/>
        </p:nvSpPr>
        <p:spPr>
          <a:xfrm>
            <a:off x="9336371" y="3721100"/>
            <a:ext cx="2371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Loss slows with disease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09DD32-D6ED-0F3F-74B7-F62899C1064F}"/>
              </a:ext>
            </a:extLst>
          </p:cNvPr>
          <p:cNvSpPr txBox="1"/>
          <p:nvPr/>
        </p:nvSpPr>
        <p:spPr>
          <a:xfrm>
            <a:off x="9163329" y="440809"/>
            <a:ext cx="2551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Deforestation Drives Loss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E0C690-A17F-AA20-61D3-6F1C318A0B86}"/>
              </a:ext>
            </a:extLst>
          </p:cNvPr>
          <p:cNvSpPr txBox="1"/>
          <p:nvPr/>
        </p:nvSpPr>
        <p:spPr>
          <a:xfrm>
            <a:off x="139700" y="6488668"/>
            <a:ext cx="3257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MacDonalnd</a:t>
            </a:r>
            <a:r>
              <a:rPr lang="en-US" dirty="0"/>
              <a:t> and Mordecai 2019</a:t>
            </a:r>
          </a:p>
        </p:txBody>
      </p:sp>
    </p:spTree>
    <p:extLst>
      <p:ext uri="{BB962C8B-B14F-4D97-AF65-F5344CB8AC3E}">
        <p14:creationId xmlns:p14="http://schemas.microsoft.com/office/powerpoint/2010/main" val="364043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DE8D1-5F0F-12C6-6E65-D75A6921D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D20B4-37CA-47F6-CA7B-5D4CAE59B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You Have an Instrument in Your System?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976EC-F80C-1176-5EE5-9209BE7E75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there something that is valid?</a:t>
            </a:r>
          </a:p>
          <a:p>
            <a:endParaRPr lang="en-US" dirty="0"/>
          </a:p>
          <a:p>
            <a:r>
              <a:rPr lang="en-US" dirty="0"/>
              <a:t>Is there something that is relevant?</a:t>
            </a:r>
          </a:p>
          <a:p>
            <a:endParaRPr lang="en-US" dirty="0"/>
          </a:p>
          <a:p>
            <a:r>
              <a:rPr lang="en-US" dirty="0"/>
              <a:t>Do you have reverse causality or other problems this could resolve?</a:t>
            </a:r>
          </a:p>
        </p:txBody>
      </p:sp>
    </p:spTree>
    <p:extLst>
      <p:ext uri="{BB962C8B-B14F-4D97-AF65-F5344CB8AC3E}">
        <p14:creationId xmlns:p14="http://schemas.microsoft.com/office/powerpoint/2010/main" val="22694716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A1B438-68CF-7B1B-0A9A-F3B5E8F57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C85DE-5B92-054E-5FAF-25ECAF1B9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Ways to Take Advantage of Quasi-Experiments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B0FE9-3E07-4D99-962A-E3B4D546A2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Matching &amp; Weighting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Instrumental Variables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Before-After-Control-Impact (aka Difference in Difference)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Regression Discontinuity</a:t>
            </a:r>
          </a:p>
        </p:txBody>
      </p:sp>
    </p:spTree>
    <p:extLst>
      <p:ext uri="{BB962C8B-B14F-4D97-AF65-F5344CB8AC3E}">
        <p14:creationId xmlns:p14="http://schemas.microsoft.com/office/powerpoint/2010/main" val="6455050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31727C54-F87A-2C77-4FC3-FBA0B8407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0189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A311F-4885-FEE3-6628-C52B44333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0FA91F-588F-1FB0-5D2F-53384C0DA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11036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1E9D5D-ADC1-8A30-1D4C-3F5C63E77967}"/>
              </a:ext>
            </a:extLst>
          </p:cNvPr>
          <p:cNvSpPr txBox="1"/>
          <p:nvPr/>
        </p:nvSpPr>
        <p:spPr>
          <a:xfrm>
            <a:off x="6250488" y="5661764"/>
            <a:ext cx="1902444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Outfall &amp; Kelp Bed</a:t>
            </a:r>
          </a:p>
        </p:txBody>
      </p:sp>
      <p:sp>
        <p:nvSpPr>
          <p:cNvPr id="5" name="5-Point Star 4">
            <a:extLst>
              <a:ext uri="{FF2B5EF4-FFF2-40B4-BE49-F238E27FC236}">
                <a16:creationId xmlns:a16="http://schemas.microsoft.com/office/drawing/2014/main" id="{B34C0063-A93D-8A4D-E4A2-26776D222273}"/>
              </a:ext>
            </a:extLst>
          </p:cNvPr>
          <p:cNvSpPr/>
          <p:nvPr/>
        </p:nvSpPr>
        <p:spPr>
          <a:xfrm>
            <a:off x="6951189" y="4947781"/>
            <a:ext cx="501041" cy="50104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641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6F881-C127-F184-91E6-9F1C1A856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942" y="365125"/>
            <a:ext cx="11140858" cy="1325563"/>
          </a:xfrm>
        </p:spPr>
        <p:txBody>
          <a:bodyPr/>
          <a:lstStyle/>
          <a:p>
            <a:r>
              <a:rPr lang="en-US" dirty="0"/>
              <a:t>What is a DAG of the System Including Impact?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AC42AA-4F0A-FC2F-2F38-CE276A9EDBD3}"/>
              </a:ext>
            </a:extLst>
          </p:cNvPr>
          <p:cNvSpPr txBox="1"/>
          <p:nvPr/>
        </p:nvSpPr>
        <p:spPr>
          <a:xfrm>
            <a:off x="7078767" y="4560952"/>
            <a:ext cx="270670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 Light"/>
                <a:cs typeface="Calibri Light"/>
              </a:rPr>
              <a:t>Response of Interest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4AF2C0-F71D-75C3-ED13-BC8516DCCBB9}"/>
              </a:ext>
            </a:extLst>
          </p:cNvPr>
          <p:cNvSpPr txBox="1"/>
          <p:nvPr/>
        </p:nvSpPr>
        <p:spPr>
          <a:xfrm>
            <a:off x="2348796" y="4560951"/>
            <a:ext cx="140420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 Light"/>
                <a:cs typeface="Calibri Light"/>
              </a:rPr>
              <a:t>Impact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CC3AB3F-A842-25BF-EB0B-F319F103038B}"/>
              </a:ext>
            </a:extLst>
          </p:cNvPr>
          <p:cNvCxnSpPr>
            <a:cxnSpLocks/>
            <a:stCxn id="4" idx="3"/>
            <a:endCxn id="3" idx="1"/>
          </p:cNvCxnSpPr>
          <p:nvPr/>
        </p:nvCxnSpPr>
        <p:spPr>
          <a:xfrm>
            <a:off x="3752999" y="4791784"/>
            <a:ext cx="3325768" cy="1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4701F51-5E8D-A9D6-E1B1-984739106DDF}"/>
              </a:ext>
            </a:extLst>
          </p:cNvPr>
          <p:cNvSpPr txBox="1"/>
          <p:nvPr/>
        </p:nvSpPr>
        <p:spPr>
          <a:xfrm>
            <a:off x="1976064" y="2211062"/>
            <a:ext cx="2149667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 Light"/>
                <a:cs typeface="Calibri Light"/>
              </a:rPr>
              <a:t>Time</a:t>
            </a:r>
          </a:p>
          <a:p>
            <a:pPr algn="ctr"/>
            <a:r>
              <a:rPr lang="en-US" sz="2400" dirty="0">
                <a:latin typeface="Calibri Light"/>
                <a:cs typeface="Calibri Light"/>
              </a:rPr>
              <a:t>(Before/After)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6E8503-B351-2265-2F2F-38FD73CCFA02}"/>
              </a:ext>
            </a:extLst>
          </p:cNvPr>
          <p:cNvSpPr txBox="1"/>
          <p:nvPr/>
        </p:nvSpPr>
        <p:spPr>
          <a:xfrm>
            <a:off x="6890877" y="2211062"/>
            <a:ext cx="305362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 Light"/>
                <a:cs typeface="Calibri Light"/>
              </a:rPr>
              <a:t>Other Things (e.g., Climate Change)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2DBCA97-02B3-075C-7086-000FB461FEB6}"/>
              </a:ext>
            </a:extLst>
          </p:cNvPr>
          <p:cNvCxnSpPr>
            <a:cxnSpLocks/>
            <a:stCxn id="6" idx="3"/>
            <a:endCxn id="16" idx="1"/>
          </p:cNvCxnSpPr>
          <p:nvPr/>
        </p:nvCxnSpPr>
        <p:spPr>
          <a:xfrm>
            <a:off x="4125731" y="2626561"/>
            <a:ext cx="2765146" cy="0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D03DF61-3800-898A-D2E7-2438931258D6}"/>
              </a:ext>
            </a:extLst>
          </p:cNvPr>
          <p:cNvCxnSpPr>
            <a:cxnSpLocks/>
            <a:stCxn id="6" idx="2"/>
            <a:endCxn id="4" idx="0"/>
          </p:cNvCxnSpPr>
          <p:nvPr/>
        </p:nvCxnSpPr>
        <p:spPr>
          <a:xfrm>
            <a:off x="3050898" y="3042059"/>
            <a:ext cx="0" cy="1518892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0CF55A1-76E2-21DB-BE94-CD172095E4F6}"/>
              </a:ext>
            </a:extLst>
          </p:cNvPr>
          <p:cNvCxnSpPr>
            <a:cxnSpLocks/>
            <a:stCxn id="16" idx="2"/>
            <a:endCxn id="3" idx="0"/>
          </p:cNvCxnSpPr>
          <p:nvPr/>
        </p:nvCxnSpPr>
        <p:spPr>
          <a:xfrm>
            <a:off x="8417692" y="3042059"/>
            <a:ext cx="14427" cy="1518893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7B85BA8-D4ED-F646-6030-7D7AFC8E74BE}"/>
              </a:ext>
            </a:extLst>
          </p:cNvPr>
          <p:cNvSpPr txBox="1"/>
          <p:nvPr/>
        </p:nvSpPr>
        <p:spPr>
          <a:xfrm>
            <a:off x="3433176" y="5549030"/>
            <a:ext cx="4700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How do we control for other things?</a:t>
            </a:r>
          </a:p>
        </p:txBody>
      </p:sp>
    </p:spTree>
    <p:extLst>
      <p:ext uri="{BB962C8B-B14F-4D97-AF65-F5344CB8AC3E}">
        <p14:creationId xmlns:p14="http://schemas.microsoft.com/office/powerpoint/2010/main" val="333669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57A5A-24C5-E752-70C1-5665A0C2C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Does Correlation ≠ Causation Mean?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26E5F1-E069-3E95-FE25-C14F6C6C8C79}"/>
              </a:ext>
            </a:extLst>
          </p:cNvPr>
          <p:cNvSpPr txBox="1"/>
          <p:nvPr/>
        </p:nvSpPr>
        <p:spPr>
          <a:xfrm>
            <a:off x="1868959" y="4757241"/>
            <a:ext cx="3093155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4000" dirty="0">
                <a:cs typeface="Calibri Light"/>
              </a:rPr>
              <a:t>Temperature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44A997-842B-982C-EF44-3B54CCC69C96}"/>
              </a:ext>
            </a:extLst>
          </p:cNvPr>
          <p:cNvSpPr txBox="1"/>
          <p:nvPr/>
        </p:nvSpPr>
        <p:spPr>
          <a:xfrm>
            <a:off x="7958568" y="4757241"/>
            <a:ext cx="1531089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4000" dirty="0">
                <a:cs typeface="Calibri Light"/>
              </a:rPr>
              <a:t>Snails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653CDBF-77D9-205A-D1C2-83360B92BBA9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>
            <a:off x="4962114" y="5111184"/>
            <a:ext cx="2996454" cy="0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1C299429-37EF-735E-B5DD-499473290468}"/>
              </a:ext>
            </a:extLst>
          </p:cNvPr>
          <p:cNvSpPr/>
          <p:nvPr/>
        </p:nvSpPr>
        <p:spPr>
          <a:xfrm>
            <a:off x="3777682" y="1608075"/>
            <a:ext cx="4139986" cy="181313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Unmeasured Covariates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A13182B-4FFD-DB36-1A41-030AC328D93E}"/>
              </a:ext>
            </a:extLst>
          </p:cNvPr>
          <p:cNvCxnSpPr>
            <a:cxnSpLocks/>
            <a:stCxn id="12" idx="4"/>
            <a:endCxn id="5" idx="0"/>
          </p:cNvCxnSpPr>
          <p:nvPr/>
        </p:nvCxnSpPr>
        <p:spPr>
          <a:xfrm>
            <a:off x="5847675" y="3421207"/>
            <a:ext cx="2876438" cy="1336034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AC94892-FF94-885E-200B-7F81BA3BB5BA}"/>
              </a:ext>
            </a:extLst>
          </p:cNvPr>
          <p:cNvCxnSpPr>
            <a:cxnSpLocks/>
            <a:stCxn id="12" idx="4"/>
            <a:endCxn id="4" idx="0"/>
          </p:cNvCxnSpPr>
          <p:nvPr/>
        </p:nvCxnSpPr>
        <p:spPr>
          <a:xfrm flipH="1">
            <a:off x="3415537" y="3421207"/>
            <a:ext cx="2432138" cy="1336034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EE6B2EE-025C-889A-A21F-C307E4AC8239}"/>
              </a:ext>
            </a:extLst>
          </p:cNvPr>
          <p:cNvSpPr txBox="1"/>
          <p:nvPr/>
        </p:nvSpPr>
        <p:spPr>
          <a:xfrm>
            <a:off x="450904" y="3026722"/>
            <a:ext cx="3237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SELECTION BIAS ENTERS HERE VIA CONFOUNDING</a:t>
            </a:r>
            <a:endParaRPr lang="en-US" sz="2400" b="1" i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77CFAB-7BEE-9C4F-D6F7-77DF5B14E4B5}"/>
              </a:ext>
            </a:extLst>
          </p:cNvPr>
          <p:cNvSpPr txBox="1"/>
          <p:nvPr/>
        </p:nvSpPr>
        <p:spPr>
          <a:xfrm>
            <a:off x="3777682" y="3539262"/>
            <a:ext cx="548548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700" dirty="0"/>
              <a:t>+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E9E478-FEA0-2CDE-0E6A-7E05033CA506}"/>
              </a:ext>
            </a:extLst>
          </p:cNvPr>
          <p:cNvSpPr txBox="1"/>
          <p:nvPr/>
        </p:nvSpPr>
        <p:spPr>
          <a:xfrm>
            <a:off x="5923280" y="4364475"/>
            <a:ext cx="548548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700" dirty="0"/>
              <a:t>+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8BC1E1B-90C5-055E-6A9B-DFDFC821AF5F}"/>
              </a:ext>
            </a:extLst>
          </p:cNvPr>
          <p:cNvSpPr txBox="1"/>
          <p:nvPr/>
        </p:nvSpPr>
        <p:spPr>
          <a:xfrm>
            <a:off x="7808527" y="3656940"/>
            <a:ext cx="300082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700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7000055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3CA32-3AF5-D282-878D-C30F31540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57C54-B46F-450A-31C9-3677055B5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942" y="365125"/>
            <a:ext cx="11140858" cy="1325563"/>
          </a:xfrm>
        </p:spPr>
        <p:txBody>
          <a:bodyPr/>
          <a:lstStyle/>
          <a:p>
            <a:r>
              <a:rPr lang="en-US" dirty="0"/>
              <a:t>Isolate the Effect of Other Things in the SYSTEM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527F31-5554-F8B9-F5E8-26865F5DA618}"/>
              </a:ext>
            </a:extLst>
          </p:cNvPr>
          <p:cNvSpPr txBox="1"/>
          <p:nvPr/>
        </p:nvSpPr>
        <p:spPr>
          <a:xfrm>
            <a:off x="3377896" y="4141405"/>
            <a:ext cx="208024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 Light"/>
                <a:cs typeface="Calibri Light"/>
              </a:rPr>
              <a:t>Response of Interest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498C6D-76FD-C1DA-E7C0-FDA624F7ABAD}"/>
              </a:ext>
            </a:extLst>
          </p:cNvPr>
          <p:cNvSpPr txBox="1"/>
          <p:nvPr/>
        </p:nvSpPr>
        <p:spPr>
          <a:xfrm>
            <a:off x="668835" y="4141404"/>
            <a:ext cx="119840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 Light"/>
                <a:cs typeface="Calibri Light"/>
              </a:rPr>
              <a:t>Impact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1D839F1-02A5-7B2B-0597-00393659363D}"/>
              </a:ext>
            </a:extLst>
          </p:cNvPr>
          <p:cNvCxnSpPr>
            <a:cxnSpLocks/>
            <a:stCxn id="4" idx="3"/>
            <a:endCxn id="3" idx="1"/>
          </p:cNvCxnSpPr>
          <p:nvPr/>
        </p:nvCxnSpPr>
        <p:spPr>
          <a:xfrm>
            <a:off x="1867243" y="4326070"/>
            <a:ext cx="1510653" cy="1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6B49D0F-979F-58B9-EFCE-CFA81728E9F6}"/>
              </a:ext>
            </a:extLst>
          </p:cNvPr>
          <p:cNvSpPr txBox="1"/>
          <p:nvPr/>
        </p:nvSpPr>
        <p:spPr>
          <a:xfrm>
            <a:off x="350729" y="2135906"/>
            <a:ext cx="183461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 Light"/>
                <a:cs typeface="Calibri Light"/>
              </a:rPr>
              <a:t>Time</a:t>
            </a:r>
          </a:p>
          <a:p>
            <a:pPr algn="ctr"/>
            <a:r>
              <a:rPr lang="en-US" dirty="0">
                <a:latin typeface="Calibri Light"/>
                <a:cs typeface="Calibri Light"/>
              </a:rPr>
              <a:t>(Before/After)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362EBE-DBC7-2C1A-FB88-6BC5A04E2748}"/>
              </a:ext>
            </a:extLst>
          </p:cNvPr>
          <p:cNvSpPr txBox="1"/>
          <p:nvPr/>
        </p:nvSpPr>
        <p:spPr>
          <a:xfrm>
            <a:off x="3102659" y="2135906"/>
            <a:ext cx="26061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 Light"/>
                <a:cs typeface="Calibri Light"/>
              </a:rPr>
              <a:t>Other Things (e.g., Climate Change)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093D5A9-0142-645B-8414-08926F9D998A}"/>
              </a:ext>
            </a:extLst>
          </p:cNvPr>
          <p:cNvCxnSpPr>
            <a:cxnSpLocks/>
            <a:stCxn id="6" idx="3"/>
            <a:endCxn id="16" idx="1"/>
          </p:cNvCxnSpPr>
          <p:nvPr/>
        </p:nvCxnSpPr>
        <p:spPr>
          <a:xfrm>
            <a:off x="2185348" y="2459072"/>
            <a:ext cx="917311" cy="0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D6593CC-83D5-8D24-3B23-642B2483AF63}"/>
              </a:ext>
            </a:extLst>
          </p:cNvPr>
          <p:cNvCxnSpPr>
            <a:cxnSpLocks/>
            <a:stCxn id="6" idx="2"/>
            <a:endCxn id="4" idx="0"/>
          </p:cNvCxnSpPr>
          <p:nvPr/>
        </p:nvCxnSpPr>
        <p:spPr>
          <a:xfrm>
            <a:off x="1268039" y="2782237"/>
            <a:ext cx="0" cy="1359167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6E19E91-61D7-E481-0059-1891CB7C8A08}"/>
              </a:ext>
            </a:extLst>
          </p:cNvPr>
          <p:cNvCxnSpPr>
            <a:cxnSpLocks/>
            <a:stCxn id="16" idx="2"/>
            <a:endCxn id="3" idx="0"/>
          </p:cNvCxnSpPr>
          <p:nvPr/>
        </p:nvCxnSpPr>
        <p:spPr>
          <a:xfrm>
            <a:off x="4405709" y="2782237"/>
            <a:ext cx="12312" cy="1359168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C25128B-CC1F-1A6B-704C-FE51335F4CDA}"/>
              </a:ext>
            </a:extLst>
          </p:cNvPr>
          <p:cNvSpPr txBox="1"/>
          <p:nvPr/>
        </p:nvSpPr>
        <p:spPr>
          <a:xfrm>
            <a:off x="9721087" y="4141404"/>
            <a:ext cx="208024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 Light"/>
                <a:cs typeface="Calibri Light"/>
              </a:rPr>
              <a:t>Response of Interest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E8C904-B655-B404-5FA3-B3398F06A887}"/>
              </a:ext>
            </a:extLst>
          </p:cNvPr>
          <p:cNvSpPr txBox="1"/>
          <p:nvPr/>
        </p:nvSpPr>
        <p:spPr>
          <a:xfrm>
            <a:off x="6693919" y="2135905"/>
            <a:ext cx="183461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 Light"/>
                <a:cs typeface="Calibri Light"/>
              </a:rPr>
              <a:t>Time</a:t>
            </a:r>
          </a:p>
          <a:p>
            <a:pPr algn="ctr"/>
            <a:r>
              <a:rPr lang="en-US" dirty="0">
                <a:latin typeface="Calibri Light"/>
                <a:cs typeface="Calibri Light"/>
              </a:rPr>
              <a:t>(Before/After)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09C58A-5E7D-9963-E8B4-CC0B0633D6A4}"/>
              </a:ext>
            </a:extLst>
          </p:cNvPr>
          <p:cNvSpPr txBox="1"/>
          <p:nvPr/>
        </p:nvSpPr>
        <p:spPr>
          <a:xfrm>
            <a:off x="9445849" y="2135905"/>
            <a:ext cx="26061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 Light"/>
                <a:cs typeface="Calibri Light"/>
              </a:rPr>
              <a:t>Other Things (e.g., Climate Change)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322580A-10B0-1B32-1BD8-DEEF1FFD2DA4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>
          <a:xfrm>
            <a:off x="8528538" y="2459071"/>
            <a:ext cx="917311" cy="0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C93C7BE-0D75-F1D6-C043-22853D42D8C2}"/>
              </a:ext>
            </a:extLst>
          </p:cNvPr>
          <p:cNvCxnSpPr>
            <a:cxnSpLocks/>
            <a:stCxn id="13" idx="2"/>
            <a:endCxn id="9" idx="0"/>
          </p:cNvCxnSpPr>
          <p:nvPr/>
        </p:nvCxnSpPr>
        <p:spPr>
          <a:xfrm>
            <a:off x="10748899" y="2782236"/>
            <a:ext cx="12313" cy="1359168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FB3435C-F374-4BD4-9F37-41EE5C1C28F0}"/>
              </a:ext>
            </a:extLst>
          </p:cNvPr>
          <p:cNvSpPr txBox="1"/>
          <p:nvPr/>
        </p:nvSpPr>
        <p:spPr>
          <a:xfrm>
            <a:off x="1973018" y="1667604"/>
            <a:ext cx="1341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Power Plant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B29AE6-3329-B729-1BE8-BE4DBC7A16BE}"/>
              </a:ext>
            </a:extLst>
          </p:cNvPr>
          <p:cNvSpPr txBox="1"/>
          <p:nvPr/>
        </p:nvSpPr>
        <p:spPr>
          <a:xfrm>
            <a:off x="8111248" y="1679146"/>
            <a:ext cx="1751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Somewhere Else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1573CB-DB2A-7DF6-C191-A48E19DAB90E}"/>
              </a:ext>
            </a:extLst>
          </p:cNvPr>
          <p:cNvSpPr txBox="1"/>
          <p:nvPr/>
        </p:nvSpPr>
        <p:spPr>
          <a:xfrm>
            <a:off x="2415976" y="5901457"/>
            <a:ext cx="7029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Decompose into: Y</a:t>
            </a:r>
            <a:r>
              <a:rPr lang="en-US" sz="3600" baseline="-25000" dirty="0"/>
              <a:t>it</a:t>
            </a:r>
            <a:r>
              <a:rPr lang="en-US" sz="3600" dirty="0"/>
              <a:t> = a</a:t>
            </a:r>
            <a:r>
              <a:rPr lang="en-US" sz="3600" baseline="-25000" dirty="0"/>
              <a:t>i</a:t>
            </a:r>
            <a:r>
              <a:rPr lang="en-US" sz="3600" dirty="0"/>
              <a:t> + </a:t>
            </a:r>
            <a:r>
              <a:rPr lang="en-US" sz="3600" dirty="0" err="1"/>
              <a:t>g</a:t>
            </a:r>
            <a:r>
              <a:rPr lang="en-US" sz="3600" baseline="-25000" dirty="0" err="1"/>
              <a:t>t</a:t>
            </a:r>
            <a:r>
              <a:rPr lang="en-US" sz="3600" dirty="0"/>
              <a:t> + b</a:t>
            </a:r>
            <a:r>
              <a:rPr lang="en-US" sz="3600" baseline="-25000" dirty="0"/>
              <a:t>it</a:t>
            </a:r>
            <a:r>
              <a:rPr lang="en-US" sz="3600" dirty="0"/>
              <a:t> + </a:t>
            </a:r>
            <a:r>
              <a:rPr lang="en-US" sz="3600" dirty="0" err="1"/>
              <a:t>e</a:t>
            </a:r>
            <a:r>
              <a:rPr lang="en-US" sz="3600" baseline="-25000" dirty="0" err="1"/>
              <a:t>it</a:t>
            </a:r>
            <a:endParaRPr lang="en-US" sz="3600" baseline="-25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AD234E-C940-3881-A5D4-FB1F0F5E9399}"/>
              </a:ext>
            </a:extLst>
          </p:cNvPr>
          <p:cNvSpPr txBox="1"/>
          <p:nvPr/>
        </p:nvSpPr>
        <p:spPr>
          <a:xfrm>
            <a:off x="2798956" y="4667175"/>
            <a:ext cx="478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</a:t>
            </a:r>
            <a:r>
              <a:rPr lang="en-US" sz="2800" baseline="-25000" dirty="0"/>
              <a:t>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F874D59-4DF8-4833-2D11-2E3B9C526AC9}"/>
              </a:ext>
            </a:extLst>
          </p:cNvPr>
          <p:cNvSpPr/>
          <p:nvPr/>
        </p:nvSpPr>
        <p:spPr>
          <a:xfrm>
            <a:off x="316060" y="4810754"/>
            <a:ext cx="1903956" cy="759283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Site Effects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0BF634F-F049-F69D-6997-8FD1172617B5}"/>
              </a:ext>
            </a:extLst>
          </p:cNvPr>
          <p:cNvCxnSpPr>
            <a:cxnSpLocks/>
            <a:stCxn id="27" idx="6"/>
            <a:endCxn id="3" idx="1"/>
          </p:cNvCxnSpPr>
          <p:nvPr/>
        </p:nvCxnSpPr>
        <p:spPr>
          <a:xfrm flipV="1">
            <a:off x="2220016" y="4326071"/>
            <a:ext cx="1157880" cy="864325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2D0B5B9C-1046-294D-4E37-DF6AEE3AF511}"/>
              </a:ext>
            </a:extLst>
          </p:cNvPr>
          <p:cNvSpPr/>
          <p:nvPr/>
        </p:nvSpPr>
        <p:spPr>
          <a:xfrm>
            <a:off x="6647590" y="4787453"/>
            <a:ext cx="1903956" cy="759283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Site Effects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35DEACA-0954-81AA-680C-3028D18C0BB8}"/>
              </a:ext>
            </a:extLst>
          </p:cNvPr>
          <p:cNvCxnSpPr>
            <a:cxnSpLocks/>
            <a:stCxn id="32" idx="6"/>
            <a:endCxn id="9" idx="1"/>
          </p:cNvCxnSpPr>
          <p:nvPr/>
        </p:nvCxnSpPr>
        <p:spPr>
          <a:xfrm flipV="1">
            <a:off x="8551546" y="4326070"/>
            <a:ext cx="1169541" cy="841025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A9E9C97F-A387-66B4-AA8F-96220A590F6F}"/>
              </a:ext>
            </a:extLst>
          </p:cNvPr>
          <p:cNvSpPr txBox="1"/>
          <p:nvPr/>
        </p:nvSpPr>
        <p:spPr>
          <a:xfrm>
            <a:off x="9110304" y="4572086"/>
            <a:ext cx="478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</a:t>
            </a:r>
            <a:r>
              <a:rPr lang="en-US" sz="2800" baseline="-25000" dirty="0"/>
              <a:t>2</a:t>
            </a:r>
            <a:endParaRPr lang="en-US" sz="28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E0E0FDE-094F-BFE4-25DB-E05B37C712E8}"/>
              </a:ext>
            </a:extLst>
          </p:cNvPr>
          <p:cNvSpPr txBox="1"/>
          <p:nvPr/>
        </p:nvSpPr>
        <p:spPr>
          <a:xfrm>
            <a:off x="4405709" y="3049856"/>
            <a:ext cx="427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g</a:t>
            </a:r>
            <a:r>
              <a:rPr lang="en-US" sz="2800" baseline="-25000" dirty="0" err="1"/>
              <a:t>t</a:t>
            </a:r>
            <a:endParaRPr lang="en-US" sz="28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F75A6BF-F7F9-05D4-6A02-AE3F63694FA7}"/>
              </a:ext>
            </a:extLst>
          </p:cNvPr>
          <p:cNvSpPr txBox="1"/>
          <p:nvPr/>
        </p:nvSpPr>
        <p:spPr>
          <a:xfrm>
            <a:off x="10765059" y="2977460"/>
            <a:ext cx="427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g</a:t>
            </a:r>
            <a:r>
              <a:rPr lang="en-US" sz="2800" baseline="-25000" dirty="0" err="1"/>
              <a:t>t</a:t>
            </a:r>
            <a:endParaRPr lang="en-US" sz="28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ED1DF0F-02F0-7CE5-F8C3-42BC049F8EB3}"/>
              </a:ext>
            </a:extLst>
          </p:cNvPr>
          <p:cNvSpPr txBox="1"/>
          <p:nvPr/>
        </p:nvSpPr>
        <p:spPr>
          <a:xfrm>
            <a:off x="2337772" y="3779550"/>
            <a:ext cx="617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</a:t>
            </a:r>
            <a:r>
              <a:rPr lang="en-US" sz="2800" baseline="-25000" dirty="0"/>
              <a:t>12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0282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23" grpId="0"/>
      <p:bldP spid="24" grpId="0"/>
      <p:bldP spid="32" grpId="0" animBg="1"/>
      <p:bldP spid="35" grpId="0"/>
      <p:bldP spid="37" grpId="0"/>
      <p:bldP spid="38" grpId="0"/>
      <p:bldP spid="3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CAF09-18F7-9508-116D-DE4470B3C4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D0DBE-9151-4076-559A-09F08CD36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7A6B45-3CFE-2540-3A10-35E835E2C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11036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3F0A81-8D26-BD12-8DCB-B2AA00CCDC22}"/>
              </a:ext>
            </a:extLst>
          </p:cNvPr>
          <p:cNvSpPr txBox="1"/>
          <p:nvPr/>
        </p:nvSpPr>
        <p:spPr>
          <a:xfrm>
            <a:off x="6250488" y="5661764"/>
            <a:ext cx="1902444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Outfall &amp; Kelp Bed</a:t>
            </a:r>
          </a:p>
        </p:txBody>
      </p:sp>
      <p:sp>
        <p:nvSpPr>
          <p:cNvPr id="5" name="5-Point Star 4">
            <a:extLst>
              <a:ext uri="{FF2B5EF4-FFF2-40B4-BE49-F238E27FC236}">
                <a16:creationId xmlns:a16="http://schemas.microsoft.com/office/drawing/2014/main" id="{20BE7320-6847-25CE-0F26-2E92840FE375}"/>
              </a:ext>
            </a:extLst>
          </p:cNvPr>
          <p:cNvSpPr/>
          <p:nvPr/>
        </p:nvSpPr>
        <p:spPr>
          <a:xfrm>
            <a:off x="6951189" y="4947781"/>
            <a:ext cx="501041" cy="50104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B78B16-61F0-BE61-FA59-F621B58C2516}"/>
              </a:ext>
            </a:extLst>
          </p:cNvPr>
          <p:cNvSpPr txBox="1"/>
          <p:nvPr/>
        </p:nvSpPr>
        <p:spPr>
          <a:xfrm>
            <a:off x="1204588" y="3491560"/>
            <a:ext cx="1752018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Control Kelp Bed</a:t>
            </a:r>
          </a:p>
        </p:txBody>
      </p:sp>
      <p:sp>
        <p:nvSpPr>
          <p:cNvPr id="7" name="5-Point Star 6">
            <a:extLst>
              <a:ext uri="{FF2B5EF4-FFF2-40B4-BE49-F238E27FC236}">
                <a16:creationId xmlns:a16="http://schemas.microsoft.com/office/drawing/2014/main" id="{19437283-8549-B58F-4576-E63D39CEBC32}"/>
              </a:ext>
            </a:extLst>
          </p:cNvPr>
          <p:cNvSpPr/>
          <p:nvPr/>
        </p:nvSpPr>
        <p:spPr>
          <a:xfrm>
            <a:off x="1905289" y="2777577"/>
            <a:ext cx="501041" cy="50104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5792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4EED0E-641E-FC4B-9AAA-D33BD9394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Taking Advantage of Natural Experiments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89F2BB7-7DEE-4642-ADD5-0295F3F4B8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Diagramming is key to understand drivers and what you need to control for in a matching site</a:t>
            </a:r>
          </a:p>
          <a:p>
            <a:endParaRPr lang="en-US" sz="3200" dirty="0"/>
          </a:p>
          <a:p>
            <a:r>
              <a:rPr lang="en-US" sz="3200" dirty="0"/>
              <a:t>You must have non-impacted sites that match</a:t>
            </a:r>
          </a:p>
          <a:p>
            <a:endParaRPr lang="en-US" sz="3200" dirty="0"/>
          </a:p>
          <a:p>
            <a:r>
              <a:rPr lang="en-US" sz="3200" dirty="0"/>
              <a:t>Or, non-impacted sites you can follow to make sure ”natural experiment” impacts are not just temporal variability</a:t>
            </a:r>
          </a:p>
        </p:txBody>
      </p:sp>
    </p:spTree>
    <p:extLst>
      <p:ext uri="{BB962C8B-B14F-4D97-AF65-F5344CB8AC3E}">
        <p14:creationId xmlns:p14="http://schemas.microsoft.com/office/powerpoint/2010/main" val="32310811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CA6A1-3BDC-FD4F-8B74-77C80B1C1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084908" cy="1325563"/>
          </a:xfrm>
        </p:spPr>
        <p:txBody>
          <a:bodyPr>
            <a:normAutofit/>
          </a:bodyPr>
          <a:lstStyle/>
          <a:p>
            <a:r>
              <a:rPr lang="en-US" dirty="0"/>
              <a:t>The Before-After Control-Impact Design (BACI) AKA Diff in Diff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D6FC4629-4540-BF4B-A697-EE8CEA1C3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737" y="1178418"/>
            <a:ext cx="4028817" cy="5266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309C0FA0-0477-7846-8B91-E5FE88619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97" y="5656306"/>
            <a:ext cx="125547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5389"/>
              </a:buClr>
              <a:buFont typeface="Lucida Grande" panose="020B0600040502020204" pitchFamily="34" charset="0"/>
              <a:buChar char="▸"/>
              <a:defRPr sz="2000">
                <a:solidFill>
                  <a:srgbClr val="005A8B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5389"/>
              </a:buClr>
              <a:buFont typeface="Lucida Grande" panose="020B0600040502020204" pitchFamily="34" charset="0"/>
              <a:buChar char="▸"/>
              <a:defRPr>
                <a:solidFill>
                  <a:srgbClr val="005A8B"/>
                </a:solidFill>
                <a:latin typeface="Arial Bold" pitchFamily="36" charset="-52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5389"/>
              </a:buClr>
              <a:buSzPct val="75000"/>
              <a:buFont typeface="Lucida Grande" panose="020B0600040502020204" pitchFamily="34" charset="0"/>
              <a:buChar char="▸"/>
              <a:defRPr>
                <a:solidFill>
                  <a:srgbClr val="005A8B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5389"/>
              </a:buClr>
              <a:buFont typeface="Lucida Grande" panose="020B0600040502020204" pitchFamily="34" charset="0"/>
              <a:buChar char="▸"/>
              <a:defRPr>
                <a:solidFill>
                  <a:srgbClr val="005A8B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5389"/>
              </a:buClr>
              <a:buFont typeface="Lucida Grande" panose="020B0600040502020204" pitchFamily="34" charset="0"/>
              <a:buChar char="▸"/>
              <a:defRPr>
                <a:solidFill>
                  <a:srgbClr val="005A8B"/>
                </a:solidFill>
                <a:latin typeface="Arial Bold" pitchFamily="36" charset="-52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389"/>
              </a:buClr>
              <a:buFont typeface="Lucida Grande" panose="020B0600040502020204" pitchFamily="34" charset="0"/>
              <a:buChar char="▸"/>
              <a:defRPr>
                <a:solidFill>
                  <a:srgbClr val="005A8B"/>
                </a:solidFill>
                <a:latin typeface="Arial Bold" pitchFamily="36" charset="-52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389"/>
              </a:buClr>
              <a:buFont typeface="Lucida Grande" panose="020B0600040502020204" pitchFamily="34" charset="0"/>
              <a:buChar char="▸"/>
              <a:defRPr>
                <a:solidFill>
                  <a:srgbClr val="005A8B"/>
                </a:solidFill>
                <a:latin typeface="Arial Bold" pitchFamily="36" charset="-52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389"/>
              </a:buClr>
              <a:buFont typeface="Lucida Grande" panose="020B0600040502020204" pitchFamily="34" charset="0"/>
              <a:buChar char="▸"/>
              <a:defRPr>
                <a:solidFill>
                  <a:srgbClr val="005A8B"/>
                </a:solidFill>
                <a:latin typeface="Arial Bold" pitchFamily="36" charset="-52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389"/>
              </a:buClr>
              <a:buFont typeface="Lucida Grande" panose="020B0600040502020204" pitchFamily="34" charset="0"/>
              <a:buChar char="▸"/>
              <a:defRPr>
                <a:solidFill>
                  <a:srgbClr val="005A8B"/>
                </a:solidFill>
                <a:latin typeface="Arial Bold" pitchFamily="36" charset="-52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900" dirty="0" err="1">
                <a:solidFill>
                  <a:schemeClr val="tx1"/>
                </a:solidFill>
              </a:rPr>
              <a:t>Schroeter</a:t>
            </a:r>
            <a:r>
              <a:rPr lang="en-US" altLang="en-US" sz="900" dirty="0">
                <a:solidFill>
                  <a:schemeClr val="tx1"/>
                </a:solidFill>
              </a:rPr>
              <a:t> et al. 1993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07E4A1-34AA-4F47-933F-964E344F8070}"/>
              </a:ext>
            </a:extLst>
          </p:cNvPr>
          <p:cNvSpPr txBox="1"/>
          <p:nvPr/>
        </p:nvSpPr>
        <p:spPr>
          <a:xfrm>
            <a:off x="1592367" y="5234677"/>
            <a:ext cx="270670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 Light"/>
                <a:cs typeface="Calibri Light"/>
              </a:rPr>
              <a:t>Response of Interest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22CDFE-DA68-D24A-89F4-AE2BE9DE222E}"/>
              </a:ext>
            </a:extLst>
          </p:cNvPr>
          <p:cNvSpPr txBox="1"/>
          <p:nvPr/>
        </p:nvSpPr>
        <p:spPr>
          <a:xfrm>
            <a:off x="593479" y="2658905"/>
            <a:ext cx="140420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 Light"/>
                <a:cs typeface="Calibri Light"/>
              </a:rPr>
              <a:t>Site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64CCFB9-1FBC-D749-BF49-F30ED4F264F6}"/>
              </a:ext>
            </a:extLst>
          </p:cNvPr>
          <p:cNvCxnSpPr>
            <a:cxnSpLocks/>
            <a:stCxn id="7" idx="2"/>
            <a:endCxn id="6" idx="0"/>
          </p:cNvCxnSpPr>
          <p:nvPr/>
        </p:nvCxnSpPr>
        <p:spPr>
          <a:xfrm>
            <a:off x="1295581" y="3120570"/>
            <a:ext cx="1650138" cy="2114107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990ECD5-B203-2F44-95A9-3987E243F092}"/>
              </a:ext>
            </a:extLst>
          </p:cNvPr>
          <p:cNvSpPr txBox="1"/>
          <p:nvPr/>
        </p:nvSpPr>
        <p:spPr>
          <a:xfrm>
            <a:off x="2243618" y="2661105"/>
            <a:ext cx="140420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 Light"/>
                <a:cs typeface="Calibri Light"/>
              </a:rPr>
              <a:t>Impact?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3B9BF1F-66E0-CD46-9D06-6B2F492CED75}"/>
              </a:ext>
            </a:extLst>
          </p:cNvPr>
          <p:cNvCxnSpPr>
            <a:cxnSpLocks/>
            <a:stCxn id="9" idx="2"/>
            <a:endCxn id="6" idx="0"/>
          </p:cNvCxnSpPr>
          <p:nvPr/>
        </p:nvCxnSpPr>
        <p:spPr>
          <a:xfrm flipH="1">
            <a:off x="2945719" y="3122770"/>
            <a:ext cx="1" cy="2111907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2AE6440-0CC3-6177-AB07-8E600E1D7988}"/>
              </a:ext>
            </a:extLst>
          </p:cNvPr>
          <p:cNvSpPr txBox="1"/>
          <p:nvPr/>
        </p:nvSpPr>
        <p:spPr>
          <a:xfrm>
            <a:off x="3927075" y="2658905"/>
            <a:ext cx="140420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 Light"/>
                <a:cs typeface="Calibri Light"/>
              </a:rPr>
              <a:t>Time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80366D2-800D-2B90-EDF9-7391BE941DE9}"/>
              </a:ext>
            </a:extLst>
          </p:cNvPr>
          <p:cNvCxnSpPr>
            <a:cxnSpLocks/>
            <a:stCxn id="4" idx="2"/>
            <a:endCxn id="6" idx="0"/>
          </p:cNvCxnSpPr>
          <p:nvPr/>
        </p:nvCxnSpPr>
        <p:spPr>
          <a:xfrm flipH="1">
            <a:off x="2945719" y="3120570"/>
            <a:ext cx="1683458" cy="2114107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26484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CA6A1-3BDC-FD4F-8B74-77C80B1C1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084908" cy="1325563"/>
          </a:xfrm>
        </p:spPr>
        <p:txBody>
          <a:bodyPr>
            <a:normAutofit/>
          </a:bodyPr>
          <a:lstStyle/>
          <a:p>
            <a:r>
              <a:rPr lang="en-US" dirty="0"/>
              <a:t>The Before-After Control-Impact Design (BACI) AKA Diff in Diff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D6FC4629-4540-BF4B-A697-EE8CEA1C3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737" y="1178418"/>
            <a:ext cx="4028817" cy="5266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309C0FA0-0477-7846-8B91-E5FE88619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97" y="5656306"/>
            <a:ext cx="125547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5389"/>
              </a:buClr>
              <a:buFont typeface="Lucida Grande" panose="020B0600040502020204" pitchFamily="34" charset="0"/>
              <a:buChar char="▸"/>
              <a:defRPr sz="2000">
                <a:solidFill>
                  <a:srgbClr val="005A8B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5389"/>
              </a:buClr>
              <a:buFont typeface="Lucida Grande" panose="020B0600040502020204" pitchFamily="34" charset="0"/>
              <a:buChar char="▸"/>
              <a:defRPr>
                <a:solidFill>
                  <a:srgbClr val="005A8B"/>
                </a:solidFill>
                <a:latin typeface="Arial Bold" pitchFamily="36" charset="-52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5389"/>
              </a:buClr>
              <a:buSzPct val="75000"/>
              <a:buFont typeface="Lucida Grande" panose="020B0600040502020204" pitchFamily="34" charset="0"/>
              <a:buChar char="▸"/>
              <a:defRPr>
                <a:solidFill>
                  <a:srgbClr val="005A8B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5389"/>
              </a:buClr>
              <a:buFont typeface="Lucida Grande" panose="020B0600040502020204" pitchFamily="34" charset="0"/>
              <a:buChar char="▸"/>
              <a:defRPr>
                <a:solidFill>
                  <a:srgbClr val="005A8B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5389"/>
              </a:buClr>
              <a:buFont typeface="Lucida Grande" panose="020B0600040502020204" pitchFamily="34" charset="0"/>
              <a:buChar char="▸"/>
              <a:defRPr>
                <a:solidFill>
                  <a:srgbClr val="005A8B"/>
                </a:solidFill>
                <a:latin typeface="Arial Bold" pitchFamily="36" charset="-52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389"/>
              </a:buClr>
              <a:buFont typeface="Lucida Grande" panose="020B0600040502020204" pitchFamily="34" charset="0"/>
              <a:buChar char="▸"/>
              <a:defRPr>
                <a:solidFill>
                  <a:srgbClr val="005A8B"/>
                </a:solidFill>
                <a:latin typeface="Arial Bold" pitchFamily="36" charset="-52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389"/>
              </a:buClr>
              <a:buFont typeface="Lucida Grande" panose="020B0600040502020204" pitchFamily="34" charset="0"/>
              <a:buChar char="▸"/>
              <a:defRPr>
                <a:solidFill>
                  <a:srgbClr val="005A8B"/>
                </a:solidFill>
                <a:latin typeface="Arial Bold" pitchFamily="36" charset="-52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389"/>
              </a:buClr>
              <a:buFont typeface="Lucida Grande" panose="020B0600040502020204" pitchFamily="34" charset="0"/>
              <a:buChar char="▸"/>
              <a:defRPr>
                <a:solidFill>
                  <a:srgbClr val="005A8B"/>
                </a:solidFill>
                <a:latin typeface="Arial Bold" pitchFamily="36" charset="-52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389"/>
              </a:buClr>
              <a:buFont typeface="Lucida Grande" panose="020B0600040502020204" pitchFamily="34" charset="0"/>
              <a:buChar char="▸"/>
              <a:defRPr>
                <a:solidFill>
                  <a:srgbClr val="005A8B"/>
                </a:solidFill>
                <a:latin typeface="Arial Bold" pitchFamily="36" charset="-52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900" dirty="0" err="1">
                <a:solidFill>
                  <a:schemeClr val="tx1"/>
                </a:solidFill>
              </a:rPr>
              <a:t>Schroeter</a:t>
            </a:r>
            <a:r>
              <a:rPr lang="en-US" altLang="en-US" sz="900" dirty="0">
                <a:solidFill>
                  <a:schemeClr val="tx1"/>
                </a:solidFill>
              </a:rPr>
              <a:t> et al. 1993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07E4A1-34AA-4F47-933F-964E344F8070}"/>
              </a:ext>
            </a:extLst>
          </p:cNvPr>
          <p:cNvSpPr txBox="1"/>
          <p:nvPr/>
        </p:nvSpPr>
        <p:spPr>
          <a:xfrm>
            <a:off x="1592367" y="5234677"/>
            <a:ext cx="270670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 Light"/>
                <a:cs typeface="Calibri Light"/>
              </a:rPr>
              <a:t>Response of Interest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22CDFE-DA68-D24A-89F4-AE2BE9DE222E}"/>
              </a:ext>
            </a:extLst>
          </p:cNvPr>
          <p:cNvSpPr txBox="1"/>
          <p:nvPr/>
        </p:nvSpPr>
        <p:spPr>
          <a:xfrm>
            <a:off x="593479" y="2658905"/>
            <a:ext cx="140420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 Light"/>
                <a:cs typeface="Calibri Light"/>
              </a:rPr>
              <a:t>Site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64CCFB9-1FBC-D749-BF49-F30ED4F264F6}"/>
              </a:ext>
            </a:extLst>
          </p:cNvPr>
          <p:cNvCxnSpPr>
            <a:cxnSpLocks/>
            <a:stCxn id="7" idx="2"/>
            <a:endCxn id="6" idx="0"/>
          </p:cNvCxnSpPr>
          <p:nvPr/>
        </p:nvCxnSpPr>
        <p:spPr>
          <a:xfrm>
            <a:off x="1295581" y="3120570"/>
            <a:ext cx="1650138" cy="2114107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990ECD5-B203-2F44-95A9-3987E243F092}"/>
              </a:ext>
            </a:extLst>
          </p:cNvPr>
          <p:cNvSpPr txBox="1"/>
          <p:nvPr/>
        </p:nvSpPr>
        <p:spPr>
          <a:xfrm>
            <a:off x="2243618" y="2661105"/>
            <a:ext cx="140420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 Light"/>
                <a:cs typeface="Calibri Light"/>
              </a:rPr>
              <a:t>Time*Site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3B9BF1F-66E0-CD46-9D06-6B2F492CED75}"/>
              </a:ext>
            </a:extLst>
          </p:cNvPr>
          <p:cNvCxnSpPr>
            <a:cxnSpLocks/>
            <a:stCxn id="9" idx="2"/>
            <a:endCxn id="6" idx="0"/>
          </p:cNvCxnSpPr>
          <p:nvPr/>
        </p:nvCxnSpPr>
        <p:spPr>
          <a:xfrm flipH="1">
            <a:off x="2945719" y="3122770"/>
            <a:ext cx="1" cy="2111907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2AE6440-0CC3-6177-AB07-8E600E1D7988}"/>
              </a:ext>
            </a:extLst>
          </p:cNvPr>
          <p:cNvSpPr txBox="1"/>
          <p:nvPr/>
        </p:nvSpPr>
        <p:spPr>
          <a:xfrm>
            <a:off x="3927075" y="2658905"/>
            <a:ext cx="140420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 Light"/>
                <a:cs typeface="Calibri Light"/>
              </a:rPr>
              <a:t>Time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80366D2-800D-2B90-EDF9-7391BE941DE9}"/>
              </a:ext>
            </a:extLst>
          </p:cNvPr>
          <p:cNvCxnSpPr>
            <a:cxnSpLocks/>
            <a:stCxn id="4" idx="2"/>
            <a:endCxn id="6" idx="0"/>
          </p:cNvCxnSpPr>
          <p:nvPr/>
        </p:nvCxnSpPr>
        <p:spPr>
          <a:xfrm flipH="1">
            <a:off x="2945719" y="3120570"/>
            <a:ext cx="1683458" cy="2114107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3F3704C-C5A6-FFD0-5F5E-B7D5C13EA7C3}"/>
              </a:ext>
            </a:extLst>
          </p:cNvPr>
          <p:cNvSpPr txBox="1"/>
          <p:nvPr/>
        </p:nvSpPr>
        <p:spPr>
          <a:xfrm>
            <a:off x="1829931" y="6123543"/>
            <a:ext cx="2231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Response ~ Site*Time</a:t>
            </a:r>
          </a:p>
        </p:txBody>
      </p:sp>
    </p:spTree>
    <p:extLst>
      <p:ext uri="{BB962C8B-B14F-4D97-AF65-F5344CB8AC3E}">
        <p14:creationId xmlns:p14="http://schemas.microsoft.com/office/powerpoint/2010/main" val="259215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6F6F7-D656-C653-1160-60D0ED797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64" y="67696"/>
            <a:ext cx="10515600" cy="1325563"/>
          </a:xfrm>
        </p:spPr>
        <p:txBody>
          <a:bodyPr/>
          <a:lstStyle/>
          <a:p>
            <a:r>
              <a:rPr lang="en-US" dirty="0"/>
              <a:t>BACI or </a:t>
            </a:r>
            <a:r>
              <a:rPr lang="en-US" dirty="0" err="1"/>
              <a:t>DiD</a:t>
            </a:r>
            <a:r>
              <a:rPr lang="en-US" dirty="0"/>
              <a:t> Analysis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072065-527E-D95E-8C00-9BD79FC6CC68}"/>
              </a:ext>
            </a:extLst>
          </p:cNvPr>
          <p:cNvSpPr txBox="1"/>
          <p:nvPr/>
        </p:nvSpPr>
        <p:spPr>
          <a:xfrm>
            <a:off x="716692" y="1567121"/>
            <a:ext cx="38002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/>
              <a:t>Y</a:t>
            </a:r>
            <a:r>
              <a:rPr lang="en-US" sz="3600" baseline="-25000" dirty="0" err="1"/>
              <a:t>it</a:t>
            </a:r>
            <a:r>
              <a:rPr lang="en-US" sz="3600" dirty="0"/>
              <a:t> = a</a:t>
            </a:r>
            <a:r>
              <a:rPr lang="en-US" sz="3600" baseline="-25000" dirty="0"/>
              <a:t>i</a:t>
            </a:r>
            <a:r>
              <a:rPr lang="en-US" sz="3600" dirty="0"/>
              <a:t> + </a:t>
            </a:r>
            <a:r>
              <a:rPr lang="en-US" sz="3600" dirty="0" err="1"/>
              <a:t>g</a:t>
            </a:r>
            <a:r>
              <a:rPr lang="en-US" sz="3600" baseline="-25000" dirty="0" err="1"/>
              <a:t>t</a:t>
            </a:r>
            <a:r>
              <a:rPr lang="en-US" sz="3600" dirty="0"/>
              <a:t> + b</a:t>
            </a:r>
            <a:r>
              <a:rPr lang="en-US" sz="3600" baseline="-25000" dirty="0"/>
              <a:t>it</a:t>
            </a:r>
            <a:r>
              <a:rPr lang="en-US" sz="3600" dirty="0"/>
              <a:t> + </a:t>
            </a:r>
            <a:r>
              <a:rPr lang="en-US" sz="3600" dirty="0" err="1"/>
              <a:t>e</a:t>
            </a:r>
            <a:r>
              <a:rPr lang="en-US" sz="3600" baseline="-25000" dirty="0" err="1"/>
              <a:t>it</a:t>
            </a:r>
            <a:endParaRPr lang="en-US" sz="3600" baseline="-250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1135332-217D-73F5-1DD1-2CAE607E934D}"/>
              </a:ext>
            </a:extLst>
          </p:cNvPr>
          <p:cNvCxnSpPr>
            <a:cxnSpLocks/>
          </p:cNvCxnSpPr>
          <p:nvPr/>
        </p:nvCxnSpPr>
        <p:spPr>
          <a:xfrm>
            <a:off x="3110424" y="5572898"/>
            <a:ext cx="5959435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2D8521F-0680-201B-EAA0-0AF1F02ACEDC}"/>
              </a:ext>
            </a:extLst>
          </p:cNvPr>
          <p:cNvSpPr txBox="1"/>
          <p:nvPr/>
        </p:nvSpPr>
        <p:spPr>
          <a:xfrm>
            <a:off x="2910588" y="5799265"/>
            <a:ext cx="1009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Before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80AB3E-6610-D38C-CD45-83D6D621ADD5}"/>
              </a:ext>
            </a:extLst>
          </p:cNvPr>
          <p:cNvSpPr txBox="1"/>
          <p:nvPr/>
        </p:nvSpPr>
        <p:spPr>
          <a:xfrm>
            <a:off x="8463688" y="5799265"/>
            <a:ext cx="817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After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34F5776-E35B-B4C6-408E-36B217E714C2}"/>
              </a:ext>
            </a:extLst>
          </p:cNvPr>
          <p:cNvSpPr/>
          <p:nvPr/>
        </p:nvSpPr>
        <p:spPr>
          <a:xfrm>
            <a:off x="3110424" y="4757351"/>
            <a:ext cx="448322" cy="44832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E89BEF7-4DDE-CD56-2332-0DCE9E109BC3}"/>
              </a:ext>
            </a:extLst>
          </p:cNvPr>
          <p:cNvSpPr/>
          <p:nvPr/>
        </p:nvSpPr>
        <p:spPr>
          <a:xfrm>
            <a:off x="3110424" y="3539015"/>
            <a:ext cx="448322" cy="44832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7E55B79-DC61-D824-EEDA-B6F1E04310A9}"/>
              </a:ext>
            </a:extLst>
          </p:cNvPr>
          <p:cNvSpPr/>
          <p:nvPr/>
        </p:nvSpPr>
        <p:spPr>
          <a:xfrm>
            <a:off x="8621537" y="3846817"/>
            <a:ext cx="448322" cy="44832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101FDDB-22EC-6F1D-0F69-449ED7665A17}"/>
              </a:ext>
            </a:extLst>
          </p:cNvPr>
          <p:cNvSpPr/>
          <p:nvPr/>
        </p:nvSpPr>
        <p:spPr>
          <a:xfrm>
            <a:off x="8621537" y="2628481"/>
            <a:ext cx="448322" cy="44832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C4C31B1-4196-A8B6-B642-416F236C6317}"/>
              </a:ext>
            </a:extLst>
          </p:cNvPr>
          <p:cNvSpPr/>
          <p:nvPr/>
        </p:nvSpPr>
        <p:spPr>
          <a:xfrm>
            <a:off x="8621537" y="1231982"/>
            <a:ext cx="448322" cy="44832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5478B4-EE2A-548D-A7AD-2D841C149BD5}"/>
              </a:ext>
            </a:extLst>
          </p:cNvPr>
          <p:cNvSpPr txBox="1"/>
          <p:nvPr/>
        </p:nvSpPr>
        <p:spPr>
          <a:xfrm>
            <a:off x="2632408" y="4684116"/>
            <a:ext cx="478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</a:t>
            </a:r>
            <a:r>
              <a:rPr lang="en-US" sz="2800" baseline="-25000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9447EC-8D70-0B2F-AB01-48CD7E3410E0}"/>
              </a:ext>
            </a:extLst>
          </p:cNvPr>
          <p:cNvSpPr txBox="1"/>
          <p:nvPr/>
        </p:nvSpPr>
        <p:spPr>
          <a:xfrm>
            <a:off x="2632408" y="3379049"/>
            <a:ext cx="478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</a:t>
            </a:r>
            <a:r>
              <a:rPr lang="en-US" sz="2800" baseline="-25000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CE1AA2-25C5-B677-4361-52248CEF5CD7}"/>
              </a:ext>
            </a:extLst>
          </p:cNvPr>
          <p:cNvSpPr txBox="1"/>
          <p:nvPr/>
        </p:nvSpPr>
        <p:spPr>
          <a:xfrm>
            <a:off x="9281412" y="3766363"/>
            <a:ext cx="1083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</a:t>
            </a:r>
            <a:r>
              <a:rPr lang="en-US" sz="2800" baseline="-25000" dirty="0"/>
              <a:t>1 </a:t>
            </a:r>
            <a:r>
              <a:rPr lang="en-US" sz="2800" dirty="0"/>
              <a:t>+ g</a:t>
            </a:r>
            <a:r>
              <a:rPr lang="en-US" sz="2800" baseline="-25000" dirty="0"/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C7F9E2-14AA-F1B3-ED9E-AC42809E73E0}"/>
              </a:ext>
            </a:extLst>
          </p:cNvPr>
          <p:cNvSpPr txBox="1"/>
          <p:nvPr/>
        </p:nvSpPr>
        <p:spPr>
          <a:xfrm>
            <a:off x="9281412" y="2461296"/>
            <a:ext cx="1083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</a:t>
            </a:r>
            <a:r>
              <a:rPr lang="en-US" sz="2800" baseline="-25000" dirty="0"/>
              <a:t>2 </a:t>
            </a:r>
            <a:r>
              <a:rPr lang="en-US" sz="2800" dirty="0"/>
              <a:t>+ g</a:t>
            </a:r>
            <a:r>
              <a:rPr lang="en-US" sz="2800" baseline="-25000" dirty="0"/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863D83-2AFB-D1E5-D815-A9BD17C1ACE5}"/>
              </a:ext>
            </a:extLst>
          </p:cNvPr>
          <p:cNvSpPr txBox="1"/>
          <p:nvPr/>
        </p:nvSpPr>
        <p:spPr>
          <a:xfrm>
            <a:off x="9281411" y="1156229"/>
            <a:ext cx="18325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</a:t>
            </a:r>
            <a:r>
              <a:rPr lang="en-US" sz="2800" baseline="-25000" dirty="0"/>
              <a:t>2 </a:t>
            </a:r>
            <a:r>
              <a:rPr lang="en-US" sz="2800" dirty="0"/>
              <a:t>+ g</a:t>
            </a:r>
            <a:r>
              <a:rPr lang="en-US" sz="2800" baseline="-25000" dirty="0"/>
              <a:t>1 </a:t>
            </a:r>
            <a:r>
              <a:rPr lang="en-US" sz="2800" dirty="0"/>
              <a:t>+ b</a:t>
            </a:r>
            <a:r>
              <a:rPr lang="en-US" sz="2800" baseline="-25000" dirty="0"/>
              <a:t>21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2E6062D-5618-0303-67FB-CAA199817A0F}"/>
              </a:ext>
            </a:extLst>
          </p:cNvPr>
          <p:cNvCxnSpPr>
            <a:cxnSpLocks/>
            <a:stCxn id="10" idx="6"/>
            <a:endCxn id="13" idx="2"/>
          </p:cNvCxnSpPr>
          <p:nvPr/>
        </p:nvCxnSpPr>
        <p:spPr>
          <a:xfrm flipV="1">
            <a:off x="3558746" y="1456143"/>
            <a:ext cx="5062791" cy="2307033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4FEFBC5-7C73-FC4C-3480-3837ADFF89F5}"/>
              </a:ext>
            </a:extLst>
          </p:cNvPr>
          <p:cNvCxnSpPr>
            <a:cxnSpLocks/>
            <a:stCxn id="10" idx="6"/>
            <a:endCxn id="12" idx="2"/>
          </p:cNvCxnSpPr>
          <p:nvPr/>
        </p:nvCxnSpPr>
        <p:spPr>
          <a:xfrm flipV="1">
            <a:off x="3558746" y="2852642"/>
            <a:ext cx="5062791" cy="910534"/>
          </a:xfrm>
          <a:prstGeom prst="line">
            <a:avLst/>
          </a:prstGeom>
          <a:ln w="508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010D5CB-EE66-A1B9-2EFE-8F28B5B3CC35}"/>
              </a:ext>
            </a:extLst>
          </p:cNvPr>
          <p:cNvCxnSpPr>
            <a:cxnSpLocks/>
            <a:stCxn id="9" idx="6"/>
            <a:endCxn id="11" idx="2"/>
          </p:cNvCxnSpPr>
          <p:nvPr/>
        </p:nvCxnSpPr>
        <p:spPr>
          <a:xfrm flipV="1">
            <a:off x="3558746" y="4070978"/>
            <a:ext cx="5062791" cy="910534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AE34CD0-E175-46EE-551C-E8284B376B36}"/>
              </a:ext>
            </a:extLst>
          </p:cNvPr>
          <p:cNvSpPr txBox="1"/>
          <p:nvPr/>
        </p:nvSpPr>
        <p:spPr>
          <a:xfrm>
            <a:off x="1365263" y="2201488"/>
            <a:ext cx="772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Group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2725F39-CD43-AFF9-1BAB-704B7AE94268}"/>
              </a:ext>
            </a:extLst>
          </p:cNvPr>
          <p:cNvSpPr txBox="1"/>
          <p:nvPr/>
        </p:nvSpPr>
        <p:spPr>
          <a:xfrm>
            <a:off x="2075777" y="1308767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E5E1299-16C5-2DBC-2C0F-84E9198A6EA1}"/>
              </a:ext>
            </a:extLst>
          </p:cNvPr>
          <p:cNvSpPr txBox="1"/>
          <p:nvPr/>
        </p:nvSpPr>
        <p:spPr>
          <a:xfrm>
            <a:off x="2698608" y="2201488"/>
            <a:ext cx="13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Time*Group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9478E02-547C-D884-DE86-A9B1826D4F4C}"/>
              </a:ext>
            </a:extLst>
          </p:cNvPr>
          <p:cNvSpPr txBox="1"/>
          <p:nvPr/>
        </p:nvSpPr>
        <p:spPr>
          <a:xfrm>
            <a:off x="9281411" y="3010827"/>
            <a:ext cx="1734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Counterfactual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213A62-CFD0-2148-CABA-F14950AF8AEE}"/>
              </a:ext>
            </a:extLst>
          </p:cNvPr>
          <p:cNvSpPr txBox="1"/>
          <p:nvPr/>
        </p:nvSpPr>
        <p:spPr>
          <a:xfrm>
            <a:off x="10367606" y="770317"/>
            <a:ext cx="1492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Diff in Diff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6E0C683-43FC-ED9C-6D2F-6E169DFCA06E}"/>
              </a:ext>
            </a:extLst>
          </p:cNvPr>
          <p:cNvCxnSpPr>
            <a:cxnSpLocks/>
          </p:cNvCxnSpPr>
          <p:nvPr/>
        </p:nvCxnSpPr>
        <p:spPr>
          <a:xfrm flipV="1">
            <a:off x="8833089" y="1762119"/>
            <a:ext cx="0" cy="759135"/>
          </a:xfrm>
          <a:prstGeom prst="line">
            <a:avLst/>
          </a:prstGeom>
          <a:ln w="508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710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8" grpId="0"/>
      <p:bldP spid="29" grpId="0"/>
      <p:bldP spid="29" grpId="1"/>
      <p:bldP spid="30" grpId="0"/>
      <p:bldP spid="30" grpId="1"/>
      <p:bldP spid="31" grpId="0"/>
      <p:bldP spid="31" grpId="1"/>
      <p:bldP spid="32" grpId="0"/>
      <p:bldP spid="3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22F21-A974-5843-9F4B-D2386AFAD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51" y="103873"/>
            <a:ext cx="11890692" cy="1586815"/>
          </a:xfrm>
        </p:spPr>
        <p:txBody>
          <a:bodyPr/>
          <a:lstStyle/>
          <a:p>
            <a:r>
              <a:rPr lang="en-US" dirty="0"/>
              <a:t>BACI Data With Many Time Points (and Maybe Sites)</a:t>
            </a:r>
          </a:p>
        </p:txBody>
      </p:sp>
      <p:grpSp>
        <p:nvGrpSpPr>
          <p:cNvPr id="3" name="Group 6">
            <a:extLst>
              <a:ext uri="{FF2B5EF4-FFF2-40B4-BE49-F238E27FC236}">
                <a16:creationId xmlns:a16="http://schemas.microsoft.com/office/drawing/2014/main" id="{D2547D75-70AA-9D43-9FDA-E8B98CB9C0B9}"/>
              </a:ext>
            </a:extLst>
          </p:cNvPr>
          <p:cNvGrpSpPr>
            <a:grpSpLocks/>
          </p:cNvGrpSpPr>
          <p:nvPr/>
        </p:nvGrpSpPr>
        <p:grpSpPr bwMode="auto">
          <a:xfrm>
            <a:off x="2421925" y="1851970"/>
            <a:ext cx="6545672" cy="4728481"/>
            <a:chOff x="4194544" y="2209800"/>
            <a:chExt cx="4114801" cy="2971800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66911404-4587-E345-853D-2F0A1B8BC1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2" r="6091"/>
            <a:stretch>
              <a:fillRect/>
            </a:stretch>
          </p:blipFill>
          <p:spPr bwMode="auto">
            <a:xfrm>
              <a:off x="4194544" y="2286000"/>
              <a:ext cx="4114801" cy="289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6A9C6195-C21A-B74E-A96B-C4C335B2F6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4544" y="2209800"/>
              <a:ext cx="257387" cy="264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5389"/>
                </a:buClr>
                <a:buFont typeface="Lucida Grande" panose="020B0600040502020204" pitchFamily="34" charset="0"/>
                <a:buChar char="▸"/>
                <a:defRPr sz="2000">
                  <a:solidFill>
                    <a:srgbClr val="005A8B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5389"/>
                </a:buClr>
                <a:buFont typeface="Lucida Grande" panose="020B0600040502020204" pitchFamily="34" charset="0"/>
                <a:buChar char="▸"/>
                <a:defRPr>
                  <a:solidFill>
                    <a:srgbClr val="005A8B"/>
                  </a:solidFill>
                  <a:latin typeface="Arial Bold" pitchFamily="36" charset="-52"/>
                  <a:ea typeface="ヒラギノ角ゴ Pro W3" panose="020B0300000000000000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5389"/>
                </a:buClr>
                <a:buSzPct val="75000"/>
                <a:buFont typeface="Lucida Grande" panose="020B0600040502020204" pitchFamily="34" charset="0"/>
                <a:buChar char="▸"/>
                <a:defRPr>
                  <a:solidFill>
                    <a:srgbClr val="005A8B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5389"/>
                </a:buClr>
                <a:buFont typeface="Lucida Grande" panose="020B0600040502020204" pitchFamily="34" charset="0"/>
                <a:buChar char="▸"/>
                <a:defRPr>
                  <a:solidFill>
                    <a:srgbClr val="005A8B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5389"/>
                </a:buClr>
                <a:buFont typeface="Lucida Grande" panose="020B0600040502020204" pitchFamily="34" charset="0"/>
                <a:buChar char="▸"/>
                <a:defRPr>
                  <a:solidFill>
                    <a:srgbClr val="005A8B"/>
                  </a:solidFill>
                  <a:latin typeface="Arial Bold" pitchFamily="36" charset="-52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389"/>
                </a:buClr>
                <a:buFont typeface="Lucida Grande" panose="020B0600040502020204" pitchFamily="34" charset="0"/>
                <a:buChar char="▸"/>
                <a:defRPr>
                  <a:solidFill>
                    <a:srgbClr val="005A8B"/>
                  </a:solidFill>
                  <a:latin typeface="Arial Bold" pitchFamily="36" charset="-52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389"/>
                </a:buClr>
                <a:buFont typeface="Lucida Grande" panose="020B0600040502020204" pitchFamily="34" charset="0"/>
                <a:buChar char="▸"/>
                <a:defRPr>
                  <a:solidFill>
                    <a:srgbClr val="005A8B"/>
                  </a:solidFill>
                  <a:latin typeface="Arial Bold" pitchFamily="36" charset="-52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389"/>
                </a:buClr>
                <a:buFont typeface="Lucida Grande" panose="020B0600040502020204" pitchFamily="34" charset="0"/>
                <a:buChar char="▸"/>
                <a:defRPr>
                  <a:solidFill>
                    <a:srgbClr val="005A8B"/>
                  </a:solidFill>
                  <a:latin typeface="Arial Bold" pitchFamily="36" charset="-52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389"/>
                </a:buClr>
                <a:buFont typeface="Lucida Grande" panose="020B0600040502020204" pitchFamily="34" charset="0"/>
                <a:buChar char="▸"/>
                <a:defRPr>
                  <a:solidFill>
                    <a:srgbClr val="005A8B"/>
                  </a:solidFill>
                  <a:latin typeface="Arial Bold" pitchFamily="36" charset="-52"/>
                  <a:ea typeface="ヒラギノ角ゴ Pro W3" panose="020B0300000000000000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solidFill>
                  <a:schemeClr val="tx1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E5CACFE-2C38-CA45-DAAB-462B0548E6DC}"/>
              </a:ext>
            </a:extLst>
          </p:cNvPr>
          <p:cNvSpPr txBox="1"/>
          <p:nvPr/>
        </p:nvSpPr>
        <p:spPr>
          <a:xfrm>
            <a:off x="6096000" y="3000766"/>
            <a:ext cx="16219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Diff in diff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79EB88-602D-69FF-E182-946F62D16923}"/>
              </a:ext>
            </a:extLst>
          </p:cNvPr>
          <p:cNvSpPr txBox="1"/>
          <p:nvPr/>
        </p:nvSpPr>
        <p:spPr>
          <a:xfrm>
            <a:off x="5924317" y="3103621"/>
            <a:ext cx="343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}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B12F44-B994-8CE6-145B-4EED27D1D66F}"/>
              </a:ext>
            </a:extLst>
          </p:cNvPr>
          <p:cNvSpPr txBox="1"/>
          <p:nvPr/>
        </p:nvSpPr>
        <p:spPr>
          <a:xfrm>
            <a:off x="521821" y="1205639"/>
            <a:ext cx="38002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/>
              <a:t>Y</a:t>
            </a:r>
            <a:r>
              <a:rPr lang="en-US" sz="3600" baseline="-25000" dirty="0" err="1"/>
              <a:t>it</a:t>
            </a:r>
            <a:r>
              <a:rPr lang="en-US" sz="3600" dirty="0"/>
              <a:t> = a</a:t>
            </a:r>
            <a:r>
              <a:rPr lang="en-US" sz="3600" baseline="-25000" dirty="0"/>
              <a:t>i</a:t>
            </a:r>
            <a:r>
              <a:rPr lang="en-US" sz="3600" dirty="0"/>
              <a:t> + </a:t>
            </a:r>
            <a:r>
              <a:rPr lang="en-US" sz="3600" dirty="0" err="1"/>
              <a:t>g</a:t>
            </a:r>
            <a:r>
              <a:rPr lang="en-US" sz="3600" baseline="-25000" dirty="0" err="1"/>
              <a:t>t</a:t>
            </a:r>
            <a:r>
              <a:rPr lang="en-US" sz="3600" dirty="0"/>
              <a:t> + b</a:t>
            </a:r>
            <a:r>
              <a:rPr lang="en-US" sz="3600" baseline="-25000" dirty="0"/>
              <a:t>it</a:t>
            </a:r>
            <a:r>
              <a:rPr lang="en-US" sz="3600" dirty="0"/>
              <a:t> + </a:t>
            </a:r>
            <a:r>
              <a:rPr lang="en-US" sz="3600" dirty="0" err="1"/>
              <a:t>e</a:t>
            </a:r>
            <a:r>
              <a:rPr lang="en-US" sz="3600" baseline="-25000" dirty="0" err="1"/>
              <a:t>it</a:t>
            </a:r>
            <a:endParaRPr lang="en-US" sz="3600" baseline="-25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C7B9B0-CA0F-63A1-614B-3E66D0898CCD}"/>
              </a:ext>
            </a:extLst>
          </p:cNvPr>
          <p:cNvSpPr txBox="1"/>
          <p:nvPr/>
        </p:nvSpPr>
        <p:spPr>
          <a:xfrm>
            <a:off x="6095999" y="1398140"/>
            <a:ext cx="4554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Response ~ Site + Time + Is Treated</a:t>
            </a:r>
          </a:p>
        </p:txBody>
      </p:sp>
    </p:spTree>
    <p:extLst>
      <p:ext uri="{BB962C8B-B14F-4D97-AF65-F5344CB8AC3E}">
        <p14:creationId xmlns:p14="http://schemas.microsoft.com/office/powerpoint/2010/main" val="130507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6F6F7-D656-C653-1160-60D0ED797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64" y="67696"/>
            <a:ext cx="10515600" cy="1325563"/>
          </a:xfrm>
        </p:spPr>
        <p:txBody>
          <a:bodyPr/>
          <a:lstStyle/>
          <a:p>
            <a:r>
              <a:rPr lang="en-US" dirty="0"/>
              <a:t>Parallel Trends Assumed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D8521F-0680-201B-EAA0-0AF1F02ACEDC}"/>
              </a:ext>
            </a:extLst>
          </p:cNvPr>
          <p:cNvSpPr txBox="1"/>
          <p:nvPr/>
        </p:nvSpPr>
        <p:spPr>
          <a:xfrm>
            <a:off x="2910588" y="5799265"/>
            <a:ext cx="1009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Before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80AB3E-6610-D38C-CD45-83D6D621ADD5}"/>
              </a:ext>
            </a:extLst>
          </p:cNvPr>
          <p:cNvSpPr txBox="1"/>
          <p:nvPr/>
        </p:nvSpPr>
        <p:spPr>
          <a:xfrm>
            <a:off x="8463688" y="5799265"/>
            <a:ext cx="817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After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34F5776-E35B-B4C6-408E-36B217E714C2}"/>
              </a:ext>
            </a:extLst>
          </p:cNvPr>
          <p:cNvSpPr/>
          <p:nvPr/>
        </p:nvSpPr>
        <p:spPr>
          <a:xfrm>
            <a:off x="3110424" y="4757351"/>
            <a:ext cx="448322" cy="44832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E89BEF7-4DDE-CD56-2332-0DCE9E109BC3}"/>
              </a:ext>
            </a:extLst>
          </p:cNvPr>
          <p:cNvSpPr/>
          <p:nvPr/>
        </p:nvSpPr>
        <p:spPr>
          <a:xfrm>
            <a:off x="3110424" y="3539015"/>
            <a:ext cx="448322" cy="44832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7E55B79-DC61-D824-EEDA-B6F1E04310A9}"/>
              </a:ext>
            </a:extLst>
          </p:cNvPr>
          <p:cNvSpPr/>
          <p:nvPr/>
        </p:nvSpPr>
        <p:spPr>
          <a:xfrm>
            <a:off x="8621537" y="3846817"/>
            <a:ext cx="448322" cy="44832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101FDDB-22EC-6F1D-0F69-449ED7665A17}"/>
              </a:ext>
            </a:extLst>
          </p:cNvPr>
          <p:cNvSpPr/>
          <p:nvPr/>
        </p:nvSpPr>
        <p:spPr>
          <a:xfrm>
            <a:off x="8621537" y="2628481"/>
            <a:ext cx="448322" cy="44832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5478B4-EE2A-548D-A7AD-2D841C149BD5}"/>
              </a:ext>
            </a:extLst>
          </p:cNvPr>
          <p:cNvSpPr txBox="1"/>
          <p:nvPr/>
        </p:nvSpPr>
        <p:spPr>
          <a:xfrm>
            <a:off x="2632408" y="4684116"/>
            <a:ext cx="478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</a:t>
            </a:r>
            <a:r>
              <a:rPr lang="en-US" sz="2800" baseline="-25000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9447EC-8D70-0B2F-AB01-48CD7E3410E0}"/>
              </a:ext>
            </a:extLst>
          </p:cNvPr>
          <p:cNvSpPr txBox="1"/>
          <p:nvPr/>
        </p:nvSpPr>
        <p:spPr>
          <a:xfrm>
            <a:off x="2632408" y="3379049"/>
            <a:ext cx="478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</a:t>
            </a:r>
            <a:r>
              <a:rPr lang="en-US" sz="2800" baseline="-25000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CE1AA2-25C5-B677-4361-52248CEF5CD7}"/>
              </a:ext>
            </a:extLst>
          </p:cNvPr>
          <p:cNvSpPr txBox="1"/>
          <p:nvPr/>
        </p:nvSpPr>
        <p:spPr>
          <a:xfrm>
            <a:off x="9281412" y="3766363"/>
            <a:ext cx="1083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</a:t>
            </a:r>
            <a:r>
              <a:rPr lang="en-US" sz="2800" baseline="-25000" dirty="0"/>
              <a:t>1 </a:t>
            </a:r>
            <a:r>
              <a:rPr lang="en-US" sz="2800" dirty="0"/>
              <a:t>+ g</a:t>
            </a:r>
            <a:r>
              <a:rPr lang="en-US" sz="2800" baseline="-25000" dirty="0"/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C7F9E2-14AA-F1B3-ED9E-AC42809E73E0}"/>
              </a:ext>
            </a:extLst>
          </p:cNvPr>
          <p:cNvSpPr txBox="1"/>
          <p:nvPr/>
        </p:nvSpPr>
        <p:spPr>
          <a:xfrm>
            <a:off x="9281412" y="2461296"/>
            <a:ext cx="1083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</a:t>
            </a:r>
            <a:r>
              <a:rPr lang="en-US" sz="2800" baseline="-25000" dirty="0"/>
              <a:t>2 </a:t>
            </a:r>
            <a:r>
              <a:rPr lang="en-US" sz="2800" dirty="0"/>
              <a:t>+ g</a:t>
            </a:r>
            <a:r>
              <a:rPr lang="en-US" sz="2800" baseline="-25000" dirty="0"/>
              <a:t>1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4FEFBC5-7C73-FC4C-3480-3837ADFF89F5}"/>
              </a:ext>
            </a:extLst>
          </p:cNvPr>
          <p:cNvCxnSpPr>
            <a:cxnSpLocks/>
            <a:stCxn id="10" idx="6"/>
            <a:endCxn id="12" idx="2"/>
          </p:cNvCxnSpPr>
          <p:nvPr/>
        </p:nvCxnSpPr>
        <p:spPr>
          <a:xfrm flipV="1">
            <a:off x="3558746" y="2852642"/>
            <a:ext cx="5062791" cy="910534"/>
          </a:xfrm>
          <a:prstGeom prst="line">
            <a:avLst/>
          </a:prstGeom>
          <a:ln w="508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010D5CB-EE66-A1B9-2EFE-8F28B5B3CC35}"/>
              </a:ext>
            </a:extLst>
          </p:cNvPr>
          <p:cNvCxnSpPr>
            <a:cxnSpLocks/>
            <a:stCxn id="9" idx="6"/>
            <a:endCxn id="11" idx="2"/>
          </p:cNvCxnSpPr>
          <p:nvPr/>
        </p:nvCxnSpPr>
        <p:spPr>
          <a:xfrm flipV="1">
            <a:off x="3558746" y="4070978"/>
            <a:ext cx="5062791" cy="910534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9478E02-547C-D884-DE86-A9B1826D4F4C}"/>
              </a:ext>
            </a:extLst>
          </p:cNvPr>
          <p:cNvSpPr txBox="1"/>
          <p:nvPr/>
        </p:nvSpPr>
        <p:spPr>
          <a:xfrm>
            <a:off x="9281411" y="3010827"/>
            <a:ext cx="1734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Counterfactual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86870A-19C4-7A3F-D1C8-2135CA6BD206}"/>
              </a:ext>
            </a:extLst>
          </p:cNvPr>
          <p:cNvCxnSpPr>
            <a:cxnSpLocks/>
          </p:cNvCxnSpPr>
          <p:nvPr/>
        </p:nvCxnSpPr>
        <p:spPr>
          <a:xfrm>
            <a:off x="3110424" y="5572898"/>
            <a:ext cx="5959435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913DBB7-77F0-5DC1-7DD7-8455637A0E6E}"/>
              </a:ext>
            </a:extLst>
          </p:cNvPr>
          <p:cNvSpPr txBox="1"/>
          <p:nvPr/>
        </p:nvSpPr>
        <p:spPr>
          <a:xfrm>
            <a:off x="133864" y="1104080"/>
            <a:ext cx="7787966" cy="16970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You must account for any covariates that make this false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Can be tricky to verify with many sites or many time points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Fast evolving literature on this (</a:t>
            </a:r>
            <a:r>
              <a:rPr lang="en-US" sz="2400" dirty="0" err="1"/>
              <a:t>DiD</a:t>
            </a:r>
            <a:r>
              <a:rPr lang="en-US" sz="2400" dirty="0"/>
              <a:t> package in R)</a:t>
            </a:r>
          </a:p>
        </p:txBody>
      </p:sp>
    </p:spTree>
    <p:extLst>
      <p:ext uri="{BB962C8B-B14F-4D97-AF65-F5344CB8AC3E}">
        <p14:creationId xmlns:p14="http://schemas.microsoft.com/office/powerpoint/2010/main" val="161357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C46565-0D09-ED85-14A0-B0ED66137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8846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2AAD3A-27FC-0E37-F3C5-51B7A9941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756759" cy="1325563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Is One Site Enough?</a:t>
            </a:r>
          </a:p>
        </p:txBody>
      </p:sp>
      <p:sp>
        <p:nvSpPr>
          <p:cNvPr id="4" name="5-Point Star 3">
            <a:extLst>
              <a:ext uri="{FF2B5EF4-FFF2-40B4-BE49-F238E27FC236}">
                <a16:creationId xmlns:a16="http://schemas.microsoft.com/office/drawing/2014/main" id="{B007483E-8DF7-4ADF-B63A-9D238328FFEA}"/>
              </a:ext>
            </a:extLst>
          </p:cNvPr>
          <p:cNvSpPr/>
          <p:nvPr/>
        </p:nvSpPr>
        <p:spPr>
          <a:xfrm>
            <a:off x="7577490" y="5235880"/>
            <a:ext cx="501041" cy="501041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5-Point Star 4">
            <a:extLst>
              <a:ext uri="{FF2B5EF4-FFF2-40B4-BE49-F238E27FC236}">
                <a16:creationId xmlns:a16="http://schemas.microsoft.com/office/drawing/2014/main" id="{C28672FA-DC38-8900-CDDB-2DD3E4E6EA17}"/>
              </a:ext>
            </a:extLst>
          </p:cNvPr>
          <p:cNvSpPr/>
          <p:nvPr/>
        </p:nvSpPr>
        <p:spPr>
          <a:xfrm>
            <a:off x="6414658" y="4631429"/>
            <a:ext cx="501041" cy="50104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>
            <a:extLst>
              <a:ext uri="{FF2B5EF4-FFF2-40B4-BE49-F238E27FC236}">
                <a16:creationId xmlns:a16="http://schemas.microsoft.com/office/drawing/2014/main" id="{D9D64419-E4FE-22D6-D6E8-2EE6BA220BB8}"/>
              </a:ext>
            </a:extLst>
          </p:cNvPr>
          <p:cNvSpPr/>
          <p:nvPr/>
        </p:nvSpPr>
        <p:spPr>
          <a:xfrm>
            <a:off x="8395858" y="5736921"/>
            <a:ext cx="501041" cy="50104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>
            <a:extLst>
              <a:ext uri="{FF2B5EF4-FFF2-40B4-BE49-F238E27FC236}">
                <a16:creationId xmlns:a16="http://schemas.microsoft.com/office/drawing/2014/main" id="{355A0673-1091-C88F-45D5-5FCAFEC0CF2A}"/>
              </a:ext>
            </a:extLst>
          </p:cNvPr>
          <p:cNvSpPr/>
          <p:nvPr/>
        </p:nvSpPr>
        <p:spPr>
          <a:xfrm>
            <a:off x="9450132" y="6858000"/>
            <a:ext cx="501041" cy="50104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>
            <a:extLst>
              <a:ext uri="{FF2B5EF4-FFF2-40B4-BE49-F238E27FC236}">
                <a16:creationId xmlns:a16="http://schemas.microsoft.com/office/drawing/2014/main" id="{0A5D8D45-512E-37A6-B6DF-0A7991248A98}"/>
              </a:ext>
            </a:extLst>
          </p:cNvPr>
          <p:cNvSpPr/>
          <p:nvPr/>
        </p:nvSpPr>
        <p:spPr>
          <a:xfrm>
            <a:off x="10441775" y="7415408"/>
            <a:ext cx="501041" cy="50104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>
            <a:extLst>
              <a:ext uri="{FF2B5EF4-FFF2-40B4-BE49-F238E27FC236}">
                <a16:creationId xmlns:a16="http://schemas.microsoft.com/office/drawing/2014/main" id="{4115A871-4BD3-F7F0-25F4-FFBC1042883F}"/>
              </a:ext>
            </a:extLst>
          </p:cNvPr>
          <p:cNvSpPr/>
          <p:nvPr/>
        </p:nvSpPr>
        <p:spPr>
          <a:xfrm>
            <a:off x="5594959" y="3572886"/>
            <a:ext cx="501041" cy="50104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>
            <a:extLst>
              <a:ext uri="{FF2B5EF4-FFF2-40B4-BE49-F238E27FC236}">
                <a16:creationId xmlns:a16="http://schemas.microsoft.com/office/drawing/2014/main" id="{5FEF16FB-06FD-8524-9C12-A60E3B14B638}"/>
              </a:ext>
            </a:extLst>
          </p:cNvPr>
          <p:cNvSpPr/>
          <p:nvPr/>
        </p:nvSpPr>
        <p:spPr>
          <a:xfrm>
            <a:off x="4169080" y="2450043"/>
            <a:ext cx="501041" cy="50104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363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DBF8B-D730-32B5-40BF-7BC9F4886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56" y="62520"/>
            <a:ext cx="10515600" cy="1325563"/>
          </a:xfrm>
        </p:spPr>
        <p:txBody>
          <a:bodyPr/>
          <a:lstStyle/>
          <a:p>
            <a:r>
              <a:rPr lang="en-US" dirty="0"/>
              <a:t>Why More than One Site?</a:t>
            </a:r>
          </a:p>
        </p:txBody>
      </p:sp>
      <p:pic>
        <p:nvPicPr>
          <p:cNvPr id="4" name="Graphic 3" descr="Normal Distribution with solid fill">
            <a:extLst>
              <a:ext uri="{FF2B5EF4-FFF2-40B4-BE49-F238E27FC236}">
                <a16:creationId xmlns:a16="http://schemas.microsoft.com/office/drawing/2014/main" id="{3F7391FE-A65F-E7D0-4B5A-8385AC922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5999" y="1199366"/>
            <a:ext cx="5427945" cy="5427945"/>
          </a:xfrm>
          <a:prstGeom prst="rect">
            <a:avLst/>
          </a:prstGeom>
        </p:spPr>
      </p:pic>
      <p:pic>
        <p:nvPicPr>
          <p:cNvPr id="5" name="Graphic 4" descr="Normal Distribution with solid fill">
            <a:extLst>
              <a:ext uri="{FF2B5EF4-FFF2-40B4-BE49-F238E27FC236}">
                <a16:creationId xmlns:a16="http://schemas.microsoft.com/office/drawing/2014/main" id="{2ED237E6-5270-E049-392D-58B7670BE8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1962" b="24981"/>
          <a:stretch/>
        </p:blipFill>
        <p:spPr>
          <a:xfrm>
            <a:off x="7290148" y="1201455"/>
            <a:ext cx="4235884" cy="40720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5B6CE6-DAEC-6946-1F98-058FFB1B5C8A}"/>
              </a:ext>
            </a:extLst>
          </p:cNvPr>
          <p:cNvSpPr txBox="1"/>
          <p:nvPr/>
        </p:nvSpPr>
        <p:spPr>
          <a:xfrm>
            <a:off x="10115791" y="1956086"/>
            <a:ext cx="20762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Big Impact if </a:t>
            </a:r>
          </a:p>
          <a:p>
            <a:r>
              <a:rPr lang="en-US" sz="2800" dirty="0">
                <a:solidFill>
                  <a:srgbClr val="FF0000"/>
                </a:solidFill>
              </a:rPr>
              <a:t>This is Site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8F80848-7F02-3051-B405-87CC5B36D40D}"/>
              </a:ext>
            </a:extLst>
          </p:cNvPr>
          <p:cNvCxnSpPr/>
          <p:nvPr/>
        </p:nvCxnSpPr>
        <p:spPr>
          <a:xfrm flipH="1">
            <a:off x="10597019" y="2868460"/>
            <a:ext cx="450937" cy="180374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B0AA64A-8055-E953-F04F-CB096642D521}"/>
              </a:ext>
            </a:extLst>
          </p:cNvPr>
          <p:cNvSpPr txBox="1"/>
          <p:nvPr/>
        </p:nvSpPr>
        <p:spPr>
          <a:xfrm>
            <a:off x="8441944" y="176691"/>
            <a:ext cx="35663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No Impact if This is Site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CEB2CBC-5921-48C7-4887-A0854B46C36F}"/>
              </a:ext>
            </a:extLst>
          </p:cNvPr>
          <p:cNvCxnSpPr/>
          <p:nvPr/>
        </p:nvCxnSpPr>
        <p:spPr>
          <a:xfrm flipH="1">
            <a:off x="9506656" y="723675"/>
            <a:ext cx="450937" cy="180374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95886AF-68AC-69FE-1064-CD601A87CF64}"/>
              </a:ext>
            </a:extLst>
          </p:cNvPr>
          <p:cNvSpPr txBox="1"/>
          <p:nvPr/>
        </p:nvSpPr>
        <p:spPr>
          <a:xfrm>
            <a:off x="630776" y="1595021"/>
            <a:ext cx="495404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One site could be too different in covariates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It might not even be obvious until a long time has passed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Many controls allow for a distribution of response values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Many controls allow for modeling of covariates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Or you can build a </a:t>
            </a:r>
            <a:r>
              <a:rPr lang="en-US" sz="2400" b="1" dirty="0"/>
              <a:t>synthetic control </a:t>
            </a:r>
            <a:r>
              <a:rPr lang="en-US" sz="2400" dirty="0"/>
              <a:t>by weighting pre-sample controls</a:t>
            </a:r>
          </a:p>
        </p:txBody>
      </p:sp>
    </p:spTree>
    <p:extLst>
      <p:ext uri="{BB962C8B-B14F-4D97-AF65-F5344CB8AC3E}">
        <p14:creationId xmlns:p14="http://schemas.microsoft.com/office/powerpoint/2010/main" val="287318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5DD78-6394-01F4-2C0E-3F5666C20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086492" cy="1325563"/>
          </a:xfrm>
        </p:spPr>
        <p:txBody>
          <a:bodyPr/>
          <a:lstStyle/>
          <a:p>
            <a:r>
              <a:rPr lang="en-US" dirty="0"/>
              <a:t>How Have We Overcome Selection Bias So Far?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303BE8-B392-CA80-6836-CB3338C9A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193800"/>
            <a:ext cx="11476892" cy="4983163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lnSpc>
                <a:spcPct val="160000"/>
              </a:lnSpc>
              <a:buFont typeface="+mj-lt"/>
              <a:buAutoNum type="arabicPeriod"/>
            </a:pPr>
            <a:r>
              <a:rPr lang="en-US" sz="3600" dirty="0"/>
              <a:t>Randomization of Treatment Application</a:t>
            </a:r>
          </a:p>
          <a:p>
            <a:pPr lvl="1">
              <a:lnSpc>
                <a:spcPct val="160000"/>
              </a:lnSpc>
            </a:pPr>
            <a:r>
              <a:rPr lang="en-US" sz="3200" dirty="0"/>
              <a:t>Experiments!</a:t>
            </a:r>
          </a:p>
          <a:p>
            <a:pPr marL="514350" indent="-514350">
              <a:lnSpc>
                <a:spcPct val="160000"/>
              </a:lnSpc>
              <a:buFont typeface="+mj-lt"/>
              <a:buAutoNum type="arabicPeriod"/>
            </a:pPr>
            <a:r>
              <a:rPr lang="en-US" sz="3600" dirty="0"/>
              <a:t>Conditioning on Observables</a:t>
            </a:r>
          </a:p>
          <a:p>
            <a:pPr lvl="1">
              <a:lnSpc>
                <a:spcPct val="160000"/>
              </a:lnSpc>
            </a:pPr>
            <a:r>
              <a:rPr lang="en-US" sz="3200" dirty="0"/>
              <a:t>USE YOUR DAG!</a:t>
            </a:r>
          </a:p>
          <a:p>
            <a:pPr marL="514350" indent="-514350">
              <a:lnSpc>
                <a:spcPct val="160000"/>
              </a:lnSpc>
              <a:buFont typeface="+mj-lt"/>
              <a:buAutoNum type="arabicPeriod"/>
            </a:pPr>
            <a:r>
              <a:rPr lang="en-US" sz="3600" dirty="0"/>
              <a:t>Conditioning on </a:t>
            </a:r>
            <a:r>
              <a:rPr lang="en-US" sz="3600" dirty="0" err="1"/>
              <a:t>Unobservables</a:t>
            </a:r>
            <a:endParaRPr lang="en-US" sz="3600" dirty="0"/>
          </a:p>
          <a:p>
            <a:pPr lvl="1">
              <a:lnSpc>
                <a:spcPct val="160000"/>
              </a:lnSpc>
            </a:pPr>
            <a:r>
              <a:rPr lang="en-US" sz="3200" dirty="0"/>
              <a:t>Panel and Cross-Sectional Approaches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428AA43-C2F8-F94A-F395-CA3BEC392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629" y="2608263"/>
            <a:ext cx="5180371" cy="356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7971AE-5981-E6FB-4C5B-7613D52890E7}"/>
              </a:ext>
            </a:extLst>
          </p:cNvPr>
          <p:cNvSpPr txBox="1"/>
          <p:nvPr/>
        </p:nvSpPr>
        <p:spPr>
          <a:xfrm>
            <a:off x="8852624" y="6611779"/>
            <a:ext cx="33393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cv.franciscoyira.com</a:t>
            </a:r>
            <a:r>
              <a:rPr lang="en-US" sz="1000" dirty="0"/>
              <a:t>/project/causal-inference-posts/</a:t>
            </a:r>
          </a:p>
        </p:txBody>
      </p:sp>
    </p:spTree>
    <p:extLst>
      <p:ext uri="{BB962C8B-B14F-4D97-AF65-F5344CB8AC3E}">
        <p14:creationId xmlns:p14="http://schemas.microsoft.com/office/powerpoint/2010/main" val="58973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48BD85-55A0-919F-A31F-0CFA3EFF4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756" y="0"/>
            <a:ext cx="10000688" cy="32403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619C3A-4182-534D-4EBE-40F0FCC59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9" y="3428999"/>
            <a:ext cx="4159425" cy="32403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9890FD-D9D5-944E-6DEF-3C8FB46BF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2279" y="3240397"/>
            <a:ext cx="5797722" cy="356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8826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40D98-E467-3EC6-276A-1905493BE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00" y="149225"/>
            <a:ext cx="10515600" cy="1325563"/>
          </a:xfrm>
        </p:spPr>
        <p:txBody>
          <a:bodyPr/>
          <a:lstStyle/>
          <a:p>
            <a:r>
              <a:rPr lang="en-US" dirty="0"/>
              <a:t>Does DECLARING an MPA Increase Fishing?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6521C1D-05F9-0AD0-9CC8-8AE2FAB30CA5}"/>
              </a:ext>
            </a:extLst>
          </p:cNvPr>
          <p:cNvCxnSpPr>
            <a:cxnSpLocks/>
            <a:stCxn id="6" idx="3"/>
            <a:endCxn id="16" idx="2"/>
          </p:cNvCxnSpPr>
          <p:nvPr/>
        </p:nvCxnSpPr>
        <p:spPr>
          <a:xfrm>
            <a:off x="3174661" y="4477191"/>
            <a:ext cx="6018189" cy="230833"/>
          </a:xfrm>
          <a:prstGeom prst="bentConnector4">
            <a:avLst>
              <a:gd name="adj1" fmla="val 309"/>
              <a:gd name="adj2" fmla="val 399812"/>
            </a:avLst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502FA69-655C-CEE3-69B4-818A91597B37}"/>
              </a:ext>
            </a:extLst>
          </p:cNvPr>
          <p:cNvSpPr txBox="1"/>
          <p:nvPr/>
        </p:nvSpPr>
        <p:spPr>
          <a:xfrm>
            <a:off x="1067319" y="4246358"/>
            <a:ext cx="210734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 Light"/>
                <a:cs typeface="Calibri Light"/>
              </a:rPr>
              <a:t>MPA Declared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CC64876-88DD-9374-4A01-44518A3EB4A6}"/>
              </a:ext>
            </a:extLst>
          </p:cNvPr>
          <p:cNvCxnSpPr>
            <a:cxnSpLocks/>
            <a:stCxn id="8" idx="2"/>
            <a:endCxn id="19" idx="1"/>
          </p:cNvCxnSpPr>
          <p:nvPr/>
        </p:nvCxnSpPr>
        <p:spPr>
          <a:xfrm>
            <a:off x="2120990" y="2025789"/>
            <a:ext cx="2068903" cy="2451404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F2AF814-B77B-4A20-C63E-237C533DACC7}"/>
              </a:ext>
            </a:extLst>
          </p:cNvPr>
          <p:cNvSpPr txBox="1"/>
          <p:nvPr/>
        </p:nvSpPr>
        <p:spPr>
          <a:xfrm>
            <a:off x="1309579" y="1564124"/>
            <a:ext cx="162282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 Light"/>
                <a:cs typeface="Calibri Light"/>
              </a:rPr>
              <a:t>Time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1E59B36-E1F2-66BB-8AB6-77DA2F442E46}"/>
              </a:ext>
            </a:extLst>
          </p:cNvPr>
          <p:cNvCxnSpPr>
            <a:cxnSpLocks/>
            <a:stCxn id="8" idx="2"/>
            <a:endCxn id="6" idx="0"/>
          </p:cNvCxnSpPr>
          <p:nvPr/>
        </p:nvCxnSpPr>
        <p:spPr>
          <a:xfrm>
            <a:off x="2120990" y="2025789"/>
            <a:ext cx="0" cy="2220569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8A3F461-2D92-C005-EA54-8B20B37F8F93}"/>
              </a:ext>
            </a:extLst>
          </p:cNvPr>
          <p:cNvSpPr txBox="1"/>
          <p:nvPr/>
        </p:nvSpPr>
        <p:spPr>
          <a:xfrm>
            <a:off x="8297444" y="4246359"/>
            <a:ext cx="179081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 Light"/>
                <a:cs typeface="Calibri Light"/>
              </a:rPr>
              <a:t>Fishing Effort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8FAE11-E431-47FF-4137-F4854C0C4735}"/>
              </a:ext>
            </a:extLst>
          </p:cNvPr>
          <p:cNvSpPr txBox="1"/>
          <p:nvPr/>
        </p:nvSpPr>
        <p:spPr>
          <a:xfrm>
            <a:off x="7826387" y="1564124"/>
            <a:ext cx="273292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 Light"/>
                <a:cs typeface="Calibri Light"/>
              </a:rPr>
              <a:t>Other Time Effects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C2FD371-A7C0-69D0-9067-47B96338D31E}"/>
              </a:ext>
            </a:extLst>
          </p:cNvPr>
          <p:cNvCxnSpPr>
            <a:cxnSpLocks/>
            <a:stCxn id="17" idx="2"/>
            <a:endCxn id="16" idx="0"/>
          </p:cNvCxnSpPr>
          <p:nvPr/>
        </p:nvCxnSpPr>
        <p:spPr>
          <a:xfrm>
            <a:off x="9192849" y="2025789"/>
            <a:ext cx="1" cy="2220570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59A07A1-BCCB-4FD5-47B4-F7751661DBF4}"/>
              </a:ext>
            </a:extLst>
          </p:cNvPr>
          <p:cNvSpPr txBox="1"/>
          <p:nvPr/>
        </p:nvSpPr>
        <p:spPr>
          <a:xfrm>
            <a:off x="4189893" y="4061694"/>
            <a:ext cx="2107342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 Light"/>
                <a:cs typeface="Calibri Light"/>
              </a:rPr>
              <a:t>MPA Implemented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2F83DE8-E161-2AC8-62D3-6CA6D68FC137}"/>
              </a:ext>
            </a:extLst>
          </p:cNvPr>
          <p:cNvCxnSpPr>
            <a:cxnSpLocks/>
            <a:stCxn id="19" idx="3"/>
            <a:endCxn id="16" idx="1"/>
          </p:cNvCxnSpPr>
          <p:nvPr/>
        </p:nvCxnSpPr>
        <p:spPr>
          <a:xfrm flipV="1">
            <a:off x="6297235" y="4477192"/>
            <a:ext cx="2000209" cy="1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5C616DF-D253-5FE8-0923-40FB650A1DD9}"/>
              </a:ext>
            </a:extLst>
          </p:cNvPr>
          <p:cNvSpPr txBox="1"/>
          <p:nvPr/>
        </p:nvSpPr>
        <p:spPr>
          <a:xfrm>
            <a:off x="5089545" y="5308188"/>
            <a:ext cx="21884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First Impact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9AB79D4-D245-5EAA-70A2-652116B2F317}"/>
              </a:ext>
            </a:extLst>
          </p:cNvPr>
          <p:cNvSpPr txBox="1"/>
          <p:nvPr/>
        </p:nvSpPr>
        <p:spPr>
          <a:xfrm>
            <a:off x="6183755" y="3546167"/>
            <a:ext cx="26865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Second Impact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DC4EC3F-7E2F-4C81-B5A0-BAF393F6D2AE}"/>
              </a:ext>
            </a:extLst>
          </p:cNvPr>
          <p:cNvCxnSpPr>
            <a:cxnSpLocks/>
            <a:stCxn id="8" idx="3"/>
            <a:endCxn id="17" idx="1"/>
          </p:cNvCxnSpPr>
          <p:nvPr/>
        </p:nvCxnSpPr>
        <p:spPr>
          <a:xfrm>
            <a:off x="2932400" y="1794957"/>
            <a:ext cx="4893987" cy="0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758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8B2AB-475E-6932-DDCC-DAF4A1A02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3A63D-44B8-ADA9-9DBF-3D13E1C88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00" y="149225"/>
            <a:ext cx="10515600" cy="1325563"/>
          </a:xfrm>
        </p:spPr>
        <p:txBody>
          <a:bodyPr/>
          <a:lstStyle/>
          <a:p>
            <a:r>
              <a:rPr lang="en-US" dirty="0"/>
              <a:t>Does DECLARING an MPA Increase Fishing?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B8F52B-BF25-9721-5F28-F767E6C129E7}"/>
              </a:ext>
            </a:extLst>
          </p:cNvPr>
          <p:cNvSpPr txBox="1"/>
          <p:nvPr/>
        </p:nvSpPr>
        <p:spPr>
          <a:xfrm>
            <a:off x="2240816" y="5031477"/>
            <a:ext cx="179081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 Light"/>
                <a:cs typeface="Calibri Light"/>
              </a:rPr>
              <a:t>Fishing Effort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B83E3E-E3A0-4B3D-E909-901C1B91C50B}"/>
              </a:ext>
            </a:extLst>
          </p:cNvPr>
          <p:cNvSpPr txBox="1"/>
          <p:nvPr/>
        </p:nvSpPr>
        <p:spPr>
          <a:xfrm>
            <a:off x="188187" y="2455705"/>
            <a:ext cx="140420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 Light"/>
                <a:cs typeface="Calibri Light"/>
              </a:rPr>
              <a:t>Site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FD5D3F8-C1F9-BEAF-75AC-1D3A68304AAA}"/>
              </a:ext>
            </a:extLst>
          </p:cNvPr>
          <p:cNvCxnSpPr>
            <a:cxnSpLocks/>
            <a:stCxn id="4" idx="2"/>
            <a:endCxn id="3" idx="0"/>
          </p:cNvCxnSpPr>
          <p:nvPr/>
        </p:nvCxnSpPr>
        <p:spPr>
          <a:xfrm>
            <a:off x="890289" y="2917370"/>
            <a:ext cx="2245933" cy="2114107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53C09F7-A0DF-20E3-685E-86DDDFBD5C33}"/>
              </a:ext>
            </a:extLst>
          </p:cNvPr>
          <p:cNvSpPr txBox="1"/>
          <p:nvPr/>
        </p:nvSpPr>
        <p:spPr>
          <a:xfrm>
            <a:off x="2045558" y="2457905"/>
            <a:ext cx="2107342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 Light"/>
                <a:cs typeface="Calibri Light"/>
              </a:rPr>
              <a:t>MPA Declared</a:t>
            </a:r>
          </a:p>
          <a:p>
            <a:pPr algn="ctr"/>
            <a:r>
              <a:rPr lang="en-US" sz="2400" dirty="0">
                <a:latin typeface="Calibri Light"/>
                <a:cs typeface="Calibri Light"/>
              </a:rPr>
              <a:t>*Site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01C03A1-3BCE-1DAA-DE0C-37B580C06A16}"/>
              </a:ext>
            </a:extLst>
          </p:cNvPr>
          <p:cNvCxnSpPr>
            <a:cxnSpLocks/>
            <a:stCxn id="6" idx="2"/>
            <a:endCxn id="3" idx="0"/>
          </p:cNvCxnSpPr>
          <p:nvPr/>
        </p:nvCxnSpPr>
        <p:spPr>
          <a:xfrm>
            <a:off x="3099229" y="3288902"/>
            <a:ext cx="36993" cy="1742575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75FAC44-778D-7B4A-6E4F-6017BCE6E3B2}"/>
              </a:ext>
            </a:extLst>
          </p:cNvPr>
          <p:cNvSpPr txBox="1"/>
          <p:nvPr/>
        </p:nvSpPr>
        <p:spPr>
          <a:xfrm>
            <a:off x="4739019" y="2457905"/>
            <a:ext cx="162282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 Light"/>
                <a:cs typeface="Calibri Light"/>
              </a:rPr>
              <a:t>MPA Declared?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5B2ECFF-39AA-96EA-F44C-FEA60649E7A9}"/>
              </a:ext>
            </a:extLst>
          </p:cNvPr>
          <p:cNvCxnSpPr>
            <a:cxnSpLocks/>
            <a:stCxn id="8" idx="2"/>
            <a:endCxn id="3" idx="0"/>
          </p:cNvCxnSpPr>
          <p:nvPr/>
        </p:nvCxnSpPr>
        <p:spPr>
          <a:xfrm flipH="1">
            <a:off x="3136222" y="3288902"/>
            <a:ext cx="2414208" cy="1742575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C132E53-06A0-BB47-FF94-AB835202BFED}"/>
              </a:ext>
            </a:extLst>
          </p:cNvPr>
          <p:cNvSpPr txBox="1"/>
          <p:nvPr/>
        </p:nvSpPr>
        <p:spPr>
          <a:xfrm>
            <a:off x="8540016" y="5031477"/>
            <a:ext cx="179081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 Light"/>
                <a:cs typeface="Calibri Light"/>
              </a:rPr>
              <a:t>Fishing Effort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1B42D4-35E3-75AB-D556-46DB0C2E0FA4}"/>
              </a:ext>
            </a:extLst>
          </p:cNvPr>
          <p:cNvSpPr txBox="1"/>
          <p:nvPr/>
        </p:nvSpPr>
        <p:spPr>
          <a:xfrm>
            <a:off x="6937372" y="2455705"/>
            <a:ext cx="95627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 Light"/>
                <a:cs typeface="Calibri Light"/>
              </a:rPr>
              <a:t>Site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31CB7CB-7A4A-61A4-8634-1B622C5889AF}"/>
              </a:ext>
            </a:extLst>
          </p:cNvPr>
          <p:cNvCxnSpPr>
            <a:cxnSpLocks/>
            <a:stCxn id="17" idx="2"/>
            <a:endCxn id="16" idx="0"/>
          </p:cNvCxnSpPr>
          <p:nvPr/>
        </p:nvCxnSpPr>
        <p:spPr>
          <a:xfrm>
            <a:off x="7415511" y="2917370"/>
            <a:ext cx="2019911" cy="2114107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11695C9-623D-2E0E-4521-6A536B07AF91}"/>
              </a:ext>
            </a:extLst>
          </p:cNvPr>
          <p:cNvSpPr txBox="1"/>
          <p:nvPr/>
        </p:nvSpPr>
        <p:spPr>
          <a:xfrm>
            <a:off x="8344758" y="2457905"/>
            <a:ext cx="210734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 Light"/>
                <a:cs typeface="Calibri Light"/>
              </a:rPr>
              <a:t>MPA*Site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F733C7E-4448-9E43-94AE-918496923B00}"/>
              </a:ext>
            </a:extLst>
          </p:cNvPr>
          <p:cNvCxnSpPr>
            <a:cxnSpLocks/>
            <a:stCxn id="19" idx="2"/>
            <a:endCxn id="16" idx="0"/>
          </p:cNvCxnSpPr>
          <p:nvPr/>
        </p:nvCxnSpPr>
        <p:spPr>
          <a:xfrm>
            <a:off x="9398429" y="2919570"/>
            <a:ext cx="36993" cy="2111907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AE2BDCD-8768-6814-068B-7BF7E2707010}"/>
              </a:ext>
            </a:extLst>
          </p:cNvPr>
          <p:cNvSpPr txBox="1"/>
          <p:nvPr/>
        </p:nvSpPr>
        <p:spPr>
          <a:xfrm>
            <a:off x="11038220" y="2457905"/>
            <a:ext cx="92072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 Light"/>
                <a:cs typeface="Calibri Light"/>
              </a:rPr>
              <a:t>MPA?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5385052-DE32-A2A1-2AF7-AF3D00187D54}"/>
              </a:ext>
            </a:extLst>
          </p:cNvPr>
          <p:cNvCxnSpPr>
            <a:cxnSpLocks/>
            <a:stCxn id="21" idx="2"/>
            <a:endCxn id="16" idx="0"/>
          </p:cNvCxnSpPr>
          <p:nvPr/>
        </p:nvCxnSpPr>
        <p:spPr>
          <a:xfrm flipH="1">
            <a:off x="9435422" y="2919570"/>
            <a:ext cx="2063158" cy="2111907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4DC8A98-B589-9CE7-EBD6-0DF2B8B7CC3B}"/>
              </a:ext>
            </a:extLst>
          </p:cNvPr>
          <p:cNvSpPr txBox="1"/>
          <p:nvPr/>
        </p:nvSpPr>
        <p:spPr>
          <a:xfrm>
            <a:off x="2120990" y="5902103"/>
            <a:ext cx="21884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First Impact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366273-AD7E-E1CB-5015-0C75A9B83EF5}"/>
              </a:ext>
            </a:extLst>
          </p:cNvPr>
          <p:cNvSpPr txBox="1"/>
          <p:nvPr/>
        </p:nvSpPr>
        <p:spPr>
          <a:xfrm>
            <a:off x="8297444" y="5889284"/>
            <a:ext cx="26865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Second Impact</a:t>
            </a:r>
          </a:p>
        </p:txBody>
      </p:sp>
    </p:spTree>
    <p:extLst>
      <p:ext uri="{BB962C8B-B14F-4D97-AF65-F5344CB8AC3E}">
        <p14:creationId xmlns:p14="http://schemas.microsoft.com/office/powerpoint/2010/main" val="39940603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EA5DE-8B03-9655-74CF-B3A9AEC65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594" y="250825"/>
            <a:ext cx="10515600" cy="1325563"/>
          </a:xfrm>
        </p:spPr>
        <p:txBody>
          <a:bodyPr/>
          <a:lstStyle/>
          <a:p>
            <a:r>
              <a:rPr lang="en-US" dirty="0"/>
              <a:t>Unintended Side-Effect of MPA Declaration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BB9B46-C4D8-E07E-A6E5-D8D6882C3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594" y="2081422"/>
            <a:ext cx="11333406" cy="44114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37FE71-EF64-8EEF-2EA8-44EE1A229AC4}"/>
              </a:ext>
            </a:extLst>
          </p:cNvPr>
          <p:cNvSpPr txBox="1"/>
          <p:nvPr/>
        </p:nvSpPr>
        <p:spPr>
          <a:xfrm>
            <a:off x="3612522" y="2171700"/>
            <a:ext cx="2210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MPA First Mentioned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51E0FE-7F8B-7706-B904-BAEDE5783521}"/>
              </a:ext>
            </a:extLst>
          </p:cNvPr>
          <p:cNvSpPr txBox="1"/>
          <p:nvPr/>
        </p:nvSpPr>
        <p:spPr>
          <a:xfrm>
            <a:off x="6203322" y="2171700"/>
            <a:ext cx="1970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MPA Implemented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B3932E-8BDC-E41A-4CBE-9CC41956345F}"/>
              </a:ext>
            </a:extLst>
          </p:cNvPr>
          <p:cNvSpPr txBox="1"/>
          <p:nvPr/>
        </p:nvSpPr>
        <p:spPr>
          <a:xfrm>
            <a:off x="1447800" y="5742543"/>
            <a:ext cx="203491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Nice parallel trends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D24B65-650D-277D-ADE4-6AD4179663E4}"/>
              </a:ext>
            </a:extLst>
          </p:cNvPr>
          <p:cNvSpPr txBox="1"/>
          <p:nvPr/>
        </p:nvSpPr>
        <p:spPr>
          <a:xfrm>
            <a:off x="0" y="6488668"/>
            <a:ext cx="2313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McDermott et al. 2018</a:t>
            </a:r>
          </a:p>
        </p:txBody>
      </p:sp>
    </p:spTree>
    <p:extLst>
      <p:ext uri="{BB962C8B-B14F-4D97-AF65-F5344CB8AC3E}">
        <p14:creationId xmlns:p14="http://schemas.microsoft.com/office/powerpoint/2010/main" val="18133642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08D6A-3E3A-915A-ACC9-2C5C24A79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4BEA840-9AAC-17BF-287F-A232FE33C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26731"/>
            <a:ext cx="11926132" cy="44312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406818-82D5-3085-2B3C-BA2FD3DBC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594" y="250825"/>
            <a:ext cx="10515600" cy="1325563"/>
          </a:xfrm>
        </p:spPr>
        <p:txBody>
          <a:bodyPr/>
          <a:lstStyle/>
          <a:p>
            <a:r>
              <a:rPr lang="en-US" dirty="0"/>
              <a:t>Unintended Side-Effect of MPA Declaration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7272A4-8F3F-702D-3865-749510A00874}"/>
              </a:ext>
            </a:extLst>
          </p:cNvPr>
          <p:cNvSpPr txBox="1"/>
          <p:nvPr/>
        </p:nvSpPr>
        <p:spPr>
          <a:xfrm>
            <a:off x="3372266" y="2171700"/>
            <a:ext cx="2210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MPA First Mentioned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3ED0AB-A43B-A8FF-B61B-7C04BF2BF9D2}"/>
              </a:ext>
            </a:extLst>
          </p:cNvPr>
          <p:cNvSpPr txBox="1"/>
          <p:nvPr/>
        </p:nvSpPr>
        <p:spPr>
          <a:xfrm>
            <a:off x="5963066" y="2171700"/>
            <a:ext cx="1970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MPA Implemented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0550A9-7053-474B-F8D6-1984C925382A}"/>
              </a:ext>
            </a:extLst>
          </p:cNvPr>
          <p:cNvSpPr txBox="1"/>
          <p:nvPr/>
        </p:nvSpPr>
        <p:spPr>
          <a:xfrm>
            <a:off x="5267330" y="4038600"/>
            <a:ext cx="1391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Extra Fishing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843921-A608-EACC-E750-831B244BF604}"/>
              </a:ext>
            </a:extLst>
          </p:cNvPr>
          <p:cNvSpPr txBox="1"/>
          <p:nvPr/>
        </p:nvSpPr>
        <p:spPr>
          <a:xfrm>
            <a:off x="0" y="6607175"/>
            <a:ext cx="18418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McDermott et al. 2018</a:t>
            </a:r>
          </a:p>
        </p:txBody>
      </p:sp>
    </p:spTree>
    <p:extLst>
      <p:ext uri="{BB962C8B-B14F-4D97-AF65-F5344CB8AC3E}">
        <p14:creationId xmlns:p14="http://schemas.microsoft.com/office/powerpoint/2010/main" val="39045075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5EEE9-34D8-7325-2BCF-A63F8AC1A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39F70-C720-998B-10E6-A58359B5F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Ways to Take Advantage of Quasi-Experiments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9B157-B3DB-522A-54AE-7D2E9B7A4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Matching &amp; Weighting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Instrumental Variables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Before-After-Control-Impact (aka Difference in Difference)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Regression Discontinuity</a:t>
            </a:r>
          </a:p>
        </p:txBody>
      </p:sp>
    </p:spTree>
    <p:extLst>
      <p:ext uri="{BB962C8B-B14F-4D97-AF65-F5344CB8AC3E}">
        <p14:creationId xmlns:p14="http://schemas.microsoft.com/office/powerpoint/2010/main" val="23978442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52649-0F23-67AF-C2F2-6872CD953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</p:spPr>
        <p:txBody>
          <a:bodyPr/>
          <a:lstStyle/>
          <a:p>
            <a:r>
              <a:rPr lang="en-US" dirty="0"/>
              <a:t>If You Don’t Have a Good Control, Look for a Discontinuity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337E54-4D85-ACE3-6756-387FD733B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164" y="2907618"/>
            <a:ext cx="9541671" cy="32140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B1D727-D56F-65B8-5AF0-3D72F42D9B0A}"/>
              </a:ext>
            </a:extLst>
          </p:cNvPr>
          <p:cNvSpPr txBox="1"/>
          <p:nvPr/>
        </p:nvSpPr>
        <p:spPr>
          <a:xfrm>
            <a:off x="225541" y="2078940"/>
            <a:ext cx="4151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Regression Discontinuity Design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F02977-7253-E163-2659-6248BC04E5BF}"/>
              </a:ext>
            </a:extLst>
          </p:cNvPr>
          <p:cNvSpPr txBox="1"/>
          <p:nvPr/>
        </p:nvSpPr>
        <p:spPr>
          <a:xfrm>
            <a:off x="0" y="6488668"/>
            <a:ext cx="1788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Butsic</a:t>
            </a:r>
            <a:r>
              <a:rPr lang="en-US" dirty="0"/>
              <a:t> et al. 2017</a:t>
            </a:r>
          </a:p>
        </p:txBody>
      </p:sp>
    </p:spTree>
    <p:extLst>
      <p:ext uri="{BB962C8B-B14F-4D97-AF65-F5344CB8AC3E}">
        <p14:creationId xmlns:p14="http://schemas.microsoft.com/office/powerpoint/2010/main" val="38695291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289E2-2463-08F9-F160-5E6D1A9AB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00" y="225425"/>
            <a:ext cx="10515600" cy="1325563"/>
          </a:xfrm>
        </p:spPr>
        <p:txBody>
          <a:bodyPr/>
          <a:lstStyle/>
          <a:p>
            <a:r>
              <a:rPr lang="en-US" dirty="0"/>
              <a:t>Using a Running Variable to Control for Confounding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AA6C32-0BD0-0410-05CE-63F72C421646}"/>
              </a:ext>
            </a:extLst>
          </p:cNvPr>
          <p:cNvSpPr txBox="1"/>
          <p:nvPr/>
        </p:nvSpPr>
        <p:spPr>
          <a:xfrm>
            <a:off x="165100" y="2927112"/>
            <a:ext cx="177484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Running Variable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C5FB76-3206-0B7B-1A37-4978DA0434CD}"/>
              </a:ext>
            </a:extLst>
          </p:cNvPr>
          <p:cNvSpPr txBox="1"/>
          <p:nvPr/>
        </p:nvSpPr>
        <p:spPr>
          <a:xfrm>
            <a:off x="380895" y="4000500"/>
            <a:ext cx="131401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Past Cutoff?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CD12A7-71F3-E70C-A552-B30151A84B72}"/>
              </a:ext>
            </a:extLst>
          </p:cNvPr>
          <p:cNvSpPr txBox="1"/>
          <p:nvPr/>
        </p:nvSpPr>
        <p:spPr>
          <a:xfrm>
            <a:off x="2858613" y="4000500"/>
            <a:ext cx="115698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Treatment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7B6CA4-3906-B22B-F85D-CFD0641EB536}"/>
              </a:ext>
            </a:extLst>
          </p:cNvPr>
          <p:cNvSpPr txBox="1"/>
          <p:nvPr/>
        </p:nvSpPr>
        <p:spPr>
          <a:xfrm>
            <a:off x="5251921" y="4038600"/>
            <a:ext cx="108151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Response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43634D9-53B7-47D2-5CE5-0113D9369416}"/>
              </a:ext>
            </a:extLst>
          </p:cNvPr>
          <p:cNvSpPr/>
          <p:nvPr/>
        </p:nvSpPr>
        <p:spPr>
          <a:xfrm>
            <a:off x="3646013" y="2832100"/>
            <a:ext cx="2184400" cy="5969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Confounders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BB83A0E-5CD3-D128-7255-D074975D7EE2}"/>
              </a:ext>
            </a:extLst>
          </p:cNvPr>
          <p:cNvCxnSpPr>
            <a:cxnSpLocks/>
            <a:stCxn id="10" idx="2"/>
            <a:endCxn id="5" idx="3"/>
          </p:cNvCxnSpPr>
          <p:nvPr/>
        </p:nvCxnSpPr>
        <p:spPr>
          <a:xfrm flipH="1" flipV="1">
            <a:off x="1939945" y="3111778"/>
            <a:ext cx="1706068" cy="18772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40DABB8-587E-F9C4-456A-E927DB10C6A7}"/>
              </a:ext>
            </a:extLst>
          </p:cNvPr>
          <p:cNvCxnSpPr>
            <a:cxnSpLocks/>
            <a:stCxn id="10" idx="4"/>
            <a:endCxn id="8" idx="0"/>
          </p:cNvCxnSpPr>
          <p:nvPr/>
        </p:nvCxnSpPr>
        <p:spPr>
          <a:xfrm>
            <a:off x="4738213" y="3429000"/>
            <a:ext cx="1054466" cy="609600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B98782C-0937-93D6-4E44-BE81F78B33DC}"/>
              </a:ext>
            </a:extLst>
          </p:cNvPr>
          <p:cNvCxnSpPr>
            <a:cxnSpLocks/>
            <a:stCxn id="5" idx="2"/>
            <a:endCxn id="6" idx="0"/>
          </p:cNvCxnSpPr>
          <p:nvPr/>
        </p:nvCxnSpPr>
        <p:spPr>
          <a:xfrm flipH="1">
            <a:off x="1037902" y="3296444"/>
            <a:ext cx="14621" cy="704056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1C892A9-5929-22CB-9F5F-C1848E6345D9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>
            <a:off x="1694909" y="4185166"/>
            <a:ext cx="1163704" cy="0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B0568E7-9366-005F-44D1-033F67F0DA76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>
            <a:off x="4015596" y="4185166"/>
            <a:ext cx="1236325" cy="38100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0E0608E-CE0A-BAC1-7D37-B33C9AEAF7AD}"/>
              </a:ext>
            </a:extLst>
          </p:cNvPr>
          <p:cNvCxnSpPr>
            <a:cxnSpLocks/>
            <a:stCxn id="5" idx="2"/>
            <a:endCxn id="8" idx="1"/>
          </p:cNvCxnSpPr>
          <p:nvPr/>
        </p:nvCxnSpPr>
        <p:spPr>
          <a:xfrm>
            <a:off x="1052523" y="3296444"/>
            <a:ext cx="4199398" cy="926822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AAF1456-072A-AC59-9A4E-661E7A54E89D}"/>
              </a:ext>
            </a:extLst>
          </p:cNvPr>
          <p:cNvSpPr txBox="1"/>
          <p:nvPr/>
        </p:nvSpPr>
        <p:spPr>
          <a:xfrm>
            <a:off x="121979" y="6447909"/>
            <a:ext cx="2951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Arif et al. 2021 and The Effect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6D15254-EE6F-ADE3-5D03-A16C32BD9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0977" y="2340372"/>
            <a:ext cx="5539392" cy="326032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1E104E7-703A-CAE2-BAC6-CEAA2FC3D3F1}"/>
              </a:ext>
            </a:extLst>
          </p:cNvPr>
          <p:cNvSpPr txBox="1"/>
          <p:nvPr/>
        </p:nvSpPr>
        <p:spPr>
          <a:xfrm>
            <a:off x="8686800" y="5321300"/>
            <a:ext cx="17748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Running Variable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1E454A8-DAF0-A155-87B9-BAED71C9706C}"/>
              </a:ext>
            </a:extLst>
          </p:cNvPr>
          <p:cNvSpPr txBox="1"/>
          <p:nvPr/>
        </p:nvSpPr>
        <p:spPr>
          <a:xfrm>
            <a:off x="4241800" y="6159251"/>
            <a:ext cx="7538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Big Assumption: Only the treatment changes at the cutoff</a:t>
            </a:r>
          </a:p>
        </p:txBody>
      </p:sp>
    </p:spTree>
    <p:extLst>
      <p:ext uri="{BB962C8B-B14F-4D97-AF65-F5344CB8AC3E}">
        <p14:creationId xmlns:p14="http://schemas.microsoft.com/office/powerpoint/2010/main" val="337901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EA67C-4AA3-77DD-11B7-0A82487BB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74" y="-203200"/>
            <a:ext cx="10515600" cy="1325563"/>
          </a:xfrm>
        </p:spPr>
        <p:txBody>
          <a:bodyPr/>
          <a:lstStyle/>
          <a:p>
            <a:r>
              <a:rPr lang="en-US" dirty="0"/>
              <a:t>How to Use a Discontinuity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E7D62F-0A3D-569A-B508-21FFF9163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626" y="971940"/>
            <a:ext cx="8584474" cy="58860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28B07A-DCED-C983-8CFD-55C6F5281E2F}"/>
              </a:ext>
            </a:extLst>
          </p:cNvPr>
          <p:cNvSpPr txBox="1"/>
          <p:nvPr/>
        </p:nvSpPr>
        <p:spPr>
          <a:xfrm>
            <a:off x="-25400" y="6527800"/>
            <a:ext cx="1115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Effect</a:t>
            </a:r>
          </a:p>
        </p:txBody>
      </p:sp>
    </p:spTree>
    <p:extLst>
      <p:ext uri="{BB962C8B-B14F-4D97-AF65-F5344CB8AC3E}">
        <p14:creationId xmlns:p14="http://schemas.microsoft.com/office/powerpoint/2010/main" val="36339549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CEF2D-84B6-36FC-BE9D-E531B1A22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0658"/>
            <a:ext cx="10515600" cy="1325563"/>
          </a:xfrm>
        </p:spPr>
        <p:txBody>
          <a:bodyPr/>
          <a:lstStyle/>
          <a:p>
            <a:r>
              <a:rPr lang="en-US" dirty="0"/>
              <a:t>The RDD Model – Similar to </a:t>
            </a:r>
            <a:r>
              <a:rPr lang="en-US" dirty="0" err="1"/>
              <a:t>DiD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C58C09-FF51-FAC4-1F5E-9375837534D4}"/>
              </a:ext>
            </a:extLst>
          </p:cNvPr>
          <p:cNvSpPr txBox="1"/>
          <p:nvPr/>
        </p:nvSpPr>
        <p:spPr>
          <a:xfrm>
            <a:off x="1028700" y="1429078"/>
            <a:ext cx="71577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E[Y</a:t>
            </a:r>
            <a:r>
              <a:rPr lang="en-US" sz="2400" dirty="0"/>
              <a:t>i]</a:t>
            </a:r>
            <a:r>
              <a:rPr lang="en-US" sz="2800" dirty="0"/>
              <a:t> = B</a:t>
            </a:r>
            <a:r>
              <a:rPr lang="en-US" sz="2800" baseline="-25000" dirty="0"/>
              <a:t>1</a:t>
            </a:r>
            <a:r>
              <a:rPr lang="en-US" sz="2800" dirty="0"/>
              <a:t>(R</a:t>
            </a:r>
            <a:r>
              <a:rPr lang="en-US" sz="2800" baseline="-25000" dirty="0"/>
              <a:t>i</a:t>
            </a:r>
            <a:r>
              <a:rPr lang="en-US" sz="2800" dirty="0"/>
              <a:t> – Cutoff) + B</a:t>
            </a:r>
            <a:r>
              <a:rPr lang="en-US" sz="2800" baseline="-25000" dirty="0"/>
              <a:t>2</a:t>
            </a:r>
            <a:r>
              <a:rPr lang="en-US" sz="2800" dirty="0"/>
              <a:t> </a:t>
            </a:r>
            <a:r>
              <a:rPr lang="en-US" sz="2800" dirty="0" err="1"/>
              <a:t>Trt</a:t>
            </a:r>
            <a:r>
              <a:rPr lang="en-US" sz="2800" dirty="0"/>
              <a:t> + B</a:t>
            </a:r>
            <a:r>
              <a:rPr lang="en-US" sz="2800" baseline="-25000" dirty="0"/>
              <a:t>3</a:t>
            </a:r>
            <a:r>
              <a:rPr lang="en-US" sz="2800" dirty="0"/>
              <a:t> (R</a:t>
            </a:r>
            <a:r>
              <a:rPr lang="en-US" sz="2800" baseline="-25000" dirty="0"/>
              <a:t>i</a:t>
            </a:r>
            <a:r>
              <a:rPr lang="en-US" sz="2800" dirty="0"/>
              <a:t>-Cutoff)*</a:t>
            </a:r>
            <a:r>
              <a:rPr lang="en-US" sz="2800" dirty="0" err="1"/>
              <a:t>Trt</a:t>
            </a:r>
            <a:endParaRPr lang="en-US" sz="2800" dirty="0"/>
          </a:p>
        </p:txBody>
      </p:sp>
      <p:pic>
        <p:nvPicPr>
          <p:cNvPr id="11266" name="Picture 2" descr="Scatterplot of data with a cutoff on the x-axis, with a clear jump at the cutoff. The data to the left follows a parabola, and a slight upward curve on the right, but both sides are fit with as straight line. The fit on the left is bad.">
            <a:extLst>
              <a:ext uri="{FF2B5EF4-FFF2-40B4-BE49-F238E27FC236}">
                <a16:creationId xmlns:a16="http://schemas.microsoft.com/office/drawing/2014/main" id="{4239F016-0C20-CB89-115D-1DCE6F910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129" y="2240643"/>
            <a:ext cx="6464300" cy="461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216F82-1161-06EE-593E-CBCBB097BFBA}"/>
              </a:ext>
            </a:extLst>
          </p:cNvPr>
          <p:cNvSpPr txBox="1"/>
          <p:nvPr/>
        </p:nvSpPr>
        <p:spPr>
          <a:xfrm>
            <a:off x="0" y="6488668"/>
            <a:ext cx="1115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Effect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89F4C8-2E8D-A062-2FF0-F27E253DCE3A}"/>
              </a:ext>
            </a:extLst>
          </p:cNvPr>
          <p:cNvSpPr txBox="1"/>
          <p:nvPr/>
        </p:nvSpPr>
        <p:spPr>
          <a:xfrm>
            <a:off x="8655594" y="1070631"/>
            <a:ext cx="339861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Note that because we assume things are equivalent on either side of the discontinuity, we don’t control for covariates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This can of course be relaxed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We can also relax assumptions of perfect treatment application </a:t>
            </a:r>
          </a:p>
        </p:txBody>
      </p:sp>
    </p:spTree>
    <p:extLst>
      <p:ext uri="{BB962C8B-B14F-4D97-AF65-F5344CB8AC3E}">
        <p14:creationId xmlns:p14="http://schemas.microsoft.com/office/powerpoint/2010/main" val="34781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BAB55-1EF8-3541-9A71-8FEDCB01B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Taking Advantage of Quasi-Experiments and Uncontrolled Data Sets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DC52DB-EF32-6E2B-D2B6-82BF9A0156DE}"/>
              </a:ext>
            </a:extLst>
          </p:cNvPr>
          <p:cNvGrpSpPr/>
          <p:nvPr/>
        </p:nvGrpSpPr>
        <p:grpSpPr>
          <a:xfrm>
            <a:off x="1473200" y="1314093"/>
            <a:ext cx="8496300" cy="5543907"/>
            <a:chOff x="1409700" y="1008063"/>
            <a:chExt cx="9105900" cy="594167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ECAA67D-5E2E-DE42-B2A6-8B96D81C9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19702" y="1008063"/>
              <a:ext cx="4603219" cy="306881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4898891-BD70-EC44-9126-FE91CD97D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7954" y="1008063"/>
              <a:ext cx="4091748" cy="306881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A15B6EE-2ECF-334B-B0A1-4D05F36BB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9700" y="3880927"/>
              <a:ext cx="3666837" cy="3027664"/>
            </a:xfrm>
            <a:prstGeom prst="rect">
              <a:avLst/>
            </a:prstGeom>
          </p:spPr>
        </p:pic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74C1A01B-5793-23FD-AAD7-4E4B0BE59C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9934" y="3880927"/>
              <a:ext cx="5455666" cy="3068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244199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2208D-8108-D009-EEF6-25F9A492D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</p:spPr>
        <p:txBody>
          <a:bodyPr/>
          <a:lstStyle/>
          <a:p>
            <a:r>
              <a:rPr lang="en-US" dirty="0"/>
              <a:t>Example: Do EEZs Stop Fishing from Foreign Fleets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147AD0-5333-8A99-B298-FB5B86C6F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27722"/>
            <a:ext cx="10277214" cy="53302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C89F0E-4046-8BEC-58CC-1C44BCA813C2}"/>
              </a:ext>
            </a:extLst>
          </p:cNvPr>
          <p:cNvSpPr txBox="1"/>
          <p:nvPr/>
        </p:nvSpPr>
        <p:spPr>
          <a:xfrm>
            <a:off x="101599" y="6488668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Englander 2019</a:t>
            </a:r>
          </a:p>
        </p:txBody>
      </p:sp>
    </p:spTree>
    <p:extLst>
      <p:ext uri="{BB962C8B-B14F-4D97-AF65-F5344CB8AC3E}">
        <p14:creationId xmlns:p14="http://schemas.microsoft.com/office/powerpoint/2010/main" val="26965415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C52E9-43EC-B807-DC3A-C3C202D17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EEZs Work!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159E6B-3B85-1EFA-D76C-EFDFD2338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239" y="2233988"/>
            <a:ext cx="12381945" cy="37858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ED34B9-D60B-6FAF-51C4-7BBD1E1E2876}"/>
              </a:ext>
            </a:extLst>
          </p:cNvPr>
          <p:cNvSpPr txBox="1"/>
          <p:nvPr/>
        </p:nvSpPr>
        <p:spPr>
          <a:xfrm>
            <a:off x="101599" y="6488668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Englander 2019</a:t>
            </a:r>
          </a:p>
        </p:txBody>
      </p:sp>
    </p:spTree>
    <p:extLst>
      <p:ext uri="{BB962C8B-B14F-4D97-AF65-F5344CB8AC3E}">
        <p14:creationId xmlns:p14="http://schemas.microsoft.com/office/powerpoint/2010/main" val="10224822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AD90A-E4F6-A4A6-FE31-125A0E5A1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Effect is Driven by Unauthorized Fishing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7F2C07-AFA9-9E2A-FFFA-3C99D260C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99" y="1690688"/>
            <a:ext cx="12168337" cy="38592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07685D-617B-8A12-8AA5-E40EB587B17E}"/>
              </a:ext>
            </a:extLst>
          </p:cNvPr>
          <p:cNvSpPr txBox="1"/>
          <p:nvPr/>
        </p:nvSpPr>
        <p:spPr>
          <a:xfrm>
            <a:off x="101599" y="6488668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Englander 2019</a:t>
            </a:r>
          </a:p>
        </p:txBody>
      </p:sp>
    </p:spTree>
    <p:extLst>
      <p:ext uri="{BB962C8B-B14F-4D97-AF65-F5344CB8AC3E}">
        <p14:creationId xmlns:p14="http://schemas.microsoft.com/office/powerpoint/2010/main" val="1958936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A2387-3561-CD84-85E6-E3D9482D7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of These Works for You? How would </a:t>
            </a:r>
            <a:r>
              <a:rPr lang="en-US"/>
              <a:t>you Implement It?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8D0F5-8033-043E-55BC-08681FA06C94}"/>
              </a:ext>
            </a:extLst>
          </p:cNvPr>
          <p:cNvSpPr txBox="1">
            <a:spLocks/>
          </p:cNvSpPr>
          <p:nvPr/>
        </p:nvSpPr>
        <p:spPr>
          <a:xfrm>
            <a:off x="862208" y="2141537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dirty="0"/>
              <a:t>Matching &amp; Weighting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Instrumental Variables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Before-After-Control-Impact (aka Difference in Difference)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Regression Discontinuity</a:t>
            </a:r>
          </a:p>
        </p:txBody>
      </p:sp>
    </p:spTree>
    <p:extLst>
      <p:ext uri="{BB962C8B-B14F-4D97-AF65-F5344CB8AC3E}">
        <p14:creationId xmlns:p14="http://schemas.microsoft.com/office/powerpoint/2010/main" val="7578185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7C5C248-1DD8-8000-3551-BDA023E1B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0"/>
            <a:ext cx="4919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270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F4BEF-1C86-0FA7-C330-CFB048B22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3071"/>
            <a:ext cx="10515600" cy="1325563"/>
          </a:xfrm>
        </p:spPr>
        <p:txBody>
          <a:bodyPr/>
          <a:lstStyle/>
          <a:p>
            <a:r>
              <a:rPr lang="en-US" dirty="0"/>
              <a:t>What is a Quasi-Experiment?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37BAC3-0D37-6AA3-1FB5-E13BEF726B67}"/>
              </a:ext>
            </a:extLst>
          </p:cNvPr>
          <p:cNvSpPr txBox="1"/>
          <p:nvPr/>
        </p:nvSpPr>
        <p:spPr>
          <a:xfrm>
            <a:off x="10201700" y="693465"/>
            <a:ext cx="1774845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Calibri Light"/>
                <a:cs typeface="Calibri Light"/>
              </a:rPr>
              <a:t>Barnacles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CD4719-5CBD-BD20-3229-ADCA9F1A2F78}"/>
              </a:ext>
            </a:extLst>
          </p:cNvPr>
          <p:cNvSpPr txBox="1"/>
          <p:nvPr/>
        </p:nvSpPr>
        <p:spPr>
          <a:xfrm>
            <a:off x="7315200" y="457740"/>
            <a:ext cx="1740540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Calibri Light"/>
                <a:cs typeface="Calibri Light"/>
              </a:rPr>
              <a:t>Substrate</a:t>
            </a:r>
          </a:p>
          <a:p>
            <a:pPr algn="ctr"/>
            <a:r>
              <a:rPr lang="en-US" sz="3200" dirty="0">
                <a:latin typeface="Calibri Light"/>
                <a:cs typeface="Calibri Light"/>
              </a:rPr>
              <a:t>Type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937888E-CFCE-7B65-7EE8-828247B1184F}"/>
              </a:ext>
            </a:extLst>
          </p:cNvPr>
          <p:cNvCxnSpPr>
            <a:cxnSpLocks/>
            <a:stCxn id="4" idx="3"/>
            <a:endCxn id="3" idx="1"/>
          </p:cNvCxnSpPr>
          <p:nvPr/>
        </p:nvCxnSpPr>
        <p:spPr>
          <a:xfrm flipV="1">
            <a:off x="9055740" y="985853"/>
            <a:ext cx="1145960" cy="10496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0EC68DD-EEAE-E8C7-D9AA-A9EC9FF66DD1}"/>
              </a:ext>
            </a:extLst>
          </p:cNvPr>
          <p:cNvGrpSpPr/>
          <p:nvPr/>
        </p:nvGrpSpPr>
        <p:grpSpPr>
          <a:xfrm>
            <a:off x="184392" y="1943100"/>
            <a:ext cx="5826601" cy="3886200"/>
            <a:chOff x="514475" y="1351245"/>
            <a:chExt cx="7866108" cy="5246501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5FB6F517-B02B-F65E-03C6-425047FDAB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475" y="1351245"/>
              <a:ext cx="7866108" cy="5246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BDABAE0-4518-B9DC-002B-106F077D7FC9}"/>
                </a:ext>
              </a:extLst>
            </p:cNvPr>
            <p:cNvSpPr/>
            <p:nvPr/>
          </p:nvSpPr>
          <p:spPr>
            <a:xfrm>
              <a:off x="992547" y="5102380"/>
              <a:ext cx="223503" cy="223503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036D536-F507-515E-116B-4DCF123792AC}"/>
                </a:ext>
              </a:extLst>
            </p:cNvPr>
            <p:cNvSpPr/>
            <p:nvPr/>
          </p:nvSpPr>
          <p:spPr>
            <a:xfrm>
              <a:off x="3220971" y="5214131"/>
              <a:ext cx="223503" cy="223503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A11F2D8-C820-F7CC-2803-BC5243334E74}"/>
                </a:ext>
              </a:extLst>
            </p:cNvPr>
            <p:cNvSpPr/>
            <p:nvPr/>
          </p:nvSpPr>
          <p:spPr>
            <a:xfrm>
              <a:off x="2725996" y="5302878"/>
              <a:ext cx="223503" cy="223503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119AFE8-E063-0CDE-DF8F-BFF44F1F2BA5}"/>
                </a:ext>
              </a:extLst>
            </p:cNvPr>
            <p:cNvSpPr/>
            <p:nvPr/>
          </p:nvSpPr>
          <p:spPr>
            <a:xfrm>
              <a:off x="1154784" y="5363224"/>
              <a:ext cx="223503" cy="223503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13BD27-07C0-9123-5B3B-4181462C22BD}"/>
                </a:ext>
              </a:extLst>
            </p:cNvPr>
            <p:cNvSpPr/>
            <p:nvPr/>
          </p:nvSpPr>
          <p:spPr>
            <a:xfrm>
              <a:off x="7662105" y="5437634"/>
              <a:ext cx="223503" cy="223503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273A062-27C6-2858-C31B-215150F4736B}"/>
                </a:ext>
              </a:extLst>
            </p:cNvPr>
            <p:cNvSpPr/>
            <p:nvPr/>
          </p:nvSpPr>
          <p:spPr>
            <a:xfrm>
              <a:off x="4778718" y="4960173"/>
              <a:ext cx="223503" cy="223503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83F9270-05FD-C52C-E989-510FDEF46747}"/>
                </a:ext>
              </a:extLst>
            </p:cNvPr>
            <p:cNvSpPr/>
            <p:nvPr/>
          </p:nvSpPr>
          <p:spPr>
            <a:xfrm>
              <a:off x="1937063" y="5318247"/>
              <a:ext cx="223503" cy="223503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7B6420E-B006-6ACD-16C9-AA9BE12E3262}"/>
                </a:ext>
              </a:extLst>
            </p:cNvPr>
            <p:cNvSpPr/>
            <p:nvPr/>
          </p:nvSpPr>
          <p:spPr>
            <a:xfrm>
              <a:off x="7950182" y="5162696"/>
              <a:ext cx="223503" cy="223503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E4371F7-E79D-D7F8-C387-27329DBD4D09}"/>
                </a:ext>
              </a:extLst>
            </p:cNvPr>
            <p:cNvSpPr/>
            <p:nvPr/>
          </p:nvSpPr>
          <p:spPr>
            <a:xfrm>
              <a:off x="6026783" y="5312114"/>
              <a:ext cx="223503" cy="223503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9966883-D434-021A-6EBA-51C18AF0E135}"/>
                </a:ext>
              </a:extLst>
            </p:cNvPr>
            <p:cNvSpPr/>
            <p:nvPr/>
          </p:nvSpPr>
          <p:spPr>
            <a:xfrm>
              <a:off x="6986127" y="5456354"/>
              <a:ext cx="223503" cy="223503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035046F-F17E-6AC9-C83F-0516DCE47018}"/>
                </a:ext>
              </a:extLst>
            </p:cNvPr>
            <p:cNvSpPr/>
            <p:nvPr/>
          </p:nvSpPr>
          <p:spPr>
            <a:xfrm>
              <a:off x="4274833" y="5007632"/>
              <a:ext cx="223503" cy="223503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1B5658B-1D3F-3D24-8C92-F85723DBE705}"/>
                </a:ext>
              </a:extLst>
            </p:cNvPr>
            <p:cNvSpPr/>
            <p:nvPr/>
          </p:nvSpPr>
          <p:spPr>
            <a:xfrm>
              <a:off x="1583491" y="5183675"/>
              <a:ext cx="223503" cy="223503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B49607A-1CFB-8DB9-7BB5-B0D359A3A0B7}"/>
                </a:ext>
              </a:extLst>
            </p:cNvPr>
            <p:cNvSpPr/>
            <p:nvPr/>
          </p:nvSpPr>
          <p:spPr>
            <a:xfrm>
              <a:off x="3807919" y="5251472"/>
              <a:ext cx="223503" cy="223503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49ECBF9-D4BA-D296-4FD5-69928FD39D94}"/>
                </a:ext>
              </a:extLst>
            </p:cNvPr>
            <p:cNvSpPr/>
            <p:nvPr/>
          </p:nvSpPr>
          <p:spPr>
            <a:xfrm>
              <a:off x="5514382" y="5106734"/>
              <a:ext cx="223503" cy="223503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AE6873D-5C50-4693-EC08-616F9A7594C2}"/>
                </a:ext>
              </a:extLst>
            </p:cNvPr>
            <p:cNvSpPr/>
            <p:nvPr/>
          </p:nvSpPr>
          <p:spPr>
            <a:xfrm>
              <a:off x="7332209" y="5295428"/>
              <a:ext cx="223503" cy="223503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7AD04E3-1544-2649-1F08-7FFEBEA29C55}"/>
              </a:ext>
            </a:extLst>
          </p:cNvPr>
          <p:cNvSpPr txBox="1"/>
          <p:nvPr/>
        </p:nvSpPr>
        <p:spPr>
          <a:xfrm>
            <a:off x="574467" y="5908677"/>
            <a:ext cx="5154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Experiment: We put out slate, granite, concrete tiles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DB3C6C1-0BFA-1184-35DB-0BE77061F018}"/>
              </a:ext>
            </a:extLst>
          </p:cNvPr>
          <p:cNvGrpSpPr/>
          <p:nvPr/>
        </p:nvGrpSpPr>
        <p:grpSpPr>
          <a:xfrm>
            <a:off x="6266513" y="1943100"/>
            <a:ext cx="5826601" cy="3886200"/>
            <a:chOff x="514475" y="1351245"/>
            <a:chExt cx="7866108" cy="5246501"/>
          </a:xfrm>
        </p:grpSpPr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3407652F-D7A2-A64D-1545-25E0734EFB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475" y="1351245"/>
              <a:ext cx="7866108" cy="5246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A6B3737-5662-BCEB-49D7-5FA3F941D7F2}"/>
                </a:ext>
              </a:extLst>
            </p:cNvPr>
            <p:cNvSpPr/>
            <p:nvPr/>
          </p:nvSpPr>
          <p:spPr>
            <a:xfrm>
              <a:off x="992547" y="5102380"/>
              <a:ext cx="223503" cy="223503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65482AD-D8E9-A2CF-0ABB-271EF98482C5}"/>
                </a:ext>
              </a:extLst>
            </p:cNvPr>
            <p:cNvSpPr/>
            <p:nvPr/>
          </p:nvSpPr>
          <p:spPr>
            <a:xfrm>
              <a:off x="3220971" y="5214131"/>
              <a:ext cx="223503" cy="223503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B81CF66-3903-9A2E-B00F-F54C3CB9942C}"/>
                </a:ext>
              </a:extLst>
            </p:cNvPr>
            <p:cNvSpPr/>
            <p:nvPr/>
          </p:nvSpPr>
          <p:spPr>
            <a:xfrm>
              <a:off x="2725996" y="5302878"/>
              <a:ext cx="223503" cy="223503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AC92FCE-58E3-E7D6-79EB-8BF3A950336A}"/>
                </a:ext>
              </a:extLst>
            </p:cNvPr>
            <p:cNvSpPr/>
            <p:nvPr/>
          </p:nvSpPr>
          <p:spPr>
            <a:xfrm>
              <a:off x="1154784" y="5363224"/>
              <a:ext cx="223503" cy="223503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9683B63-9BD6-E0C3-40AA-187E02B76CE5}"/>
                </a:ext>
              </a:extLst>
            </p:cNvPr>
            <p:cNvSpPr/>
            <p:nvPr/>
          </p:nvSpPr>
          <p:spPr>
            <a:xfrm>
              <a:off x="7662105" y="5437634"/>
              <a:ext cx="223503" cy="223503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19F50AE-18FE-D7E5-94E1-00CAD65218C2}"/>
                </a:ext>
              </a:extLst>
            </p:cNvPr>
            <p:cNvSpPr/>
            <p:nvPr/>
          </p:nvSpPr>
          <p:spPr>
            <a:xfrm>
              <a:off x="4778718" y="4960173"/>
              <a:ext cx="223503" cy="223503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DA70705-A090-E20A-68C3-FFCF638F5504}"/>
                </a:ext>
              </a:extLst>
            </p:cNvPr>
            <p:cNvSpPr/>
            <p:nvPr/>
          </p:nvSpPr>
          <p:spPr>
            <a:xfrm>
              <a:off x="1937063" y="5318247"/>
              <a:ext cx="223503" cy="223503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1973D3B-CD2A-0B0F-3862-79DD2E291FB3}"/>
                </a:ext>
              </a:extLst>
            </p:cNvPr>
            <p:cNvSpPr/>
            <p:nvPr/>
          </p:nvSpPr>
          <p:spPr>
            <a:xfrm>
              <a:off x="7950182" y="5162696"/>
              <a:ext cx="223503" cy="223503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F30DA31-BE10-47C4-14F3-275EC38921D0}"/>
                </a:ext>
              </a:extLst>
            </p:cNvPr>
            <p:cNvSpPr/>
            <p:nvPr/>
          </p:nvSpPr>
          <p:spPr>
            <a:xfrm>
              <a:off x="6026783" y="5312114"/>
              <a:ext cx="223503" cy="223503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C00DCEF-97C3-ECBC-ECFF-575889068744}"/>
                </a:ext>
              </a:extLst>
            </p:cNvPr>
            <p:cNvSpPr/>
            <p:nvPr/>
          </p:nvSpPr>
          <p:spPr>
            <a:xfrm>
              <a:off x="6986127" y="5456354"/>
              <a:ext cx="223503" cy="223503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D5FB2C4-F798-EF88-98FD-E7CAFECA332A}"/>
                </a:ext>
              </a:extLst>
            </p:cNvPr>
            <p:cNvSpPr/>
            <p:nvPr/>
          </p:nvSpPr>
          <p:spPr>
            <a:xfrm>
              <a:off x="4274833" y="5007632"/>
              <a:ext cx="223503" cy="223503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B144348-0EF2-F955-78C9-CD0622A13C50}"/>
                </a:ext>
              </a:extLst>
            </p:cNvPr>
            <p:cNvSpPr/>
            <p:nvPr/>
          </p:nvSpPr>
          <p:spPr>
            <a:xfrm>
              <a:off x="1583491" y="5183675"/>
              <a:ext cx="223503" cy="223503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DC7C48D-E96F-E1EA-60BC-A28D7622A070}"/>
                </a:ext>
              </a:extLst>
            </p:cNvPr>
            <p:cNvSpPr/>
            <p:nvPr/>
          </p:nvSpPr>
          <p:spPr>
            <a:xfrm>
              <a:off x="3807919" y="5251472"/>
              <a:ext cx="223503" cy="223503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BC9A423-72FB-2461-8BE7-F4DBC2D1B88A}"/>
                </a:ext>
              </a:extLst>
            </p:cNvPr>
            <p:cNvSpPr/>
            <p:nvPr/>
          </p:nvSpPr>
          <p:spPr>
            <a:xfrm>
              <a:off x="5514382" y="5106734"/>
              <a:ext cx="223503" cy="223503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53F0A46-44FE-0C50-903D-3799F2923739}"/>
                </a:ext>
              </a:extLst>
            </p:cNvPr>
            <p:cNvSpPr/>
            <p:nvPr/>
          </p:nvSpPr>
          <p:spPr>
            <a:xfrm>
              <a:off x="7332209" y="5295428"/>
              <a:ext cx="223503" cy="223503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D964355C-3B3E-4A4E-6FFD-584C5F44DC3C}"/>
              </a:ext>
            </a:extLst>
          </p:cNvPr>
          <p:cNvSpPr txBox="1"/>
          <p:nvPr/>
        </p:nvSpPr>
        <p:spPr>
          <a:xfrm>
            <a:off x="6656589" y="5908676"/>
            <a:ext cx="5117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Quasi-experiment: those plots happen to be slate, granite, or concrete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FE7AEF4-BECE-E42E-F9E7-D07D1DF5247C}"/>
              </a:ext>
            </a:extLst>
          </p:cNvPr>
          <p:cNvSpPr txBox="1"/>
          <p:nvPr/>
        </p:nvSpPr>
        <p:spPr>
          <a:xfrm>
            <a:off x="1988069" y="3797602"/>
            <a:ext cx="862454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We do not control the treatment application or selection</a:t>
            </a:r>
          </a:p>
        </p:txBody>
      </p:sp>
    </p:spTree>
    <p:extLst>
      <p:ext uri="{BB962C8B-B14F-4D97-AF65-F5344CB8AC3E}">
        <p14:creationId xmlns:p14="http://schemas.microsoft.com/office/powerpoint/2010/main" val="171727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ACEC3-8647-7E8F-5BA5-4F247918F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4EE49-57FC-01A8-2BE1-AC6054419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3071"/>
            <a:ext cx="10515600" cy="1325563"/>
          </a:xfrm>
        </p:spPr>
        <p:txBody>
          <a:bodyPr/>
          <a:lstStyle/>
          <a:p>
            <a:r>
              <a:rPr lang="en-US" dirty="0"/>
              <a:t>What is a Quasi-Experiment?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4B8303-CDFA-6023-58B7-90FC7AB7EFD5}"/>
              </a:ext>
            </a:extLst>
          </p:cNvPr>
          <p:cNvSpPr txBox="1"/>
          <p:nvPr/>
        </p:nvSpPr>
        <p:spPr>
          <a:xfrm>
            <a:off x="2038928" y="4927025"/>
            <a:ext cx="1774845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 Light"/>
                <a:cs typeface="Calibri Light"/>
              </a:rPr>
              <a:t>Barnacles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4229F2-F1FC-27EE-42B9-7B8C52A8466D}"/>
              </a:ext>
            </a:extLst>
          </p:cNvPr>
          <p:cNvSpPr txBox="1"/>
          <p:nvPr/>
        </p:nvSpPr>
        <p:spPr>
          <a:xfrm>
            <a:off x="2060533" y="3245046"/>
            <a:ext cx="1740540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 Light"/>
                <a:cs typeface="Calibri Light"/>
              </a:rPr>
              <a:t>Substrate</a:t>
            </a:r>
          </a:p>
          <a:p>
            <a:pPr algn="ctr"/>
            <a:r>
              <a:rPr lang="en-US" sz="3200" dirty="0">
                <a:latin typeface="Calibri Light"/>
                <a:cs typeface="Calibri Light"/>
              </a:rPr>
              <a:t>Type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3115C43-3B15-06AF-5844-002606CDE315}"/>
              </a:ext>
            </a:extLst>
          </p:cNvPr>
          <p:cNvCxnSpPr>
            <a:cxnSpLocks/>
            <a:stCxn id="4" idx="2"/>
            <a:endCxn id="3" idx="0"/>
          </p:cNvCxnSpPr>
          <p:nvPr/>
        </p:nvCxnSpPr>
        <p:spPr>
          <a:xfrm flipH="1">
            <a:off x="2926351" y="4322264"/>
            <a:ext cx="4452" cy="604761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5AC4F7C-543D-27F0-7495-8089A8423761}"/>
              </a:ext>
            </a:extLst>
          </p:cNvPr>
          <p:cNvSpPr txBox="1"/>
          <p:nvPr/>
        </p:nvSpPr>
        <p:spPr>
          <a:xfrm>
            <a:off x="574467" y="5908677"/>
            <a:ext cx="5154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Experiment: We put out slate, granite, concrete tiles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90E4DA0-A66D-93B9-3B31-828319D99656}"/>
              </a:ext>
            </a:extLst>
          </p:cNvPr>
          <p:cNvSpPr txBox="1"/>
          <p:nvPr/>
        </p:nvSpPr>
        <p:spPr>
          <a:xfrm>
            <a:off x="6656589" y="5908676"/>
            <a:ext cx="5117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Quasi-experiment: those plots happen to be slate, granite, or concrete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F84CE4-3827-A3CE-44D6-83489672C119}"/>
              </a:ext>
            </a:extLst>
          </p:cNvPr>
          <p:cNvSpPr txBox="1"/>
          <p:nvPr/>
        </p:nvSpPr>
        <p:spPr>
          <a:xfrm>
            <a:off x="966706" y="1551334"/>
            <a:ext cx="3919287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 Light"/>
                <a:cs typeface="Calibri Light"/>
              </a:rPr>
              <a:t>Randomized Treatment Application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09D797B-1346-22BF-D082-10F780826D2D}"/>
              </a:ext>
            </a:extLst>
          </p:cNvPr>
          <p:cNvCxnSpPr>
            <a:cxnSpLocks/>
            <a:stCxn id="9" idx="2"/>
            <a:endCxn id="4" idx="0"/>
          </p:cNvCxnSpPr>
          <p:nvPr/>
        </p:nvCxnSpPr>
        <p:spPr>
          <a:xfrm>
            <a:off x="2926350" y="2628552"/>
            <a:ext cx="4453" cy="616494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18558423-5EEC-AD0D-D247-147D9794762B}"/>
              </a:ext>
            </a:extLst>
          </p:cNvPr>
          <p:cNvSpPr txBox="1"/>
          <p:nvPr/>
        </p:nvSpPr>
        <p:spPr>
          <a:xfrm>
            <a:off x="8305922" y="4927025"/>
            <a:ext cx="1774845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 Light"/>
                <a:cs typeface="Calibri Light"/>
              </a:rPr>
              <a:t>Barnacles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1B78AD2-7FCF-1B95-B1DE-3914FC4E7CA3}"/>
              </a:ext>
            </a:extLst>
          </p:cNvPr>
          <p:cNvSpPr txBox="1"/>
          <p:nvPr/>
        </p:nvSpPr>
        <p:spPr>
          <a:xfrm>
            <a:off x="8327527" y="3245046"/>
            <a:ext cx="1740540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 Light"/>
                <a:cs typeface="Calibri Light"/>
              </a:rPr>
              <a:t>Substrate</a:t>
            </a:r>
          </a:p>
          <a:p>
            <a:pPr algn="ctr"/>
            <a:r>
              <a:rPr lang="en-US" sz="3200" dirty="0">
                <a:latin typeface="Calibri Light"/>
                <a:cs typeface="Calibri Light"/>
              </a:rPr>
              <a:t>Type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0A34FC5-DB4A-8DF9-15DD-E8AA2CF5D043}"/>
              </a:ext>
            </a:extLst>
          </p:cNvPr>
          <p:cNvCxnSpPr>
            <a:cxnSpLocks/>
            <a:stCxn id="52" idx="2"/>
            <a:endCxn id="51" idx="0"/>
          </p:cNvCxnSpPr>
          <p:nvPr/>
        </p:nvCxnSpPr>
        <p:spPr>
          <a:xfrm flipH="1">
            <a:off x="9193345" y="4322264"/>
            <a:ext cx="4452" cy="604761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B054B21B-A440-0902-6ECC-5BEE4B403E06}"/>
              </a:ext>
            </a:extLst>
          </p:cNvPr>
          <p:cNvSpPr txBox="1"/>
          <p:nvPr/>
        </p:nvSpPr>
        <p:spPr>
          <a:xfrm>
            <a:off x="7187848" y="1551334"/>
            <a:ext cx="4037446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 Light"/>
                <a:cs typeface="Calibri Light"/>
              </a:rPr>
              <a:t>Non-Random Selection for Substrate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8FBECF08-6891-BCCC-B218-166CE9A81DF1}"/>
              </a:ext>
            </a:extLst>
          </p:cNvPr>
          <p:cNvCxnSpPr>
            <a:cxnSpLocks/>
            <a:stCxn id="54" idx="2"/>
            <a:endCxn id="52" idx="0"/>
          </p:cNvCxnSpPr>
          <p:nvPr/>
        </p:nvCxnSpPr>
        <p:spPr>
          <a:xfrm flipH="1">
            <a:off x="9197797" y="2628552"/>
            <a:ext cx="8774" cy="616494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0BACDD6-3DF0-617E-3AF1-8F4A22ABAA8E}"/>
              </a:ext>
            </a:extLst>
          </p:cNvPr>
          <p:cNvCxnSpPr>
            <a:cxnSpLocks/>
            <a:stCxn id="54" idx="1"/>
            <a:endCxn id="51" idx="1"/>
          </p:cNvCxnSpPr>
          <p:nvPr/>
        </p:nvCxnSpPr>
        <p:spPr>
          <a:xfrm rot="10800000" flipH="1" flipV="1">
            <a:off x="7187848" y="2089943"/>
            <a:ext cx="1118074" cy="3129470"/>
          </a:xfrm>
          <a:prstGeom prst="bentConnector3">
            <a:avLst>
              <a:gd name="adj1" fmla="val -20446"/>
            </a:avLst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0107539F-FF32-3821-8ECB-BDA7AA4245B3}"/>
              </a:ext>
            </a:extLst>
          </p:cNvPr>
          <p:cNvSpPr txBox="1"/>
          <p:nvPr/>
        </p:nvSpPr>
        <p:spPr>
          <a:xfrm>
            <a:off x="5781800" y="3301601"/>
            <a:ext cx="11397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/>
              <a:t>????</a:t>
            </a:r>
          </a:p>
          <a:p>
            <a:pPr algn="ctr"/>
            <a:r>
              <a:rPr lang="en-US" sz="2800" i="1" dirty="0"/>
              <a:t>(likely)</a:t>
            </a:r>
          </a:p>
        </p:txBody>
      </p:sp>
    </p:spTree>
    <p:extLst>
      <p:ext uri="{BB962C8B-B14F-4D97-AF65-F5344CB8AC3E}">
        <p14:creationId xmlns:p14="http://schemas.microsoft.com/office/powerpoint/2010/main" val="218199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8ABFC-A14D-CE25-0EF5-9DE7CFFDF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Ways to Take Advantage of Quasi-Experiments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F2000-A72F-C69A-E657-6EFFDE1330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Matching &amp; Weighting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Instrumental Variables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Before-After-Control-Impact (aka Difference in Difference)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Regression Discontinuity</a:t>
            </a:r>
          </a:p>
        </p:txBody>
      </p:sp>
    </p:spTree>
    <p:extLst>
      <p:ext uri="{BB962C8B-B14F-4D97-AF65-F5344CB8AC3E}">
        <p14:creationId xmlns:p14="http://schemas.microsoft.com/office/powerpoint/2010/main" val="11411386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1370</TotalTime>
  <Words>1840</Words>
  <Application>Microsoft Macintosh PowerPoint</Application>
  <PresentationFormat>Widescreen</PresentationFormat>
  <Paragraphs>496</Paragraphs>
  <Slides>64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1" baseType="lpstr">
      <vt:lpstr>-apple-system</vt:lpstr>
      <vt:lpstr>Arial</vt:lpstr>
      <vt:lpstr>Calibri</vt:lpstr>
      <vt:lpstr>Calibri Light</vt:lpstr>
      <vt:lpstr>Courier</vt:lpstr>
      <vt:lpstr>Times New Roman</vt:lpstr>
      <vt:lpstr>Office Theme</vt:lpstr>
      <vt:lpstr>Quasi-Experiments and Causal Analysis</vt:lpstr>
      <vt:lpstr>Correlation does not imply Causation</vt:lpstr>
      <vt:lpstr>Why does Correlation ≠ Causation:  Treatment Effects in a Partially Observed World</vt:lpstr>
      <vt:lpstr>What Does Correlation ≠ Causation Mean?</vt:lpstr>
      <vt:lpstr>How Have We Overcome Selection Bias So Far?</vt:lpstr>
      <vt:lpstr>Taking Advantage of Quasi-Experiments and Uncontrolled Data Sets</vt:lpstr>
      <vt:lpstr>What is a Quasi-Experiment?</vt:lpstr>
      <vt:lpstr>What is a Quasi-Experiment?</vt:lpstr>
      <vt:lpstr>Four Ways to Take Advantage of Quasi-Experiments</vt:lpstr>
      <vt:lpstr>Matching: Severing Links like an RCT</vt:lpstr>
      <vt:lpstr>The Basic Problem: Confounding</vt:lpstr>
      <vt:lpstr>Differences in Covariates by “Treatment” Assignment</vt:lpstr>
      <vt:lpstr>So, the REAL Problem and Solutions</vt:lpstr>
      <vt:lpstr>Propensity Scores</vt:lpstr>
      <vt:lpstr>What to Do With Propensity Scores</vt:lpstr>
      <vt:lpstr>Check your Matches</vt:lpstr>
      <vt:lpstr>Grazing and Wildfire</vt:lpstr>
      <vt:lpstr>What would you match on?</vt:lpstr>
      <vt:lpstr>Four Ways to Take Advantage of Quasi-Experiments</vt:lpstr>
      <vt:lpstr>What Can We Do Here?</vt:lpstr>
      <vt:lpstr>This is……..Common….but…….</vt:lpstr>
      <vt:lpstr>Instrumental Variables</vt:lpstr>
      <vt:lpstr>Smoking and Cancer as Classic Example</vt:lpstr>
      <vt:lpstr>Assumption 1: Relevance</vt:lpstr>
      <vt:lpstr>Assumption 2: Validity (Exogeneity)</vt:lpstr>
      <vt:lpstr>Rainfall Got Out of Hand</vt:lpstr>
      <vt:lpstr>Assumption 2: Validity (Exogeneity)</vt:lpstr>
      <vt:lpstr>Assumption 2: Validity (Exogeneity)</vt:lpstr>
      <vt:lpstr>PowerPoint Presentation</vt:lpstr>
      <vt:lpstr>Two Approaches in Instruments</vt:lpstr>
      <vt:lpstr>PowerPoint Presentation</vt:lpstr>
      <vt:lpstr>Does Deforestation Drive Malaria?</vt:lpstr>
      <vt:lpstr>Choosing Instruments to Tease Apart a Feedback</vt:lpstr>
      <vt:lpstr>Only IV Shows The Effects of Deforestation</vt:lpstr>
      <vt:lpstr>Do You Have an Instrument in Your System?</vt:lpstr>
      <vt:lpstr>Four Ways to Take Advantage of Quasi-Experiments</vt:lpstr>
      <vt:lpstr>PowerPoint Presentation</vt:lpstr>
      <vt:lpstr>PowerPoint Presentation</vt:lpstr>
      <vt:lpstr>What is a DAG of the System Including Impact?</vt:lpstr>
      <vt:lpstr>Isolate the Effect of Other Things in the SYSTEM</vt:lpstr>
      <vt:lpstr>PowerPoint Presentation</vt:lpstr>
      <vt:lpstr>Taking Advantage of Natural Experiments</vt:lpstr>
      <vt:lpstr>The Before-After Control-Impact Design (BACI) AKA Diff in Diff</vt:lpstr>
      <vt:lpstr>The Before-After Control-Impact Design (BACI) AKA Diff in Diff</vt:lpstr>
      <vt:lpstr>BACI or DiD Analysis</vt:lpstr>
      <vt:lpstr>BACI Data With Many Time Points (and Maybe Sites)</vt:lpstr>
      <vt:lpstr>Parallel Trends Assumed</vt:lpstr>
      <vt:lpstr>Is One Site Enough?</vt:lpstr>
      <vt:lpstr>Why More than One Site?</vt:lpstr>
      <vt:lpstr>PowerPoint Presentation</vt:lpstr>
      <vt:lpstr>Does DECLARING an MPA Increase Fishing?</vt:lpstr>
      <vt:lpstr>Does DECLARING an MPA Increase Fishing?</vt:lpstr>
      <vt:lpstr>Unintended Side-Effect of MPA Declaration</vt:lpstr>
      <vt:lpstr>Unintended Side-Effect of MPA Declaration</vt:lpstr>
      <vt:lpstr>Four Ways to Take Advantage of Quasi-Experiments</vt:lpstr>
      <vt:lpstr>If You Don’t Have a Good Control, Look for a Discontinuity</vt:lpstr>
      <vt:lpstr>Using a Running Variable to Control for Confounding</vt:lpstr>
      <vt:lpstr>How to Use a Discontinuity</vt:lpstr>
      <vt:lpstr>The RDD Model – Similar to DiD</vt:lpstr>
      <vt:lpstr>Example: Do EEZs Stop Fishing from Foreign Fleets</vt:lpstr>
      <vt:lpstr>EEZs Work!</vt:lpstr>
      <vt:lpstr>The Effect is Driven by Unauthorized Fishing</vt:lpstr>
      <vt:lpstr>Which of These Works for You? How would you Implement It?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Causal Approaches to Observational Data</dc:title>
  <dc:creator>Jarrett Byrnes</dc:creator>
  <cp:lastModifiedBy>Jarrett Byrnes</cp:lastModifiedBy>
  <cp:revision>23</cp:revision>
  <dcterms:created xsi:type="dcterms:W3CDTF">2023-11-16T20:31:23Z</dcterms:created>
  <dcterms:modified xsi:type="dcterms:W3CDTF">2025-04-24T14:45:35Z</dcterms:modified>
</cp:coreProperties>
</file>