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7" r:id="rId3"/>
    <p:sldId id="527" r:id="rId4"/>
    <p:sldId id="528" r:id="rId5"/>
    <p:sldId id="448" r:id="rId6"/>
    <p:sldId id="406" r:id="rId7"/>
    <p:sldId id="438" r:id="rId8"/>
    <p:sldId id="404" r:id="rId9"/>
    <p:sldId id="467" r:id="rId10"/>
    <p:sldId id="468" r:id="rId11"/>
    <p:sldId id="470" r:id="rId12"/>
    <p:sldId id="469" r:id="rId13"/>
    <p:sldId id="471" r:id="rId14"/>
    <p:sldId id="472" r:id="rId15"/>
    <p:sldId id="473" r:id="rId16"/>
    <p:sldId id="474" r:id="rId17"/>
    <p:sldId id="475" r:id="rId18"/>
    <p:sldId id="476" r:id="rId19"/>
    <p:sldId id="405" r:id="rId20"/>
    <p:sldId id="451" r:id="rId21"/>
    <p:sldId id="322" r:id="rId22"/>
    <p:sldId id="362" r:id="rId23"/>
    <p:sldId id="413" r:id="rId24"/>
    <p:sldId id="412" r:id="rId25"/>
    <p:sldId id="363" r:id="rId26"/>
    <p:sldId id="364" r:id="rId27"/>
    <p:sldId id="414" r:id="rId28"/>
    <p:sldId id="415" r:id="rId29"/>
    <p:sldId id="416" r:id="rId30"/>
    <p:sldId id="417" r:id="rId31"/>
    <p:sldId id="418" r:id="rId32"/>
    <p:sldId id="419" r:id="rId33"/>
    <p:sldId id="425" r:id="rId34"/>
    <p:sldId id="375" r:id="rId35"/>
    <p:sldId id="376" r:id="rId36"/>
    <p:sldId id="420" r:id="rId37"/>
    <p:sldId id="526" r:id="rId38"/>
    <p:sldId id="421" r:id="rId39"/>
    <p:sldId id="422" r:id="rId40"/>
    <p:sldId id="534" r:id="rId41"/>
    <p:sldId id="530" r:id="rId42"/>
    <p:sldId id="535" r:id="rId43"/>
    <p:sldId id="531" r:id="rId44"/>
    <p:sldId id="532" r:id="rId45"/>
    <p:sldId id="533" r:id="rId46"/>
    <p:sldId id="44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9CFF"/>
    <a:srgbClr val="FFF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21"/>
    <p:restoredTop sz="96291"/>
  </p:normalViewPr>
  <p:slideViewPr>
    <p:cSldViewPr snapToGrid="0" snapToObjects="1">
      <p:cViewPr varScale="1">
        <p:scale>
          <a:sx n="107" d="100"/>
          <a:sy n="107" d="100"/>
        </p:scale>
        <p:origin x="176" y="62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11147-5945-B04E-9EBD-13A4838CA614}" type="datetimeFigureOut">
              <a:rPr lang="en-US" smtClean="0"/>
              <a:t>4/7/25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32D3B-FEDF-6C43-A016-1D93B22A1D6C}" type="slidenum">
              <a:rPr lang="en-US" smtClean="0"/>
              <a:t>‹#›</a:t>
            </a:fld>
            <a:endParaRPr lang="en-US"/>
          </a:p>
        </p:txBody>
      </p:sp>
    </p:spTree>
    <p:extLst>
      <p:ext uri="{BB962C8B-B14F-4D97-AF65-F5344CB8AC3E}">
        <p14:creationId xmlns:p14="http://schemas.microsoft.com/office/powerpoint/2010/main" val="35282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32D3B-FEDF-6C43-A016-1D93B22A1D6C}" type="slidenum">
              <a:rPr lang="en-US" smtClean="0"/>
              <a:t>7</a:t>
            </a:fld>
            <a:endParaRPr lang="en-US"/>
          </a:p>
        </p:txBody>
      </p:sp>
    </p:spTree>
    <p:extLst>
      <p:ext uri="{BB962C8B-B14F-4D97-AF65-F5344CB8AC3E}">
        <p14:creationId xmlns:p14="http://schemas.microsoft.com/office/powerpoint/2010/main" val="156197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6A90F-237B-7E8D-D5FC-9ACC6C8BAB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9CB9F-3ACA-1B0D-36EE-283DFC4A1B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8EBFE-F35D-E508-A881-D3DF4CB102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E7C055-19E3-A09B-3DE6-FC8A0A511124}"/>
              </a:ext>
            </a:extLst>
          </p:cNvPr>
          <p:cNvSpPr>
            <a:spLocks noGrp="1"/>
          </p:cNvSpPr>
          <p:nvPr>
            <p:ph type="sldNum" sz="quarter" idx="5"/>
          </p:nvPr>
        </p:nvSpPr>
        <p:spPr/>
        <p:txBody>
          <a:bodyPr/>
          <a:lstStyle/>
          <a:p>
            <a:fld id="{C6332D3B-FEDF-6C43-A016-1D93B22A1D6C}" type="slidenum">
              <a:rPr lang="en-US" smtClean="0"/>
              <a:t>40</a:t>
            </a:fld>
            <a:endParaRPr lang="en-US"/>
          </a:p>
        </p:txBody>
      </p:sp>
    </p:spTree>
    <p:extLst>
      <p:ext uri="{BB962C8B-B14F-4D97-AF65-F5344CB8AC3E}">
        <p14:creationId xmlns:p14="http://schemas.microsoft.com/office/powerpoint/2010/main" val="18630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317C-2CDC-5F4A-8117-8E43F940FDCC}"/>
              </a:ext>
            </a:extLst>
          </p:cNvPr>
          <p:cNvSpPr>
            <a:spLocks noGrp="1"/>
          </p:cNvSpPr>
          <p:nvPr>
            <p:ph type="ctrTitle"/>
          </p:nvPr>
        </p:nvSpPr>
        <p:spPr>
          <a:xfrm>
            <a:off x="1524000" y="1122363"/>
            <a:ext cx="9144000" cy="2387600"/>
          </a:xfrm>
        </p:spPr>
        <p:txBody>
          <a:bodyPr anchor="b"/>
          <a:lstStyle>
            <a:lvl1pPr algn="ctr">
              <a:defRPr sz="6000">
                <a:latin typeface="Avenir" panose="02000503020000020003"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AB5E1747-0F1F-E34F-8BB7-18E094C0E2DC}"/>
              </a:ext>
            </a:extLst>
          </p:cNvPr>
          <p:cNvSpPr>
            <a:spLocks noGrp="1"/>
          </p:cNvSpPr>
          <p:nvPr>
            <p:ph type="subTitle" idx="1"/>
          </p:nvPr>
        </p:nvSpPr>
        <p:spPr>
          <a:xfrm>
            <a:off x="1524000" y="3602038"/>
            <a:ext cx="9144000" cy="1655762"/>
          </a:xfrm>
        </p:spPr>
        <p:txBody>
          <a:bodyPr/>
          <a:lstStyle>
            <a:lvl1pPr marL="0" indent="0" algn="ctr">
              <a:buNone/>
              <a:defRPr sz="2400">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A65564-13C7-7847-9811-6B12801E6F95}"/>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4/7/25</a:t>
            </a:fld>
            <a:endParaRPr lang="en-US"/>
          </a:p>
        </p:txBody>
      </p:sp>
      <p:sp>
        <p:nvSpPr>
          <p:cNvPr id="5" name="Footer Placeholder 4">
            <a:extLst>
              <a:ext uri="{FF2B5EF4-FFF2-40B4-BE49-F238E27FC236}">
                <a16:creationId xmlns:a16="http://schemas.microsoft.com/office/drawing/2014/main" id="{D23853E8-0956-2C49-8D77-27824B9C5C2D}"/>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35FF8561-3671-6346-BC1D-47124E9CD553}"/>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11662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F058-1C6D-1A4B-A612-6D055C6E39B5}"/>
              </a:ext>
            </a:extLst>
          </p:cNvPr>
          <p:cNvSpPr>
            <a:spLocks noGrp="1"/>
          </p:cNvSpPr>
          <p:nvPr>
            <p:ph type="title"/>
          </p:nvPr>
        </p:nvSpPr>
        <p:spPr/>
        <p:txBody>
          <a:bodyPr/>
          <a:lstStyle>
            <a:lvl1pPr>
              <a:defRPr>
                <a:latin typeface="Avenir" panose="02000503020000020003" pitchFamily="2"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FDAA9BC-CB48-324A-B464-439D65D6210D}"/>
              </a:ext>
            </a:extLst>
          </p:cNvPr>
          <p:cNvSpPr>
            <a:spLocks noGrp="1"/>
          </p:cNvSpPr>
          <p:nvPr>
            <p:ph type="body" orient="vert" idx="1"/>
          </p:nvPr>
        </p:nvSpPr>
        <p:spPr/>
        <p:txBody>
          <a:bodyPr vert="eaVert"/>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BC180-7AC7-8B4B-9D78-04709E7BD60B}"/>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4/7/25</a:t>
            </a:fld>
            <a:endParaRPr lang="en-US"/>
          </a:p>
        </p:txBody>
      </p:sp>
      <p:sp>
        <p:nvSpPr>
          <p:cNvPr id="5" name="Footer Placeholder 4">
            <a:extLst>
              <a:ext uri="{FF2B5EF4-FFF2-40B4-BE49-F238E27FC236}">
                <a16:creationId xmlns:a16="http://schemas.microsoft.com/office/drawing/2014/main" id="{A744F63E-C57C-D64F-9108-6D38A10522E2}"/>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A926BEF1-8DC6-854C-95B3-C5A0C909CA81}"/>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179995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9AD612-7F12-AE42-8CBF-E2A66D142121}"/>
              </a:ext>
            </a:extLst>
          </p:cNvPr>
          <p:cNvSpPr>
            <a:spLocks noGrp="1"/>
          </p:cNvSpPr>
          <p:nvPr>
            <p:ph type="title" orient="vert"/>
          </p:nvPr>
        </p:nvSpPr>
        <p:spPr>
          <a:xfrm>
            <a:off x="8724900" y="365125"/>
            <a:ext cx="2628900" cy="5811838"/>
          </a:xfrm>
        </p:spPr>
        <p:txBody>
          <a:bodyPr vert="eaVert"/>
          <a:lstStyle>
            <a:lvl1pPr>
              <a:defRPr>
                <a:latin typeface="Avenir" panose="02000503020000020003" pitchFamily="2"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5E965FB-9220-2B4E-8D40-858747DF406F}"/>
              </a:ext>
            </a:extLst>
          </p:cNvPr>
          <p:cNvSpPr>
            <a:spLocks noGrp="1"/>
          </p:cNvSpPr>
          <p:nvPr>
            <p:ph type="body" orient="vert" idx="1"/>
          </p:nvPr>
        </p:nvSpPr>
        <p:spPr>
          <a:xfrm>
            <a:off x="838200" y="365125"/>
            <a:ext cx="7734300" cy="5811838"/>
          </a:xfrm>
        </p:spPr>
        <p:txBody>
          <a:bodyPr vert="eaVert"/>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BFC1E-50C7-184B-B2F4-E16141B48D85}"/>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4/7/25</a:t>
            </a:fld>
            <a:endParaRPr lang="en-US"/>
          </a:p>
        </p:txBody>
      </p:sp>
      <p:sp>
        <p:nvSpPr>
          <p:cNvPr id="5" name="Footer Placeholder 4">
            <a:extLst>
              <a:ext uri="{FF2B5EF4-FFF2-40B4-BE49-F238E27FC236}">
                <a16:creationId xmlns:a16="http://schemas.microsoft.com/office/drawing/2014/main" id="{75767A30-C031-9746-9CB5-6C998DD1BA72}"/>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BE49F44F-8008-5447-86FB-B22F47ABCD34}"/>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275943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65FC-4012-2B40-949A-10E3F260A8FE}"/>
              </a:ext>
            </a:extLst>
          </p:cNvPr>
          <p:cNvSpPr>
            <a:spLocks noGrp="1"/>
          </p:cNvSpPr>
          <p:nvPr>
            <p:ph type="title"/>
          </p:nvPr>
        </p:nvSpPr>
        <p:spPr/>
        <p:txBody>
          <a:bodyPr/>
          <a:lstStyle>
            <a:lvl1pPr>
              <a:defRPr>
                <a:latin typeface="Avenir"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9159EA2-67F6-5F41-BE85-CF86B7CEBF80}"/>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D3AC6-C2B1-E549-BFA8-D8F99D9C7BBA}"/>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4/7/25</a:t>
            </a:fld>
            <a:endParaRPr lang="en-US"/>
          </a:p>
        </p:txBody>
      </p:sp>
      <p:sp>
        <p:nvSpPr>
          <p:cNvPr id="5" name="Footer Placeholder 4">
            <a:extLst>
              <a:ext uri="{FF2B5EF4-FFF2-40B4-BE49-F238E27FC236}">
                <a16:creationId xmlns:a16="http://schemas.microsoft.com/office/drawing/2014/main" id="{D9AB9A1E-5E2A-4746-A297-12B50814175B}"/>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28EEB054-58AD-C247-86A4-84D5039686F5}"/>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172741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0096-3756-C141-AF31-A87344F68B23}"/>
              </a:ext>
            </a:extLst>
          </p:cNvPr>
          <p:cNvSpPr>
            <a:spLocks noGrp="1"/>
          </p:cNvSpPr>
          <p:nvPr>
            <p:ph type="title"/>
          </p:nvPr>
        </p:nvSpPr>
        <p:spPr>
          <a:xfrm>
            <a:off x="831850" y="1709738"/>
            <a:ext cx="10515600" cy="2852737"/>
          </a:xfrm>
        </p:spPr>
        <p:txBody>
          <a:bodyPr anchor="b"/>
          <a:lstStyle>
            <a:lvl1pPr>
              <a:defRPr sz="6000">
                <a:latin typeface="Avenir" panose="02000503020000020003"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19A0B7BA-1667-8F4B-882A-6DE0973DEB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venir"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5CB738-9BE4-C54C-8496-E2A8C1AA75FC}"/>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4/7/25</a:t>
            </a:fld>
            <a:endParaRPr lang="en-US"/>
          </a:p>
        </p:txBody>
      </p:sp>
      <p:sp>
        <p:nvSpPr>
          <p:cNvPr id="5" name="Footer Placeholder 4">
            <a:extLst>
              <a:ext uri="{FF2B5EF4-FFF2-40B4-BE49-F238E27FC236}">
                <a16:creationId xmlns:a16="http://schemas.microsoft.com/office/drawing/2014/main" id="{3A8E4B92-1823-E849-90CB-782E1901B5FF}"/>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E3246F00-98AC-394B-BEE7-680E92B827BD}"/>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70905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F265-5A52-F646-BE70-E5FF97E73DD5}"/>
              </a:ext>
            </a:extLst>
          </p:cNvPr>
          <p:cNvSpPr>
            <a:spLocks noGrp="1"/>
          </p:cNvSpPr>
          <p:nvPr>
            <p:ph type="title"/>
          </p:nvPr>
        </p:nvSpPr>
        <p:spPr/>
        <p:txBody>
          <a:bodyPr/>
          <a:lstStyle>
            <a:lvl1pPr>
              <a:defRPr>
                <a:latin typeface="Avenir"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D4276D-C56A-A049-948A-FE68B6DBD936}"/>
              </a:ext>
            </a:extLst>
          </p:cNvPr>
          <p:cNvSpPr>
            <a:spLocks noGrp="1"/>
          </p:cNvSpPr>
          <p:nvPr>
            <p:ph sz="half" idx="1"/>
          </p:nvPr>
        </p:nvSpPr>
        <p:spPr>
          <a:xfrm>
            <a:off x="838200" y="1825625"/>
            <a:ext cx="5181600" cy="4351338"/>
          </a:xfrm>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02EFC8-9859-1742-A36A-369A2501D5E3}"/>
              </a:ext>
            </a:extLst>
          </p:cNvPr>
          <p:cNvSpPr>
            <a:spLocks noGrp="1"/>
          </p:cNvSpPr>
          <p:nvPr>
            <p:ph sz="half" idx="2"/>
          </p:nvPr>
        </p:nvSpPr>
        <p:spPr>
          <a:xfrm>
            <a:off x="6172200" y="1825625"/>
            <a:ext cx="5181600" cy="4351338"/>
          </a:xfrm>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0BD1AD-5B1C-1544-867B-B892117B5E06}"/>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4/7/25</a:t>
            </a:fld>
            <a:endParaRPr lang="en-US"/>
          </a:p>
        </p:txBody>
      </p:sp>
      <p:sp>
        <p:nvSpPr>
          <p:cNvPr id="6" name="Footer Placeholder 5">
            <a:extLst>
              <a:ext uri="{FF2B5EF4-FFF2-40B4-BE49-F238E27FC236}">
                <a16:creationId xmlns:a16="http://schemas.microsoft.com/office/drawing/2014/main" id="{763B5FA1-23F6-E74B-918C-4AC0FF195D2A}"/>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7" name="Slide Number Placeholder 6">
            <a:extLst>
              <a:ext uri="{FF2B5EF4-FFF2-40B4-BE49-F238E27FC236}">
                <a16:creationId xmlns:a16="http://schemas.microsoft.com/office/drawing/2014/main" id="{96E6B81C-6FC1-7144-BEE5-B62698946819}"/>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00115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66E1-7BFF-D943-97F4-FE3D114D88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1AB86A-BECD-4448-BD42-1AEDD35B60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558660-CCD4-A645-9B26-AF667AF530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38722D-3A5C-2D4C-BDC8-40522E15C8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E63C9C-9C2E-5341-99D3-76153F7014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A2A759-E61A-8146-99BA-02E226BF4583}"/>
              </a:ext>
            </a:extLst>
          </p:cNvPr>
          <p:cNvSpPr>
            <a:spLocks noGrp="1"/>
          </p:cNvSpPr>
          <p:nvPr>
            <p:ph type="dt" sz="half" idx="10"/>
          </p:nvPr>
        </p:nvSpPr>
        <p:spPr/>
        <p:txBody>
          <a:bodyPr/>
          <a:lstStyle/>
          <a:p>
            <a:fld id="{D5F603C4-76F9-7242-824E-6D192851FC2F}" type="datetimeFigureOut">
              <a:rPr lang="en-US" smtClean="0"/>
              <a:t>4/7/25</a:t>
            </a:fld>
            <a:endParaRPr lang="en-US"/>
          </a:p>
        </p:txBody>
      </p:sp>
      <p:sp>
        <p:nvSpPr>
          <p:cNvPr id="8" name="Footer Placeholder 7">
            <a:extLst>
              <a:ext uri="{FF2B5EF4-FFF2-40B4-BE49-F238E27FC236}">
                <a16:creationId xmlns:a16="http://schemas.microsoft.com/office/drawing/2014/main" id="{E21B0B09-E56A-4547-8043-F7AC74371D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B8071C-FEB7-8642-890B-7852C384150E}"/>
              </a:ext>
            </a:extLst>
          </p:cNvPr>
          <p:cNvSpPr>
            <a:spLocks noGrp="1"/>
          </p:cNvSpPr>
          <p:nvPr>
            <p:ph type="sldNum" sz="quarter" idx="12"/>
          </p:nvPr>
        </p:nvSpPr>
        <p:spPr/>
        <p:txBody>
          <a:bodyPr/>
          <a:lstStyle/>
          <a:p>
            <a:fld id="{B7290013-F351-A34B-A783-D8A8F5526980}" type="slidenum">
              <a:rPr lang="en-US" smtClean="0"/>
              <a:t>‹#›</a:t>
            </a:fld>
            <a:endParaRPr lang="en-US"/>
          </a:p>
        </p:txBody>
      </p:sp>
    </p:spTree>
    <p:extLst>
      <p:ext uri="{BB962C8B-B14F-4D97-AF65-F5344CB8AC3E}">
        <p14:creationId xmlns:p14="http://schemas.microsoft.com/office/powerpoint/2010/main" val="303746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85AF-03F1-4B4E-824D-EC738A32E3C6}"/>
              </a:ext>
            </a:extLst>
          </p:cNvPr>
          <p:cNvSpPr>
            <a:spLocks noGrp="1"/>
          </p:cNvSpPr>
          <p:nvPr>
            <p:ph type="title"/>
          </p:nvPr>
        </p:nvSpPr>
        <p:spPr/>
        <p:txBody>
          <a:bodyPr/>
          <a:lstStyle>
            <a:lvl1pPr>
              <a:defRPr>
                <a:latin typeface="Avenir" panose="02000503020000020003" pitchFamily="2" charset="0"/>
              </a:defRPr>
            </a:lvl1pPr>
          </a:lstStyle>
          <a:p>
            <a:r>
              <a:rPr lang="en-US"/>
              <a:t>Click to edit Master title style</a:t>
            </a:r>
          </a:p>
        </p:txBody>
      </p:sp>
      <p:sp>
        <p:nvSpPr>
          <p:cNvPr id="3" name="Date Placeholder 2">
            <a:extLst>
              <a:ext uri="{FF2B5EF4-FFF2-40B4-BE49-F238E27FC236}">
                <a16:creationId xmlns:a16="http://schemas.microsoft.com/office/drawing/2014/main" id="{582A1190-ED82-7D4B-B3DD-9527CA7E4D06}"/>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4/7/25</a:t>
            </a:fld>
            <a:endParaRPr lang="en-US"/>
          </a:p>
        </p:txBody>
      </p:sp>
      <p:sp>
        <p:nvSpPr>
          <p:cNvPr id="4" name="Footer Placeholder 3">
            <a:extLst>
              <a:ext uri="{FF2B5EF4-FFF2-40B4-BE49-F238E27FC236}">
                <a16:creationId xmlns:a16="http://schemas.microsoft.com/office/drawing/2014/main" id="{13C531D1-F39C-6746-8484-08C4D62063F9}"/>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5" name="Slide Number Placeholder 4">
            <a:extLst>
              <a:ext uri="{FF2B5EF4-FFF2-40B4-BE49-F238E27FC236}">
                <a16:creationId xmlns:a16="http://schemas.microsoft.com/office/drawing/2014/main" id="{091C19FB-8DC5-E845-A76B-829AA2B395E2}"/>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01691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C8592-9F76-4D4B-A40D-2B0C4FD80B26}"/>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4/7/25</a:t>
            </a:fld>
            <a:endParaRPr lang="en-US"/>
          </a:p>
        </p:txBody>
      </p:sp>
      <p:sp>
        <p:nvSpPr>
          <p:cNvPr id="3" name="Footer Placeholder 2">
            <a:extLst>
              <a:ext uri="{FF2B5EF4-FFF2-40B4-BE49-F238E27FC236}">
                <a16:creationId xmlns:a16="http://schemas.microsoft.com/office/drawing/2014/main" id="{F04AAAF7-8A8E-CF41-9834-2680D267F8B8}"/>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4" name="Slide Number Placeholder 3">
            <a:extLst>
              <a:ext uri="{FF2B5EF4-FFF2-40B4-BE49-F238E27FC236}">
                <a16:creationId xmlns:a16="http://schemas.microsoft.com/office/drawing/2014/main" id="{AD081CF1-7E1C-D648-9F32-49BDE9996090}"/>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403423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BCEB-2EF4-9249-811B-F3ED801CFFE6}"/>
              </a:ext>
            </a:extLst>
          </p:cNvPr>
          <p:cNvSpPr>
            <a:spLocks noGrp="1"/>
          </p:cNvSpPr>
          <p:nvPr>
            <p:ph type="title"/>
          </p:nvPr>
        </p:nvSpPr>
        <p:spPr>
          <a:xfrm>
            <a:off x="839788" y="457200"/>
            <a:ext cx="3932237" cy="1600200"/>
          </a:xfrm>
        </p:spPr>
        <p:txBody>
          <a:bodyPr anchor="b"/>
          <a:lstStyle>
            <a:lvl1pPr>
              <a:defRPr sz="3200">
                <a:latin typeface="Avenir"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D110243-7641-D84B-82DF-0E6405EBB651}"/>
              </a:ext>
            </a:extLst>
          </p:cNvPr>
          <p:cNvSpPr>
            <a:spLocks noGrp="1"/>
          </p:cNvSpPr>
          <p:nvPr>
            <p:ph idx="1"/>
          </p:nvPr>
        </p:nvSpPr>
        <p:spPr>
          <a:xfrm>
            <a:off x="5183188" y="987425"/>
            <a:ext cx="6172200" cy="4873625"/>
          </a:xfrm>
        </p:spPr>
        <p:txBody>
          <a:bodyPr/>
          <a:lstStyle>
            <a:lvl1pPr>
              <a:defRPr sz="3200">
                <a:latin typeface="Avenir" panose="02000503020000020003" pitchFamily="2" charset="0"/>
              </a:defRPr>
            </a:lvl1pPr>
            <a:lvl2pPr>
              <a:defRPr sz="2800">
                <a:latin typeface="Avenir" panose="02000503020000020003" pitchFamily="2" charset="0"/>
              </a:defRPr>
            </a:lvl2pPr>
            <a:lvl3pPr>
              <a:defRPr sz="2400">
                <a:latin typeface="Avenir" panose="02000503020000020003" pitchFamily="2" charset="0"/>
              </a:defRPr>
            </a:lvl3pPr>
            <a:lvl4pPr>
              <a:defRPr sz="2000">
                <a:latin typeface="Avenir" panose="02000503020000020003" pitchFamily="2" charset="0"/>
              </a:defRPr>
            </a:lvl4pPr>
            <a:lvl5pPr>
              <a:defRPr sz="2000">
                <a:latin typeface="Avenir" panose="02000503020000020003" pitchFamily="2"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427BCD-DC92-1542-9149-538C8E1C4D34}"/>
              </a:ext>
            </a:extLst>
          </p:cNvPr>
          <p:cNvSpPr>
            <a:spLocks noGrp="1"/>
          </p:cNvSpPr>
          <p:nvPr>
            <p:ph type="body" sz="half" idx="2"/>
          </p:nvPr>
        </p:nvSpPr>
        <p:spPr>
          <a:xfrm>
            <a:off x="839788" y="2057400"/>
            <a:ext cx="3932237" cy="3811588"/>
          </a:xfrm>
        </p:spPr>
        <p:txBody>
          <a:bodyPr/>
          <a:lstStyle>
            <a:lvl1pPr marL="0" indent="0">
              <a:buNone/>
              <a:defRPr sz="1600">
                <a:latin typeface="Avenir" panose="020005030200000200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ED381F-9B82-4641-A1FA-7B546D9175DD}"/>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4/7/25</a:t>
            </a:fld>
            <a:endParaRPr lang="en-US"/>
          </a:p>
        </p:txBody>
      </p:sp>
      <p:sp>
        <p:nvSpPr>
          <p:cNvPr id="6" name="Footer Placeholder 5">
            <a:extLst>
              <a:ext uri="{FF2B5EF4-FFF2-40B4-BE49-F238E27FC236}">
                <a16:creationId xmlns:a16="http://schemas.microsoft.com/office/drawing/2014/main" id="{3A3C28DB-B830-F446-A72E-6855711C64BE}"/>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7" name="Slide Number Placeholder 6">
            <a:extLst>
              <a:ext uri="{FF2B5EF4-FFF2-40B4-BE49-F238E27FC236}">
                <a16:creationId xmlns:a16="http://schemas.microsoft.com/office/drawing/2014/main" id="{FC5B7516-8162-AF41-9056-36F701FD206A}"/>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34269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A398-E5EC-5A47-872A-FEAB94AC434B}"/>
              </a:ext>
            </a:extLst>
          </p:cNvPr>
          <p:cNvSpPr>
            <a:spLocks noGrp="1"/>
          </p:cNvSpPr>
          <p:nvPr>
            <p:ph type="title"/>
          </p:nvPr>
        </p:nvSpPr>
        <p:spPr>
          <a:xfrm>
            <a:off x="839788" y="457200"/>
            <a:ext cx="3932237" cy="1600200"/>
          </a:xfrm>
        </p:spPr>
        <p:txBody>
          <a:bodyPr anchor="b"/>
          <a:lstStyle>
            <a:lvl1pPr>
              <a:defRPr sz="3200">
                <a:latin typeface="Avenir" panose="02000503020000020003"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B1F7A0B8-B9BB-1242-AFDE-7E9285AFEA8D}"/>
              </a:ext>
            </a:extLst>
          </p:cNvPr>
          <p:cNvSpPr>
            <a:spLocks noGrp="1"/>
          </p:cNvSpPr>
          <p:nvPr>
            <p:ph type="pic" idx="1"/>
          </p:nvPr>
        </p:nvSpPr>
        <p:spPr>
          <a:xfrm>
            <a:off x="5183188" y="987425"/>
            <a:ext cx="6172200" cy="4873625"/>
          </a:xfrm>
        </p:spPr>
        <p:txBody>
          <a:bodyPr/>
          <a:lstStyle>
            <a:lvl1pPr marL="0" indent="0">
              <a:buNone/>
              <a:defRPr sz="3200">
                <a:latin typeface="Avenir" panose="02000503020000020003"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44C2EC-5565-EC4B-A224-9F79B76D68BC}"/>
              </a:ext>
            </a:extLst>
          </p:cNvPr>
          <p:cNvSpPr>
            <a:spLocks noGrp="1"/>
          </p:cNvSpPr>
          <p:nvPr>
            <p:ph type="body" sz="half" idx="2"/>
          </p:nvPr>
        </p:nvSpPr>
        <p:spPr>
          <a:xfrm>
            <a:off x="839788" y="2057400"/>
            <a:ext cx="3932237" cy="3811588"/>
          </a:xfrm>
        </p:spPr>
        <p:txBody>
          <a:bodyPr/>
          <a:lstStyle>
            <a:lvl1pPr marL="0" indent="0">
              <a:buNone/>
              <a:defRPr sz="1600">
                <a:latin typeface="Avenir" panose="020005030200000200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632E20-B90A-2343-A3E2-0473BDB6FB8A}"/>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4/7/25</a:t>
            </a:fld>
            <a:endParaRPr lang="en-US"/>
          </a:p>
        </p:txBody>
      </p:sp>
      <p:sp>
        <p:nvSpPr>
          <p:cNvPr id="6" name="Footer Placeholder 5">
            <a:extLst>
              <a:ext uri="{FF2B5EF4-FFF2-40B4-BE49-F238E27FC236}">
                <a16:creationId xmlns:a16="http://schemas.microsoft.com/office/drawing/2014/main" id="{B8592CA1-66E2-D84B-B353-ADE785B025BA}"/>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7" name="Slide Number Placeholder 6">
            <a:extLst>
              <a:ext uri="{FF2B5EF4-FFF2-40B4-BE49-F238E27FC236}">
                <a16:creationId xmlns:a16="http://schemas.microsoft.com/office/drawing/2014/main" id="{044AD721-F8E6-114B-814A-50B24BCDA236}"/>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9473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B0B13-5F99-7649-A6E4-8A4A095C41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0EA87C-B4DE-0247-8313-67A2B1FB7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3CF0C-509A-9B49-9BAB-579A5D2AD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panose="02000503020000020003" pitchFamily="2" charset="0"/>
              </a:defRPr>
            </a:lvl1pPr>
          </a:lstStyle>
          <a:p>
            <a:fld id="{D5F603C4-76F9-7242-824E-6D192851FC2F}" type="datetimeFigureOut">
              <a:rPr lang="en-US" smtClean="0"/>
              <a:pPr/>
              <a:t>4/7/25</a:t>
            </a:fld>
            <a:endParaRPr lang="en-US"/>
          </a:p>
        </p:txBody>
      </p:sp>
      <p:sp>
        <p:nvSpPr>
          <p:cNvPr id="5" name="Footer Placeholder 4">
            <a:extLst>
              <a:ext uri="{FF2B5EF4-FFF2-40B4-BE49-F238E27FC236}">
                <a16:creationId xmlns:a16="http://schemas.microsoft.com/office/drawing/2014/main" id="{4C4DBB62-C349-D843-A79B-E14A5CC54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E8C54313-5B26-8F41-9029-94A038A69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94990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venir"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E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0F4B87-C439-C449-8B80-442B2DC0AE87}"/>
              </a:ext>
            </a:extLst>
          </p:cNvPr>
          <p:cNvSpPr>
            <a:spLocks noGrp="1"/>
          </p:cNvSpPr>
          <p:nvPr>
            <p:ph type="ctrTitle"/>
          </p:nvPr>
        </p:nvSpPr>
        <p:spPr>
          <a:xfrm>
            <a:off x="766119" y="274161"/>
            <a:ext cx="11071654" cy="1470025"/>
          </a:xfrm>
          <a:noFill/>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en-US" b="1">
                <a:latin typeface="Avenir" panose="02000503020000020003" pitchFamily="2" charset="0"/>
                <a:cs typeface="Calibri Light"/>
              </a:rPr>
              <a:t>Causal Inference</a:t>
            </a:r>
            <a:endParaRPr lang="en-US" b="1" dirty="0">
              <a:latin typeface="Avenir" panose="02000503020000020003" pitchFamily="2" charset="0"/>
              <a:cs typeface="Calibri Light"/>
            </a:endParaRPr>
          </a:p>
        </p:txBody>
      </p:sp>
      <p:pic>
        <p:nvPicPr>
          <p:cNvPr id="6" name="Picture 5" descr="rube-goldberg.jpeg">
            <a:extLst>
              <a:ext uri="{FF2B5EF4-FFF2-40B4-BE49-F238E27FC236}">
                <a16:creationId xmlns:a16="http://schemas.microsoft.com/office/drawing/2014/main" id="{EF9258CC-29F7-9C41-A03E-09C992228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544" y="1744186"/>
            <a:ext cx="7328714" cy="5113814"/>
          </a:xfrm>
          <a:prstGeom prst="rect">
            <a:avLst/>
          </a:prstGeom>
        </p:spPr>
      </p:pic>
    </p:spTree>
    <p:extLst>
      <p:ext uri="{BB962C8B-B14F-4D97-AF65-F5344CB8AC3E}">
        <p14:creationId xmlns:p14="http://schemas.microsoft.com/office/powerpoint/2010/main" val="301448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8AB9-08E5-8D72-F452-E70A8734BDEA}"/>
              </a:ext>
            </a:extLst>
          </p:cNvPr>
          <p:cNvSpPr>
            <a:spLocks noGrp="1"/>
          </p:cNvSpPr>
          <p:nvPr>
            <p:ph type="title"/>
          </p:nvPr>
        </p:nvSpPr>
        <p:spPr>
          <a:xfrm>
            <a:off x="0" y="32797"/>
            <a:ext cx="10515600" cy="1325563"/>
          </a:xfrm>
        </p:spPr>
        <p:txBody>
          <a:bodyPr/>
          <a:lstStyle/>
          <a:p>
            <a:r>
              <a:rPr lang="en-US" dirty="0"/>
              <a:t>What is Causal Thinking? </a:t>
            </a:r>
          </a:p>
        </p:txBody>
      </p:sp>
      <p:grpSp>
        <p:nvGrpSpPr>
          <p:cNvPr id="82" name="Group 81">
            <a:extLst>
              <a:ext uri="{FF2B5EF4-FFF2-40B4-BE49-F238E27FC236}">
                <a16:creationId xmlns:a16="http://schemas.microsoft.com/office/drawing/2014/main" id="{A47AECD9-2D07-E877-709A-4D50AEED002D}"/>
              </a:ext>
            </a:extLst>
          </p:cNvPr>
          <p:cNvGrpSpPr/>
          <p:nvPr/>
        </p:nvGrpSpPr>
        <p:grpSpPr>
          <a:xfrm>
            <a:off x="764088" y="3723347"/>
            <a:ext cx="2172419" cy="1266165"/>
            <a:chOff x="927024" y="3154681"/>
            <a:chExt cx="2524836" cy="1471566"/>
          </a:xfrm>
        </p:grpSpPr>
        <p:sp>
          <p:nvSpPr>
            <p:cNvPr id="4" name="AutoShape 32">
              <a:extLst>
                <a:ext uri="{FF2B5EF4-FFF2-40B4-BE49-F238E27FC236}">
                  <a16:creationId xmlns:a16="http://schemas.microsoft.com/office/drawing/2014/main" id="{7BCAECCB-DEFC-2539-ACCD-44A2029D9655}"/>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 name="AutoShape 33">
              <a:extLst>
                <a:ext uri="{FF2B5EF4-FFF2-40B4-BE49-F238E27FC236}">
                  <a16:creationId xmlns:a16="http://schemas.microsoft.com/office/drawing/2014/main" id="{2006CF3A-7417-4E58-347D-1AA85AF09A9B}"/>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6" name="Group 141">
              <a:extLst>
                <a:ext uri="{FF2B5EF4-FFF2-40B4-BE49-F238E27FC236}">
                  <a16:creationId xmlns:a16="http://schemas.microsoft.com/office/drawing/2014/main" id="{C9B7358E-F96A-1C34-C267-91587EF60FA2}"/>
                </a:ext>
              </a:extLst>
            </p:cNvPr>
            <p:cNvGrpSpPr>
              <a:grpSpLocks/>
            </p:cNvGrpSpPr>
            <p:nvPr/>
          </p:nvGrpSpPr>
          <p:grpSpPr bwMode="auto">
            <a:xfrm>
              <a:off x="927024" y="3154681"/>
              <a:ext cx="1012360" cy="823487"/>
              <a:chOff x="2304" y="1104"/>
              <a:chExt cx="536" cy="436"/>
            </a:xfrm>
          </p:grpSpPr>
          <p:sp>
            <p:nvSpPr>
              <p:cNvPr id="7" name="AutoShape 133">
                <a:extLst>
                  <a:ext uri="{FF2B5EF4-FFF2-40B4-BE49-F238E27FC236}">
                    <a16:creationId xmlns:a16="http://schemas.microsoft.com/office/drawing/2014/main" id="{114DF5BC-C4B8-2706-09D5-4791F308F600}"/>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8" name="Group 105">
                <a:extLst>
                  <a:ext uri="{FF2B5EF4-FFF2-40B4-BE49-F238E27FC236}">
                    <a16:creationId xmlns:a16="http://schemas.microsoft.com/office/drawing/2014/main" id="{6FF7E097-FCD4-475E-5DC5-5DE4F767B200}"/>
                  </a:ext>
                </a:extLst>
              </p:cNvPr>
              <p:cNvGrpSpPr>
                <a:grpSpLocks/>
              </p:cNvGrpSpPr>
              <p:nvPr/>
            </p:nvGrpSpPr>
            <p:grpSpPr bwMode="auto">
              <a:xfrm>
                <a:off x="2488" y="1104"/>
                <a:ext cx="48" cy="144"/>
                <a:chOff x="1200" y="912"/>
                <a:chExt cx="48" cy="144"/>
              </a:xfrm>
            </p:grpSpPr>
            <p:sp>
              <p:nvSpPr>
                <p:cNvPr id="32" name="Oval 106">
                  <a:extLst>
                    <a:ext uri="{FF2B5EF4-FFF2-40B4-BE49-F238E27FC236}">
                      <a16:creationId xmlns:a16="http://schemas.microsoft.com/office/drawing/2014/main" id="{C8DFAE39-63C0-A328-7ED4-29280C83B51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3" name="Oval 107">
                  <a:extLst>
                    <a:ext uri="{FF2B5EF4-FFF2-40B4-BE49-F238E27FC236}">
                      <a16:creationId xmlns:a16="http://schemas.microsoft.com/office/drawing/2014/main" id="{17B2A938-F4F9-A1F2-73F2-24698A44530D}"/>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 name="Group 108">
                <a:extLst>
                  <a:ext uri="{FF2B5EF4-FFF2-40B4-BE49-F238E27FC236}">
                    <a16:creationId xmlns:a16="http://schemas.microsoft.com/office/drawing/2014/main" id="{41729486-8181-4CD0-6E0F-2D95008FF36F}"/>
                  </a:ext>
                </a:extLst>
              </p:cNvPr>
              <p:cNvGrpSpPr>
                <a:grpSpLocks/>
              </p:cNvGrpSpPr>
              <p:nvPr/>
            </p:nvGrpSpPr>
            <p:grpSpPr bwMode="auto">
              <a:xfrm>
                <a:off x="2632" y="1104"/>
                <a:ext cx="48" cy="144"/>
                <a:chOff x="1200" y="912"/>
                <a:chExt cx="48" cy="144"/>
              </a:xfrm>
            </p:grpSpPr>
            <p:sp>
              <p:nvSpPr>
                <p:cNvPr id="30" name="Oval 109">
                  <a:extLst>
                    <a:ext uri="{FF2B5EF4-FFF2-40B4-BE49-F238E27FC236}">
                      <a16:creationId xmlns:a16="http://schemas.microsoft.com/office/drawing/2014/main" id="{E40F83E6-BC81-FFA3-0111-57C2BE44676D}"/>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 name="Oval 110">
                  <a:extLst>
                    <a:ext uri="{FF2B5EF4-FFF2-40B4-BE49-F238E27FC236}">
                      <a16:creationId xmlns:a16="http://schemas.microsoft.com/office/drawing/2014/main" id="{5F7517F5-4B26-A572-F511-984F4394DA31}"/>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 name="Group 111">
                <a:extLst>
                  <a:ext uri="{FF2B5EF4-FFF2-40B4-BE49-F238E27FC236}">
                    <a16:creationId xmlns:a16="http://schemas.microsoft.com/office/drawing/2014/main" id="{1269D7F0-A037-791D-7FC8-5424A2438746}"/>
                  </a:ext>
                </a:extLst>
              </p:cNvPr>
              <p:cNvGrpSpPr>
                <a:grpSpLocks/>
              </p:cNvGrpSpPr>
              <p:nvPr/>
            </p:nvGrpSpPr>
            <p:grpSpPr bwMode="auto">
              <a:xfrm>
                <a:off x="2688" y="1212"/>
                <a:ext cx="152" cy="132"/>
                <a:chOff x="672" y="1020"/>
                <a:chExt cx="152" cy="132"/>
              </a:xfrm>
            </p:grpSpPr>
            <p:sp>
              <p:nvSpPr>
                <p:cNvPr id="25" name="Line 112">
                  <a:extLst>
                    <a:ext uri="{FF2B5EF4-FFF2-40B4-BE49-F238E27FC236}">
                      <a16:creationId xmlns:a16="http://schemas.microsoft.com/office/drawing/2014/main" id="{E3417C6D-7E0B-FC0E-70B7-45DB8C9BDFF8}"/>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 name="Line 113">
                  <a:extLst>
                    <a:ext uri="{FF2B5EF4-FFF2-40B4-BE49-F238E27FC236}">
                      <a16:creationId xmlns:a16="http://schemas.microsoft.com/office/drawing/2014/main" id="{C77A8927-DAA7-1E94-765C-6D57521B61F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7" name="Group 114">
                  <a:extLst>
                    <a:ext uri="{FF2B5EF4-FFF2-40B4-BE49-F238E27FC236}">
                      <a16:creationId xmlns:a16="http://schemas.microsoft.com/office/drawing/2014/main" id="{F0733B1B-F531-9880-C92B-4D5151F5370C}"/>
                    </a:ext>
                  </a:extLst>
                </p:cNvPr>
                <p:cNvGrpSpPr>
                  <a:grpSpLocks/>
                </p:cNvGrpSpPr>
                <p:nvPr/>
              </p:nvGrpSpPr>
              <p:grpSpPr bwMode="auto">
                <a:xfrm>
                  <a:off x="680" y="1020"/>
                  <a:ext cx="144" cy="96"/>
                  <a:chOff x="680" y="1020"/>
                  <a:chExt cx="144" cy="96"/>
                </a:xfrm>
              </p:grpSpPr>
              <p:sp>
                <p:nvSpPr>
                  <p:cNvPr id="28" name="Line 115">
                    <a:extLst>
                      <a:ext uri="{FF2B5EF4-FFF2-40B4-BE49-F238E27FC236}">
                        <a16:creationId xmlns:a16="http://schemas.microsoft.com/office/drawing/2014/main" id="{2C468A8B-747D-88CF-DC23-590D8EA4375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 name="Line 116">
                    <a:extLst>
                      <a:ext uri="{FF2B5EF4-FFF2-40B4-BE49-F238E27FC236}">
                        <a16:creationId xmlns:a16="http://schemas.microsoft.com/office/drawing/2014/main" id="{24D5F60B-9360-DD6A-E606-39CEAAB11EA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1" name="Group 121">
                <a:extLst>
                  <a:ext uri="{FF2B5EF4-FFF2-40B4-BE49-F238E27FC236}">
                    <a16:creationId xmlns:a16="http://schemas.microsoft.com/office/drawing/2014/main" id="{9B147F66-6672-3790-C408-DF37B8EAC958}"/>
                  </a:ext>
                </a:extLst>
              </p:cNvPr>
              <p:cNvGrpSpPr>
                <a:grpSpLocks/>
              </p:cNvGrpSpPr>
              <p:nvPr/>
            </p:nvGrpSpPr>
            <p:grpSpPr bwMode="auto">
              <a:xfrm flipH="1">
                <a:off x="2304" y="1212"/>
                <a:ext cx="152" cy="132"/>
                <a:chOff x="672" y="1020"/>
                <a:chExt cx="152" cy="132"/>
              </a:xfrm>
            </p:grpSpPr>
            <p:sp>
              <p:nvSpPr>
                <p:cNvPr id="20" name="Line 122">
                  <a:extLst>
                    <a:ext uri="{FF2B5EF4-FFF2-40B4-BE49-F238E27FC236}">
                      <a16:creationId xmlns:a16="http://schemas.microsoft.com/office/drawing/2014/main" id="{2651194F-1FAD-7341-037A-2DEE232D8E3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 name="Line 123">
                  <a:extLst>
                    <a:ext uri="{FF2B5EF4-FFF2-40B4-BE49-F238E27FC236}">
                      <a16:creationId xmlns:a16="http://schemas.microsoft.com/office/drawing/2014/main" id="{011B9339-F72D-8353-A9DA-261C29C2EB0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2" name="Group 124">
                  <a:extLst>
                    <a:ext uri="{FF2B5EF4-FFF2-40B4-BE49-F238E27FC236}">
                      <a16:creationId xmlns:a16="http://schemas.microsoft.com/office/drawing/2014/main" id="{DA5F7D24-B870-82BD-FC43-33EEA5EECCBC}"/>
                    </a:ext>
                  </a:extLst>
                </p:cNvPr>
                <p:cNvGrpSpPr>
                  <a:grpSpLocks/>
                </p:cNvGrpSpPr>
                <p:nvPr/>
              </p:nvGrpSpPr>
              <p:grpSpPr bwMode="auto">
                <a:xfrm>
                  <a:off x="680" y="1020"/>
                  <a:ext cx="144" cy="96"/>
                  <a:chOff x="680" y="1020"/>
                  <a:chExt cx="144" cy="96"/>
                </a:xfrm>
              </p:grpSpPr>
              <p:sp>
                <p:nvSpPr>
                  <p:cNvPr id="23" name="Line 125">
                    <a:extLst>
                      <a:ext uri="{FF2B5EF4-FFF2-40B4-BE49-F238E27FC236}">
                        <a16:creationId xmlns:a16="http://schemas.microsoft.com/office/drawing/2014/main" id="{D598BBE2-1B29-516F-3DD2-1FA18F986EA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 name="Line 126">
                    <a:extLst>
                      <a:ext uri="{FF2B5EF4-FFF2-40B4-BE49-F238E27FC236}">
                        <a16:creationId xmlns:a16="http://schemas.microsoft.com/office/drawing/2014/main" id="{CD9BFC88-D901-ADD9-DED3-0839585B4A3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2" name="Group 136">
                <a:extLst>
                  <a:ext uri="{FF2B5EF4-FFF2-40B4-BE49-F238E27FC236}">
                    <a16:creationId xmlns:a16="http://schemas.microsoft.com/office/drawing/2014/main" id="{3A2D7839-0BDA-D53E-88BD-53536AD6821E}"/>
                  </a:ext>
                </a:extLst>
              </p:cNvPr>
              <p:cNvGrpSpPr>
                <a:grpSpLocks/>
              </p:cNvGrpSpPr>
              <p:nvPr/>
            </p:nvGrpSpPr>
            <p:grpSpPr bwMode="auto">
              <a:xfrm>
                <a:off x="2400" y="1300"/>
                <a:ext cx="96" cy="240"/>
                <a:chOff x="2400" y="1296"/>
                <a:chExt cx="96" cy="240"/>
              </a:xfrm>
            </p:grpSpPr>
            <p:sp>
              <p:nvSpPr>
                <p:cNvPr id="17" name="Line 117">
                  <a:extLst>
                    <a:ext uri="{FF2B5EF4-FFF2-40B4-BE49-F238E27FC236}">
                      <a16:creationId xmlns:a16="http://schemas.microsoft.com/office/drawing/2014/main" id="{FF335816-E4C9-40D3-B63B-25BBEAE30173}"/>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8" name="Line 134">
                  <a:extLst>
                    <a:ext uri="{FF2B5EF4-FFF2-40B4-BE49-F238E27FC236}">
                      <a16:creationId xmlns:a16="http://schemas.microsoft.com/office/drawing/2014/main" id="{A71B5313-BC2A-025F-3721-4ECB48608C04}"/>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 name="Line 135">
                  <a:extLst>
                    <a:ext uri="{FF2B5EF4-FFF2-40B4-BE49-F238E27FC236}">
                      <a16:creationId xmlns:a16="http://schemas.microsoft.com/office/drawing/2014/main" id="{EE844E3B-43A1-7CC9-0041-BA3C5C0AB39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3" name="Group 137">
                <a:extLst>
                  <a:ext uri="{FF2B5EF4-FFF2-40B4-BE49-F238E27FC236}">
                    <a16:creationId xmlns:a16="http://schemas.microsoft.com/office/drawing/2014/main" id="{26D50571-900E-F142-E5CF-E57597DDFBBF}"/>
                  </a:ext>
                </a:extLst>
              </p:cNvPr>
              <p:cNvGrpSpPr>
                <a:grpSpLocks/>
              </p:cNvGrpSpPr>
              <p:nvPr/>
            </p:nvGrpSpPr>
            <p:grpSpPr bwMode="auto">
              <a:xfrm flipH="1">
                <a:off x="2640" y="1296"/>
                <a:ext cx="96" cy="240"/>
                <a:chOff x="2400" y="1296"/>
                <a:chExt cx="96" cy="240"/>
              </a:xfrm>
            </p:grpSpPr>
            <p:sp>
              <p:nvSpPr>
                <p:cNvPr id="14" name="Line 138">
                  <a:extLst>
                    <a:ext uri="{FF2B5EF4-FFF2-40B4-BE49-F238E27FC236}">
                      <a16:creationId xmlns:a16="http://schemas.microsoft.com/office/drawing/2014/main" id="{025AF5D0-9984-81B8-A1EF-8D0C35B51AF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 name="Line 139">
                  <a:extLst>
                    <a:ext uri="{FF2B5EF4-FFF2-40B4-BE49-F238E27FC236}">
                      <a16:creationId xmlns:a16="http://schemas.microsoft.com/office/drawing/2014/main" id="{D0BF704E-6A98-D9F4-786E-D387D5BE322E}"/>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 name="Line 140">
                  <a:extLst>
                    <a:ext uri="{FF2B5EF4-FFF2-40B4-BE49-F238E27FC236}">
                      <a16:creationId xmlns:a16="http://schemas.microsoft.com/office/drawing/2014/main" id="{F6A92136-DD58-F3B8-2D19-4C059564BDB8}"/>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4" name="Group 142">
              <a:extLst>
                <a:ext uri="{FF2B5EF4-FFF2-40B4-BE49-F238E27FC236}">
                  <a16:creationId xmlns:a16="http://schemas.microsoft.com/office/drawing/2014/main" id="{834D2615-E207-5F59-6546-C54C8279CD23}"/>
                </a:ext>
              </a:extLst>
            </p:cNvPr>
            <p:cNvGrpSpPr>
              <a:grpSpLocks/>
            </p:cNvGrpSpPr>
            <p:nvPr/>
          </p:nvGrpSpPr>
          <p:grpSpPr bwMode="auto">
            <a:xfrm>
              <a:off x="2543901" y="3307668"/>
              <a:ext cx="362636" cy="345638"/>
              <a:chOff x="1776" y="2256"/>
              <a:chExt cx="288" cy="279"/>
            </a:xfrm>
          </p:grpSpPr>
          <p:grpSp>
            <p:nvGrpSpPr>
              <p:cNvPr id="35" name="Group 143">
                <a:extLst>
                  <a:ext uri="{FF2B5EF4-FFF2-40B4-BE49-F238E27FC236}">
                    <a16:creationId xmlns:a16="http://schemas.microsoft.com/office/drawing/2014/main" id="{1136CBEF-3981-C0E4-293B-08D1F44A0871}"/>
                  </a:ext>
                </a:extLst>
              </p:cNvPr>
              <p:cNvGrpSpPr>
                <a:grpSpLocks/>
              </p:cNvGrpSpPr>
              <p:nvPr/>
            </p:nvGrpSpPr>
            <p:grpSpPr bwMode="auto">
              <a:xfrm>
                <a:off x="1824" y="2256"/>
                <a:ext cx="240" cy="279"/>
                <a:chOff x="1392" y="3408"/>
                <a:chExt cx="240" cy="279"/>
              </a:xfrm>
            </p:grpSpPr>
            <p:sp>
              <p:nvSpPr>
                <p:cNvPr id="38" name="Line 144">
                  <a:extLst>
                    <a:ext uri="{FF2B5EF4-FFF2-40B4-BE49-F238E27FC236}">
                      <a16:creationId xmlns:a16="http://schemas.microsoft.com/office/drawing/2014/main" id="{0B8A62C6-DF0F-1490-F82E-61708E613E6D}"/>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9" name="Arc 145">
                  <a:extLst>
                    <a:ext uri="{FF2B5EF4-FFF2-40B4-BE49-F238E27FC236}">
                      <a16:creationId xmlns:a16="http://schemas.microsoft.com/office/drawing/2014/main" id="{13957CFB-4E21-52AF-70A6-88E6D7AA2361}"/>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 name="Line 146">
                  <a:extLst>
                    <a:ext uri="{FF2B5EF4-FFF2-40B4-BE49-F238E27FC236}">
                      <a16:creationId xmlns:a16="http://schemas.microsoft.com/office/drawing/2014/main" id="{903679C3-C0F1-18EE-5850-FEA2A56452A0}"/>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36" name="Arc 147">
                <a:extLst>
                  <a:ext uri="{FF2B5EF4-FFF2-40B4-BE49-F238E27FC236}">
                    <a16:creationId xmlns:a16="http://schemas.microsoft.com/office/drawing/2014/main" id="{E41813EE-AA00-01F7-22E0-871C1A26827E}"/>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7" name="Arc 148">
                <a:extLst>
                  <a:ext uri="{FF2B5EF4-FFF2-40B4-BE49-F238E27FC236}">
                    <a16:creationId xmlns:a16="http://schemas.microsoft.com/office/drawing/2014/main" id="{822FDFCC-14C8-2473-3A28-FBF0B4B37B1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pic>
        <p:nvPicPr>
          <p:cNvPr id="42" name="Picture 247" descr="(0)48">
            <a:extLst>
              <a:ext uri="{FF2B5EF4-FFF2-40B4-BE49-F238E27FC236}">
                <a16:creationId xmlns:a16="http://schemas.microsoft.com/office/drawing/2014/main" id="{8013E2B9-AE33-911A-B9E4-0C33C037BA04}"/>
              </a:ext>
            </a:extLst>
          </p:cNvPr>
          <p:cNvPicPr>
            <a:picLocks noChangeAspect="1" noChangeArrowheads="1"/>
          </p:cNvPicPr>
          <p:nvPr/>
        </p:nvPicPr>
        <p:blipFill>
          <a:blip r:embed="rId2"/>
          <a:srcRect/>
          <a:stretch>
            <a:fillRect/>
          </a:stretch>
        </p:blipFill>
        <p:spPr bwMode="auto">
          <a:xfrm>
            <a:off x="4394373" y="5148377"/>
            <a:ext cx="2339118" cy="1462712"/>
          </a:xfrm>
          <a:prstGeom prst="rect">
            <a:avLst/>
          </a:prstGeom>
          <a:noFill/>
        </p:spPr>
      </p:pic>
      <p:pic>
        <p:nvPicPr>
          <p:cNvPr id="43" name="Picture 2" descr="sea-waves-wallpaper">
            <a:extLst>
              <a:ext uri="{FF2B5EF4-FFF2-40B4-BE49-F238E27FC236}">
                <a16:creationId xmlns:a16="http://schemas.microsoft.com/office/drawing/2014/main" id="{77D3616B-6FA8-DD5C-A6A6-BCFF45E7A501}"/>
              </a:ext>
            </a:extLst>
          </p:cNvPr>
          <p:cNvPicPr>
            <a:picLocks noChangeAspect="1" noChangeArrowheads="1"/>
          </p:cNvPicPr>
          <p:nvPr/>
        </p:nvPicPr>
        <p:blipFill>
          <a:blip r:embed="rId3"/>
          <a:srcRect/>
          <a:stretch>
            <a:fillRect/>
          </a:stretch>
        </p:blipFill>
        <p:spPr bwMode="auto">
          <a:xfrm>
            <a:off x="4394373" y="2439056"/>
            <a:ext cx="2339118" cy="1755865"/>
          </a:xfrm>
          <a:prstGeom prst="rect">
            <a:avLst/>
          </a:prstGeom>
          <a:noFill/>
        </p:spPr>
      </p:pic>
      <p:grpSp>
        <p:nvGrpSpPr>
          <p:cNvPr id="159" name="Group 158">
            <a:extLst>
              <a:ext uri="{FF2B5EF4-FFF2-40B4-BE49-F238E27FC236}">
                <a16:creationId xmlns:a16="http://schemas.microsoft.com/office/drawing/2014/main" id="{1269BCA5-7F87-99D2-9A60-32542A56AF9F}"/>
              </a:ext>
            </a:extLst>
          </p:cNvPr>
          <p:cNvGrpSpPr/>
          <p:nvPr/>
        </p:nvGrpSpPr>
        <p:grpSpPr>
          <a:xfrm>
            <a:off x="8267125" y="2681451"/>
            <a:ext cx="2172419" cy="1266165"/>
            <a:chOff x="8908191" y="1956292"/>
            <a:chExt cx="2524836" cy="1471566"/>
          </a:xfrm>
        </p:grpSpPr>
        <p:sp>
          <p:nvSpPr>
            <p:cNvPr id="85" name="AutoShape 33">
              <a:extLst>
                <a:ext uri="{FF2B5EF4-FFF2-40B4-BE49-F238E27FC236}">
                  <a16:creationId xmlns:a16="http://schemas.microsoft.com/office/drawing/2014/main" id="{49845015-7192-8288-6E25-30A9DB16B299}"/>
                </a:ext>
              </a:extLst>
            </p:cNvPr>
            <p:cNvSpPr>
              <a:spLocks noChangeArrowheads="1"/>
            </p:cNvSpPr>
            <p:nvPr/>
          </p:nvSpPr>
          <p:spPr bwMode="auto">
            <a:xfrm>
              <a:off x="10345118" y="2521267"/>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86" name="Group 141">
              <a:extLst>
                <a:ext uri="{FF2B5EF4-FFF2-40B4-BE49-F238E27FC236}">
                  <a16:creationId xmlns:a16="http://schemas.microsoft.com/office/drawing/2014/main" id="{DAD11F82-CB01-B89B-024D-826572D7CCD7}"/>
                </a:ext>
              </a:extLst>
            </p:cNvPr>
            <p:cNvGrpSpPr>
              <a:grpSpLocks/>
            </p:cNvGrpSpPr>
            <p:nvPr/>
          </p:nvGrpSpPr>
          <p:grpSpPr bwMode="auto">
            <a:xfrm>
              <a:off x="8908191" y="1956292"/>
              <a:ext cx="1012360" cy="823487"/>
              <a:chOff x="2304" y="1104"/>
              <a:chExt cx="536" cy="436"/>
            </a:xfrm>
          </p:grpSpPr>
          <p:sp>
            <p:nvSpPr>
              <p:cNvPr id="94" name="AutoShape 133">
                <a:extLst>
                  <a:ext uri="{FF2B5EF4-FFF2-40B4-BE49-F238E27FC236}">
                    <a16:creationId xmlns:a16="http://schemas.microsoft.com/office/drawing/2014/main" id="{C2B3B101-1E1E-C2B3-4F86-343EA64552D2}"/>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95" name="Group 105">
                <a:extLst>
                  <a:ext uri="{FF2B5EF4-FFF2-40B4-BE49-F238E27FC236}">
                    <a16:creationId xmlns:a16="http://schemas.microsoft.com/office/drawing/2014/main" id="{5E683281-E993-BC5F-1C68-E7A071230051}"/>
                  </a:ext>
                </a:extLst>
              </p:cNvPr>
              <p:cNvGrpSpPr>
                <a:grpSpLocks/>
              </p:cNvGrpSpPr>
              <p:nvPr/>
            </p:nvGrpSpPr>
            <p:grpSpPr bwMode="auto">
              <a:xfrm>
                <a:off x="2488" y="1104"/>
                <a:ext cx="48" cy="144"/>
                <a:chOff x="1200" y="912"/>
                <a:chExt cx="48" cy="144"/>
              </a:xfrm>
            </p:grpSpPr>
            <p:sp>
              <p:nvSpPr>
                <p:cNvPr id="119" name="Oval 106">
                  <a:extLst>
                    <a:ext uri="{FF2B5EF4-FFF2-40B4-BE49-F238E27FC236}">
                      <a16:creationId xmlns:a16="http://schemas.microsoft.com/office/drawing/2014/main" id="{E0D3EE00-F4A3-24C0-827A-F1203A743E90}"/>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0" name="Oval 107">
                  <a:extLst>
                    <a:ext uri="{FF2B5EF4-FFF2-40B4-BE49-F238E27FC236}">
                      <a16:creationId xmlns:a16="http://schemas.microsoft.com/office/drawing/2014/main" id="{7A2D61A2-DDE5-EF2B-82D7-83654CDC57F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6" name="Group 108">
                <a:extLst>
                  <a:ext uri="{FF2B5EF4-FFF2-40B4-BE49-F238E27FC236}">
                    <a16:creationId xmlns:a16="http://schemas.microsoft.com/office/drawing/2014/main" id="{4326311B-1CB1-A275-EB12-088EFFE67B69}"/>
                  </a:ext>
                </a:extLst>
              </p:cNvPr>
              <p:cNvGrpSpPr>
                <a:grpSpLocks/>
              </p:cNvGrpSpPr>
              <p:nvPr/>
            </p:nvGrpSpPr>
            <p:grpSpPr bwMode="auto">
              <a:xfrm>
                <a:off x="2632" y="1104"/>
                <a:ext cx="48" cy="144"/>
                <a:chOff x="1200" y="912"/>
                <a:chExt cx="48" cy="144"/>
              </a:xfrm>
            </p:grpSpPr>
            <p:sp>
              <p:nvSpPr>
                <p:cNvPr id="117" name="Oval 109">
                  <a:extLst>
                    <a:ext uri="{FF2B5EF4-FFF2-40B4-BE49-F238E27FC236}">
                      <a16:creationId xmlns:a16="http://schemas.microsoft.com/office/drawing/2014/main" id="{A5371B3B-E858-2B53-7262-B84563B0F071}"/>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8" name="Oval 110">
                  <a:extLst>
                    <a:ext uri="{FF2B5EF4-FFF2-40B4-BE49-F238E27FC236}">
                      <a16:creationId xmlns:a16="http://schemas.microsoft.com/office/drawing/2014/main" id="{BF17B0E6-373D-4C8A-1B56-31D434C56A58}"/>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7" name="Group 111">
                <a:extLst>
                  <a:ext uri="{FF2B5EF4-FFF2-40B4-BE49-F238E27FC236}">
                    <a16:creationId xmlns:a16="http://schemas.microsoft.com/office/drawing/2014/main" id="{892C747A-E0E1-B12D-2660-E7EAB36DD115}"/>
                  </a:ext>
                </a:extLst>
              </p:cNvPr>
              <p:cNvGrpSpPr>
                <a:grpSpLocks/>
              </p:cNvGrpSpPr>
              <p:nvPr/>
            </p:nvGrpSpPr>
            <p:grpSpPr bwMode="auto">
              <a:xfrm>
                <a:off x="2688" y="1212"/>
                <a:ext cx="152" cy="132"/>
                <a:chOff x="672" y="1020"/>
                <a:chExt cx="152" cy="132"/>
              </a:xfrm>
            </p:grpSpPr>
            <p:sp>
              <p:nvSpPr>
                <p:cNvPr id="112" name="Line 112">
                  <a:extLst>
                    <a:ext uri="{FF2B5EF4-FFF2-40B4-BE49-F238E27FC236}">
                      <a16:creationId xmlns:a16="http://schemas.microsoft.com/office/drawing/2014/main" id="{B04428F3-B8AE-8E89-00C2-CED23844D0B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3" name="Line 113">
                  <a:extLst>
                    <a:ext uri="{FF2B5EF4-FFF2-40B4-BE49-F238E27FC236}">
                      <a16:creationId xmlns:a16="http://schemas.microsoft.com/office/drawing/2014/main" id="{4247E2CB-00CC-E341-DAA0-290401C07233}"/>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14" name="Group 114">
                  <a:extLst>
                    <a:ext uri="{FF2B5EF4-FFF2-40B4-BE49-F238E27FC236}">
                      <a16:creationId xmlns:a16="http://schemas.microsoft.com/office/drawing/2014/main" id="{F8050109-A13F-3540-8DE0-59C9DDE975A6}"/>
                    </a:ext>
                  </a:extLst>
                </p:cNvPr>
                <p:cNvGrpSpPr>
                  <a:grpSpLocks/>
                </p:cNvGrpSpPr>
                <p:nvPr/>
              </p:nvGrpSpPr>
              <p:grpSpPr bwMode="auto">
                <a:xfrm>
                  <a:off x="680" y="1020"/>
                  <a:ext cx="144" cy="96"/>
                  <a:chOff x="680" y="1020"/>
                  <a:chExt cx="144" cy="96"/>
                </a:xfrm>
              </p:grpSpPr>
              <p:sp>
                <p:nvSpPr>
                  <p:cNvPr id="115" name="Line 115">
                    <a:extLst>
                      <a:ext uri="{FF2B5EF4-FFF2-40B4-BE49-F238E27FC236}">
                        <a16:creationId xmlns:a16="http://schemas.microsoft.com/office/drawing/2014/main" id="{55E30ECB-322C-2007-3F33-32F0CBD1F37A}"/>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6" name="Line 116">
                    <a:extLst>
                      <a:ext uri="{FF2B5EF4-FFF2-40B4-BE49-F238E27FC236}">
                        <a16:creationId xmlns:a16="http://schemas.microsoft.com/office/drawing/2014/main" id="{1A7000C0-6741-0BB9-A3D3-D19B5D66945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98" name="Group 121">
                <a:extLst>
                  <a:ext uri="{FF2B5EF4-FFF2-40B4-BE49-F238E27FC236}">
                    <a16:creationId xmlns:a16="http://schemas.microsoft.com/office/drawing/2014/main" id="{7E15360C-40A8-F90B-142F-20385492E3A8}"/>
                  </a:ext>
                </a:extLst>
              </p:cNvPr>
              <p:cNvGrpSpPr>
                <a:grpSpLocks/>
              </p:cNvGrpSpPr>
              <p:nvPr/>
            </p:nvGrpSpPr>
            <p:grpSpPr bwMode="auto">
              <a:xfrm flipH="1">
                <a:off x="2304" y="1212"/>
                <a:ext cx="152" cy="132"/>
                <a:chOff x="672" y="1020"/>
                <a:chExt cx="152" cy="132"/>
              </a:xfrm>
            </p:grpSpPr>
            <p:sp>
              <p:nvSpPr>
                <p:cNvPr id="107" name="Line 122">
                  <a:extLst>
                    <a:ext uri="{FF2B5EF4-FFF2-40B4-BE49-F238E27FC236}">
                      <a16:creationId xmlns:a16="http://schemas.microsoft.com/office/drawing/2014/main" id="{53DEF74E-0974-AB7A-0263-99341542477A}"/>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8" name="Line 123">
                  <a:extLst>
                    <a:ext uri="{FF2B5EF4-FFF2-40B4-BE49-F238E27FC236}">
                      <a16:creationId xmlns:a16="http://schemas.microsoft.com/office/drawing/2014/main" id="{244BB010-3252-ECA9-696D-358DF9975042}"/>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09" name="Group 124">
                  <a:extLst>
                    <a:ext uri="{FF2B5EF4-FFF2-40B4-BE49-F238E27FC236}">
                      <a16:creationId xmlns:a16="http://schemas.microsoft.com/office/drawing/2014/main" id="{C9C4238E-0BAB-E07E-976F-4D3D462E5243}"/>
                    </a:ext>
                  </a:extLst>
                </p:cNvPr>
                <p:cNvGrpSpPr>
                  <a:grpSpLocks/>
                </p:cNvGrpSpPr>
                <p:nvPr/>
              </p:nvGrpSpPr>
              <p:grpSpPr bwMode="auto">
                <a:xfrm>
                  <a:off x="680" y="1020"/>
                  <a:ext cx="144" cy="96"/>
                  <a:chOff x="680" y="1020"/>
                  <a:chExt cx="144" cy="96"/>
                </a:xfrm>
              </p:grpSpPr>
              <p:sp>
                <p:nvSpPr>
                  <p:cNvPr id="110" name="Line 125">
                    <a:extLst>
                      <a:ext uri="{FF2B5EF4-FFF2-40B4-BE49-F238E27FC236}">
                        <a16:creationId xmlns:a16="http://schemas.microsoft.com/office/drawing/2014/main" id="{4EE7D128-226F-B9D1-048E-18D43144EC3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1" name="Line 126">
                    <a:extLst>
                      <a:ext uri="{FF2B5EF4-FFF2-40B4-BE49-F238E27FC236}">
                        <a16:creationId xmlns:a16="http://schemas.microsoft.com/office/drawing/2014/main" id="{08526ABE-AA20-461E-C855-AF99FA76D30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99" name="Group 136">
                <a:extLst>
                  <a:ext uri="{FF2B5EF4-FFF2-40B4-BE49-F238E27FC236}">
                    <a16:creationId xmlns:a16="http://schemas.microsoft.com/office/drawing/2014/main" id="{CB9A667D-38BF-439B-C78D-7C291CBBA7BC}"/>
                  </a:ext>
                </a:extLst>
              </p:cNvPr>
              <p:cNvGrpSpPr>
                <a:grpSpLocks/>
              </p:cNvGrpSpPr>
              <p:nvPr/>
            </p:nvGrpSpPr>
            <p:grpSpPr bwMode="auto">
              <a:xfrm>
                <a:off x="2400" y="1300"/>
                <a:ext cx="96" cy="240"/>
                <a:chOff x="2400" y="1296"/>
                <a:chExt cx="96" cy="240"/>
              </a:xfrm>
            </p:grpSpPr>
            <p:sp>
              <p:nvSpPr>
                <p:cNvPr id="104" name="Line 117">
                  <a:extLst>
                    <a:ext uri="{FF2B5EF4-FFF2-40B4-BE49-F238E27FC236}">
                      <a16:creationId xmlns:a16="http://schemas.microsoft.com/office/drawing/2014/main" id="{33C30EEE-77E1-4264-67FD-A3C232C321A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5" name="Line 134">
                  <a:extLst>
                    <a:ext uri="{FF2B5EF4-FFF2-40B4-BE49-F238E27FC236}">
                      <a16:creationId xmlns:a16="http://schemas.microsoft.com/office/drawing/2014/main" id="{2BFC2296-9CB9-C04F-5A9F-A4395BC3BA3D}"/>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6" name="Line 135">
                  <a:extLst>
                    <a:ext uri="{FF2B5EF4-FFF2-40B4-BE49-F238E27FC236}">
                      <a16:creationId xmlns:a16="http://schemas.microsoft.com/office/drawing/2014/main" id="{793224DB-FF99-57FC-8D7E-D4D4D575A7FE}"/>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0" name="Group 137">
                <a:extLst>
                  <a:ext uri="{FF2B5EF4-FFF2-40B4-BE49-F238E27FC236}">
                    <a16:creationId xmlns:a16="http://schemas.microsoft.com/office/drawing/2014/main" id="{34CF2A75-1E40-4077-F2AE-01FD4619DD1C}"/>
                  </a:ext>
                </a:extLst>
              </p:cNvPr>
              <p:cNvGrpSpPr>
                <a:grpSpLocks/>
              </p:cNvGrpSpPr>
              <p:nvPr/>
            </p:nvGrpSpPr>
            <p:grpSpPr bwMode="auto">
              <a:xfrm flipH="1">
                <a:off x="2640" y="1296"/>
                <a:ext cx="96" cy="240"/>
                <a:chOff x="2400" y="1296"/>
                <a:chExt cx="96" cy="240"/>
              </a:xfrm>
            </p:grpSpPr>
            <p:sp>
              <p:nvSpPr>
                <p:cNvPr id="101" name="Line 138">
                  <a:extLst>
                    <a:ext uri="{FF2B5EF4-FFF2-40B4-BE49-F238E27FC236}">
                      <a16:creationId xmlns:a16="http://schemas.microsoft.com/office/drawing/2014/main" id="{B24685C1-E7DF-8F4A-1527-17C466B9C9F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 name="Line 139">
                  <a:extLst>
                    <a:ext uri="{FF2B5EF4-FFF2-40B4-BE49-F238E27FC236}">
                      <a16:creationId xmlns:a16="http://schemas.microsoft.com/office/drawing/2014/main" id="{FE118428-77BC-52C4-E579-0940FE50D32C}"/>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3" name="Line 140">
                  <a:extLst>
                    <a:ext uri="{FF2B5EF4-FFF2-40B4-BE49-F238E27FC236}">
                      <a16:creationId xmlns:a16="http://schemas.microsoft.com/office/drawing/2014/main" id="{78735848-3673-EBA9-5F69-903F80B5EDF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121" name="Group 120">
            <a:extLst>
              <a:ext uri="{FF2B5EF4-FFF2-40B4-BE49-F238E27FC236}">
                <a16:creationId xmlns:a16="http://schemas.microsoft.com/office/drawing/2014/main" id="{6DF4E69F-72DB-B4A0-802F-F316EE51A7CB}"/>
              </a:ext>
            </a:extLst>
          </p:cNvPr>
          <p:cNvGrpSpPr/>
          <p:nvPr/>
        </p:nvGrpSpPr>
        <p:grpSpPr>
          <a:xfrm>
            <a:off x="8397065" y="5244196"/>
            <a:ext cx="2172419" cy="1266165"/>
            <a:chOff x="927024" y="3154681"/>
            <a:chExt cx="2524836" cy="1471566"/>
          </a:xfrm>
        </p:grpSpPr>
        <p:sp>
          <p:nvSpPr>
            <p:cNvPr id="122" name="AutoShape 32">
              <a:extLst>
                <a:ext uri="{FF2B5EF4-FFF2-40B4-BE49-F238E27FC236}">
                  <a16:creationId xmlns:a16="http://schemas.microsoft.com/office/drawing/2014/main" id="{CAE60A2E-50C4-565A-46E4-45EC7A659A1B}"/>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3" name="AutoShape 33">
              <a:extLst>
                <a:ext uri="{FF2B5EF4-FFF2-40B4-BE49-F238E27FC236}">
                  <a16:creationId xmlns:a16="http://schemas.microsoft.com/office/drawing/2014/main" id="{C06B926C-E188-12B6-6642-021AAA0438A3}"/>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24" name="Group 141">
              <a:extLst>
                <a:ext uri="{FF2B5EF4-FFF2-40B4-BE49-F238E27FC236}">
                  <a16:creationId xmlns:a16="http://schemas.microsoft.com/office/drawing/2014/main" id="{28361300-20D5-0DAD-F05E-FCF334B93FA4}"/>
                </a:ext>
              </a:extLst>
            </p:cNvPr>
            <p:cNvGrpSpPr>
              <a:grpSpLocks/>
            </p:cNvGrpSpPr>
            <p:nvPr/>
          </p:nvGrpSpPr>
          <p:grpSpPr bwMode="auto">
            <a:xfrm>
              <a:off x="927024" y="3154681"/>
              <a:ext cx="1012360" cy="823487"/>
              <a:chOff x="2304" y="1104"/>
              <a:chExt cx="536" cy="436"/>
            </a:xfrm>
          </p:grpSpPr>
          <p:sp>
            <p:nvSpPr>
              <p:cNvPr id="132" name="AutoShape 133">
                <a:extLst>
                  <a:ext uri="{FF2B5EF4-FFF2-40B4-BE49-F238E27FC236}">
                    <a16:creationId xmlns:a16="http://schemas.microsoft.com/office/drawing/2014/main" id="{8CB33589-0463-AB56-0E07-FCAFF2205AD8}"/>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33" name="Group 105">
                <a:extLst>
                  <a:ext uri="{FF2B5EF4-FFF2-40B4-BE49-F238E27FC236}">
                    <a16:creationId xmlns:a16="http://schemas.microsoft.com/office/drawing/2014/main" id="{10ECE4A8-854A-568F-5DF7-FB43DD5FC6D6}"/>
                  </a:ext>
                </a:extLst>
              </p:cNvPr>
              <p:cNvGrpSpPr>
                <a:grpSpLocks/>
              </p:cNvGrpSpPr>
              <p:nvPr/>
            </p:nvGrpSpPr>
            <p:grpSpPr bwMode="auto">
              <a:xfrm>
                <a:off x="2488" y="1104"/>
                <a:ext cx="48" cy="144"/>
                <a:chOff x="1200" y="912"/>
                <a:chExt cx="48" cy="144"/>
              </a:xfrm>
            </p:grpSpPr>
            <p:sp>
              <p:nvSpPr>
                <p:cNvPr id="157" name="Oval 106">
                  <a:extLst>
                    <a:ext uri="{FF2B5EF4-FFF2-40B4-BE49-F238E27FC236}">
                      <a16:creationId xmlns:a16="http://schemas.microsoft.com/office/drawing/2014/main" id="{F2E47191-EFB3-9032-7E0A-EFF4A11C515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8" name="Oval 107">
                  <a:extLst>
                    <a:ext uri="{FF2B5EF4-FFF2-40B4-BE49-F238E27FC236}">
                      <a16:creationId xmlns:a16="http://schemas.microsoft.com/office/drawing/2014/main" id="{9107C685-5CE3-8089-4390-9CA806B09266}"/>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34" name="Group 108">
                <a:extLst>
                  <a:ext uri="{FF2B5EF4-FFF2-40B4-BE49-F238E27FC236}">
                    <a16:creationId xmlns:a16="http://schemas.microsoft.com/office/drawing/2014/main" id="{80CC7EBD-5E51-DB12-E382-290F12C686ED}"/>
                  </a:ext>
                </a:extLst>
              </p:cNvPr>
              <p:cNvGrpSpPr>
                <a:grpSpLocks/>
              </p:cNvGrpSpPr>
              <p:nvPr/>
            </p:nvGrpSpPr>
            <p:grpSpPr bwMode="auto">
              <a:xfrm>
                <a:off x="2632" y="1104"/>
                <a:ext cx="48" cy="144"/>
                <a:chOff x="1200" y="912"/>
                <a:chExt cx="48" cy="144"/>
              </a:xfrm>
            </p:grpSpPr>
            <p:sp>
              <p:nvSpPr>
                <p:cNvPr id="155" name="Oval 109">
                  <a:extLst>
                    <a:ext uri="{FF2B5EF4-FFF2-40B4-BE49-F238E27FC236}">
                      <a16:creationId xmlns:a16="http://schemas.microsoft.com/office/drawing/2014/main" id="{2DE16056-DA92-9A18-BAA7-CE7506E54EC1}"/>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6" name="Oval 110">
                  <a:extLst>
                    <a:ext uri="{FF2B5EF4-FFF2-40B4-BE49-F238E27FC236}">
                      <a16:creationId xmlns:a16="http://schemas.microsoft.com/office/drawing/2014/main" id="{34060F65-F181-95D1-A072-701982A9F4DF}"/>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35" name="Group 111">
                <a:extLst>
                  <a:ext uri="{FF2B5EF4-FFF2-40B4-BE49-F238E27FC236}">
                    <a16:creationId xmlns:a16="http://schemas.microsoft.com/office/drawing/2014/main" id="{C403D6FF-C3F4-190D-85CC-83EB799C6710}"/>
                  </a:ext>
                </a:extLst>
              </p:cNvPr>
              <p:cNvGrpSpPr>
                <a:grpSpLocks/>
              </p:cNvGrpSpPr>
              <p:nvPr/>
            </p:nvGrpSpPr>
            <p:grpSpPr bwMode="auto">
              <a:xfrm>
                <a:off x="2688" y="1212"/>
                <a:ext cx="152" cy="132"/>
                <a:chOff x="672" y="1020"/>
                <a:chExt cx="152" cy="132"/>
              </a:xfrm>
            </p:grpSpPr>
            <p:sp>
              <p:nvSpPr>
                <p:cNvPr id="150" name="Line 112">
                  <a:extLst>
                    <a:ext uri="{FF2B5EF4-FFF2-40B4-BE49-F238E27FC236}">
                      <a16:creationId xmlns:a16="http://schemas.microsoft.com/office/drawing/2014/main" id="{9A887DBF-9AC6-369E-B30C-C2B2FC1D44D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1" name="Line 113">
                  <a:extLst>
                    <a:ext uri="{FF2B5EF4-FFF2-40B4-BE49-F238E27FC236}">
                      <a16:creationId xmlns:a16="http://schemas.microsoft.com/office/drawing/2014/main" id="{0E1A1920-6613-20A3-A480-697C7BA68AE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52" name="Group 114">
                  <a:extLst>
                    <a:ext uri="{FF2B5EF4-FFF2-40B4-BE49-F238E27FC236}">
                      <a16:creationId xmlns:a16="http://schemas.microsoft.com/office/drawing/2014/main" id="{D5CDDE21-3FAA-ED2F-3585-6471F708A952}"/>
                    </a:ext>
                  </a:extLst>
                </p:cNvPr>
                <p:cNvGrpSpPr>
                  <a:grpSpLocks/>
                </p:cNvGrpSpPr>
                <p:nvPr/>
              </p:nvGrpSpPr>
              <p:grpSpPr bwMode="auto">
                <a:xfrm>
                  <a:off x="680" y="1020"/>
                  <a:ext cx="144" cy="96"/>
                  <a:chOff x="680" y="1020"/>
                  <a:chExt cx="144" cy="96"/>
                </a:xfrm>
              </p:grpSpPr>
              <p:sp>
                <p:nvSpPr>
                  <p:cNvPr id="153" name="Line 115">
                    <a:extLst>
                      <a:ext uri="{FF2B5EF4-FFF2-40B4-BE49-F238E27FC236}">
                        <a16:creationId xmlns:a16="http://schemas.microsoft.com/office/drawing/2014/main" id="{A57F510E-8A10-D5E4-2932-518C33A0FEE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4" name="Line 116">
                    <a:extLst>
                      <a:ext uri="{FF2B5EF4-FFF2-40B4-BE49-F238E27FC236}">
                        <a16:creationId xmlns:a16="http://schemas.microsoft.com/office/drawing/2014/main" id="{B31D1EA5-82A0-337F-82C4-4C83444E79F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36" name="Group 121">
                <a:extLst>
                  <a:ext uri="{FF2B5EF4-FFF2-40B4-BE49-F238E27FC236}">
                    <a16:creationId xmlns:a16="http://schemas.microsoft.com/office/drawing/2014/main" id="{012085F0-6201-B6EA-092F-76278428523B}"/>
                  </a:ext>
                </a:extLst>
              </p:cNvPr>
              <p:cNvGrpSpPr>
                <a:grpSpLocks/>
              </p:cNvGrpSpPr>
              <p:nvPr/>
            </p:nvGrpSpPr>
            <p:grpSpPr bwMode="auto">
              <a:xfrm flipH="1">
                <a:off x="2304" y="1212"/>
                <a:ext cx="152" cy="132"/>
                <a:chOff x="672" y="1020"/>
                <a:chExt cx="152" cy="132"/>
              </a:xfrm>
            </p:grpSpPr>
            <p:sp>
              <p:nvSpPr>
                <p:cNvPr id="145" name="Line 122">
                  <a:extLst>
                    <a:ext uri="{FF2B5EF4-FFF2-40B4-BE49-F238E27FC236}">
                      <a16:creationId xmlns:a16="http://schemas.microsoft.com/office/drawing/2014/main" id="{1E873042-A494-07B4-629A-027D01EE457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6" name="Line 123">
                  <a:extLst>
                    <a:ext uri="{FF2B5EF4-FFF2-40B4-BE49-F238E27FC236}">
                      <a16:creationId xmlns:a16="http://schemas.microsoft.com/office/drawing/2014/main" id="{497FD2F0-E6B6-6209-C203-69281736B387}"/>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47" name="Group 124">
                  <a:extLst>
                    <a:ext uri="{FF2B5EF4-FFF2-40B4-BE49-F238E27FC236}">
                      <a16:creationId xmlns:a16="http://schemas.microsoft.com/office/drawing/2014/main" id="{82CF9DF2-4BA9-F46C-51D0-0691A443C86C}"/>
                    </a:ext>
                  </a:extLst>
                </p:cNvPr>
                <p:cNvGrpSpPr>
                  <a:grpSpLocks/>
                </p:cNvGrpSpPr>
                <p:nvPr/>
              </p:nvGrpSpPr>
              <p:grpSpPr bwMode="auto">
                <a:xfrm>
                  <a:off x="680" y="1020"/>
                  <a:ext cx="144" cy="96"/>
                  <a:chOff x="680" y="1020"/>
                  <a:chExt cx="144" cy="96"/>
                </a:xfrm>
              </p:grpSpPr>
              <p:sp>
                <p:nvSpPr>
                  <p:cNvPr id="148" name="Line 125">
                    <a:extLst>
                      <a:ext uri="{FF2B5EF4-FFF2-40B4-BE49-F238E27FC236}">
                        <a16:creationId xmlns:a16="http://schemas.microsoft.com/office/drawing/2014/main" id="{AC9D9FF1-6FEC-0B8D-4C97-CB7D394475A6}"/>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9" name="Line 126">
                    <a:extLst>
                      <a:ext uri="{FF2B5EF4-FFF2-40B4-BE49-F238E27FC236}">
                        <a16:creationId xmlns:a16="http://schemas.microsoft.com/office/drawing/2014/main" id="{99128459-A4DB-B117-9D37-DD0EFB806AB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37" name="Group 136">
                <a:extLst>
                  <a:ext uri="{FF2B5EF4-FFF2-40B4-BE49-F238E27FC236}">
                    <a16:creationId xmlns:a16="http://schemas.microsoft.com/office/drawing/2014/main" id="{AB3829D7-A329-E230-4ADE-F389C1DB818C}"/>
                  </a:ext>
                </a:extLst>
              </p:cNvPr>
              <p:cNvGrpSpPr>
                <a:grpSpLocks/>
              </p:cNvGrpSpPr>
              <p:nvPr/>
            </p:nvGrpSpPr>
            <p:grpSpPr bwMode="auto">
              <a:xfrm>
                <a:off x="2400" y="1300"/>
                <a:ext cx="96" cy="240"/>
                <a:chOff x="2400" y="1296"/>
                <a:chExt cx="96" cy="240"/>
              </a:xfrm>
            </p:grpSpPr>
            <p:sp>
              <p:nvSpPr>
                <p:cNvPr id="142" name="Line 117">
                  <a:extLst>
                    <a:ext uri="{FF2B5EF4-FFF2-40B4-BE49-F238E27FC236}">
                      <a16:creationId xmlns:a16="http://schemas.microsoft.com/office/drawing/2014/main" id="{EC25A0A5-4CF2-9C69-8D32-201750512200}"/>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3" name="Line 134">
                  <a:extLst>
                    <a:ext uri="{FF2B5EF4-FFF2-40B4-BE49-F238E27FC236}">
                      <a16:creationId xmlns:a16="http://schemas.microsoft.com/office/drawing/2014/main" id="{21066A3F-87DA-C54B-1F92-6C42FCBE06A6}"/>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4" name="Line 135">
                  <a:extLst>
                    <a:ext uri="{FF2B5EF4-FFF2-40B4-BE49-F238E27FC236}">
                      <a16:creationId xmlns:a16="http://schemas.microsoft.com/office/drawing/2014/main" id="{F0BFB3E7-4211-5966-243A-0A07510F9730}"/>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38" name="Group 137">
                <a:extLst>
                  <a:ext uri="{FF2B5EF4-FFF2-40B4-BE49-F238E27FC236}">
                    <a16:creationId xmlns:a16="http://schemas.microsoft.com/office/drawing/2014/main" id="{33E364DB-867E-978A-37B2-519646EE1B67}"/>
                  </a:ext>
                </a:extLst>
              </p:cNvPr>
              <p:cNvGrpSpPr>
                <a:grpSpLocks/>
              </p:cNvGrpSpPr>
              <p:nvPr/>
            </p:nvGrpSpPr>
            <p:grpSpPr bwMode="auto">
              <a:xfrm flipH="1">
                <a:off x="2640" y="1296"/>
                <a:ext cx="96" cy="240"/>
                <a:chOff x="2400" y="1296"/>
                <a:chExt cx="96" cy="240"/>
              </a:xfrm>
            </p:grpSpPr>
            <p:sp>
              <p:nvSpPr>
                <p:cNvPr id="139" name="Line 138">
                  <a:extLst>
                    <a:ext uri="{FF2B5EF4-FFF2-40B4-BE49-F238E27FC236}">
                      <a16:creationId xmlns:a16="http://schemas.microsoft.com/office/drawing/2014/main" id="{066F6EDA-B12D-46BA-56A9-4441FBB28ED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0" name="Line 139">
                  <a:extLst>
                    <a:ext uri="{FF2B5EF4-FFF2-40B4-BE49-F238E27FC236}">
                      <a16:creationId xmlns:a16="http://schemas.microsoft.com/office/drawing/2014/main" id="{AB9702F2-E35A-BF17-4F60-AC7905A94DA0}"/>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1" name="Line 140">
                  <a:extLst>
                    <a:ext uri="{FF2B5EF4-FFF2-40B4-BE49-F238E27FC236}">
                      <a16:creationId xmlns:a16="http://schemas.microsoft.com/office/drawing/2014/main" id="{073DB71B-542D-BAC2-F84D-C6EEDD8F983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25" name="Group 142">
              <a:extLst>
                <a:ext uri="{FF2B5EF4-FFF2-40B4-BE49-F238E27FC236}">
                  <a16:creationId xmlns:a16="http://schemas.microsoft.com/office/drawing/2014/main" id="{7AAA9C40-1F68-1D3A-07F8-95A52DDE63C7}"/>
                </a:ext>
              </a:extLst>
            </p:cNvPr>
            <p:cNvGrpSpPr>
              <a:grpSpLocks/>
            </p:cNvGrpSpPr>
            <p:nvPr/>
          </p:nvGrpSpPr>
          <p:grpSpPr bwMode="auto">
            <a:xfrm>
              <a:off x="2543901" y="3307668"/>
              <a:ext cx="362636" cy="345638"/>
              <a:chOff x="1776" y="2256"/>
              <a:chExt cx="288" cy="279"/>
            </a:xfrm>
          </p:grpSpPr>
          <p:grpSp>
            <p:nvGrpSpPr>
              <p:cNvPr id="126" name="Group 143">
                <a:extLst>
                  <a:ext uri="{FF2B5EF4-FFF2-40B4-BE49-F238E27FC236}">
                    <a16:creationId xmlns:a16="http://schemas.microsoft.com/office/drawing/2014/main" id="{ED6F06D7-F58F-703E-5461-9ED1653B9E1E}"/>
                  </a:ext>
                </a:extLst>
              </p:cNvPr>
              <p:cNvGrpSpPr>
                <a:grpSpLocks/>
              </p:cNvGrpSpPr>
              <p:nvPr/>
            </p:nvGrpSpPr>
            <p:grpSpPr bwMode="auto">
              <a:xfrm>
                <a:off x="1824" y="2256"/>
                <a:ext cx="240" cy="279"/>
                <a:chOff x="1392" y="3408"/>
                <a:chExt cx="240" cy="279"/>
              </a:xfrm>
            </p:grpSpPr>
            <p:sp>
              <p:nvSpPr>
                <p:cNvPr id="129" name="Line 144">
                  <a:extLst>
                    <a:ext uri="{FF2B5EF4-FFF2-40B4-BE49-F238E27FC236}">
                      <a16:creationId xmlns:a16="http://schemas.microsoft.com/office/drawing/2014/main" id="{99CE6E83-E173-5E3B-BAB6-B05DFF33EF8F}"/>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0" name="Arc 145">
                  <a:extLst>
                    <a:ext uri="{FF2B5EF4-FFF2-40B4-BE49-F238E27FC236}">
                      <a16:creationId xmlns:a16="http://schemas.microsoft.com/office/drawing/2014/main" id="{8570AD3F-7A96-EFAC-09C4-27CB0597FED2}"/>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1" name="Line 146">
                  <a:extLst>
                    <a:ext uri="{FF2B5EF4-FFF2-40B4-BE49-F238E27FC236}">
                      <a16:creationId xmlns:a16="http://schemas.microsoft.com/office/drawing/2014/main" id="{6B7D2EB6-7172-2DAF-E751-0F8DD9578A61}"/>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127" name="Arc 147">
                <a:extLst>
                  <a:ext uri="{FF2B5EF4-FFF2-40B4-BE49-F238E27FC236}">
                    <a16:creationId xmlns:a16="http://schemas.microsoft.com/office/drawing/2014/main" id="{DBAD60D3-CF8A-4AD2-6728-45E6DB0B3EB1}"/>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8" name="Arc 148">
                <a:extLst>
                  <a:ext uri="{FF2B5EF4-FFF2-40B4-BE49-F238E27FC236}">
                    <a16:creationId xmlns:a16="http://schemas.microsoft.com/office/drawing/2014/main" id="{3BDBFAD9-D349-91C2-CFFD-6CCB6D7CEDF4}"/>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cxnSp>
        <p:nvCxnSpPr>
          <p:cNvPr id="161" name="Straight Arrow Connector 160">
            <a:extLst>
              <a:ext uri="{FF2B5EF4-FFF2-40B4-BE49-F238E27FC236}">
                <a16:creationId xmlns:a16="http://schemas.microsoft.com/office/drawing/2014/main" id="{1507AEBA-FCDB-02FF-A456-A9420FEE2077}"/>
              </a:ext>
            </a:extLst>
          </p:cNvPr>
          <p:cNvCxnSpPr>
            <a:cxnSpLocks/>
            <a:endCxn id="43" idx="1"/>
          </p:cNvCxnSpPr>
          <p:nvPr/>
        </p:nvCxnSpPr>
        <p:spPr>
          <a:xfrm flipV="1">
            <a:off x="2992087" y="3316989"/>
            <a:ext cx="1402286" cy="10368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30E81A74-6CFB-94D2-86B6-12E9D03AB810}"/>
              </a:ext>
            </a:extLst>
          </p:cNvPr>
          <p:cNvCxnSpPr>
            <a:cxnSpLocks/>
            <a:endCxn id="42" idx="1"/>
          </p:cNvCxnSpPr>
          <p:nvPr/>
        </p:nvCxnSpPr>
        <p:spPr>
          <a:xfrm>
            <a:off x="2962509" y="4509395"/>
            <a:ext cx="1431864" cy="137033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1815F957-F7CA-FA7D-DED2-8C1DC5846B8D}"/>
              </a:ext>
            </a:extLst>
          </p:cNvPr>
          <p:cNvCxnSpPr>
            <a:cxnSpLocks/>
            <a:stCxn id="43" idx="3"/>
          </p:cNvCxnSpPr>
          <p:nvPr/>
        </p:nvCxnSpPr>
        <p:spPr>
          <a:xfrm flipV="1">
            <a:off x="6733491" y="3305491"/>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B100E31D-BBD2-630E-3F13-61B9DF792480}"/>
              </a:ext>
            </a:extLst>
          </p:cNvPr>
          <p:cNvCxnSpPr>
            <a:cxnSpLocks/>
          </p:cNvCxnSpPr>
          <p:nvPr/>
        </p:nvCxnSpPr>
        <p:spPr>
          <a:xfrm flipV="1">
            <a:off x="6764208" y="5912328"/>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EE5A7EAD-D0F2-7B67-8FD1-E0A08C9514C8}"/>
              </a:ext>
            </a:extLst>
          </p:cNvPr>
          <p:cNvSpPr txBox="1"/>
          <p:nvPr/>
        </p:nvSpPr>
        <p:spPr>
          <a:xfrm>
            <a:off x="1487466" y="2713758"/>
            <a:ext cx="806631" cy="523220"/>
          </a:xfrm>
          <a:prstGeom prst="rect">
            <a:avLst/>
          </a:prstGeom>
          <a:noFill/>
        </p:spPr>
        <p:txBody>
          <a:bodyPr wrap="none" rtlCol="0">
            <a:spAutoFit/>
          </a:bodyPr>
          <a:lstStyle/>
          <a:p>
            <a:r>
              <a:rPr lang="en-US" sz="2800" u="sng" dirty="0"/>
              <a:t>Unit</a:t>
            </a:r>
          </a:p>
        </p:txBody>
      </p:sp>
      <p:sp>
        <p:nvSpPr>
          <p:cNvPr id="185" name="TextBox 184">
            <a:extLst>
              <a:ext uri="{FF2B5EF4-FFF2-40B4-BE49-F238E27FC236}">
                <a16:creationId xmlns:a16="http://schemas.microsoft.com/office/drawing/2014/main" id="{149533F3-909A-C81C-7EDB-44E7E66BECEA}"/>
              </a:ext>
            </a:extLst>
          </p:cNvPr>
          <p:cNvSpPr txBox="1"/>
          <p:nvPr/>
        </p:nvSpPr>
        <p:spPr>
          <a:xfrm>
            <a:off x="1685418" y="3216910"/>
            <a:ext cx="408253" cy="523220"/>
          </a:xfrm>
          <a:prstGeom prst="rect">
            <a:avLst/>
          </a:prstGeom>
          <a:noFill/>
        </p:spPr>
        <p:txBody>
          <a:bodyPr wrap="none" rtlCol="0">
            <a:spAutoFit/>
          </a:bodyPr>
          <a:lstStyle/>
          <a:p>
            <a:r>
              <a:rPr lang="en-US" sz="2800" dirty="0"/>
              <a:t>Y</a:t>
            </a:r>
            <a:r>
              <a:rPr lang="en-US" sz="2800" baseline="-25000" dirty="0"/>
              <a:t>i</a:t>
            </a:r>
          </a:p>
        </p:txBody>
      </p:sp>
      <p:sp>
        <p:nvSpPr>
          <p:cNvPr id="186" name="TextBox 185">
            <a:extLst>
              <a:ext uri="{FF2B5EF4-FFF2-40B4-BE49-F238E27FC236}">
                <a16:creationId xmlns:a16="http://schemas.microsoft.com/office/drawing/2014/main" id="{909D6010-558D-C1FA-32C6-E283D7E8D03C}"/>
              </a:ext>
            </a:extLst>
          </p:cNvPr>
          <p:cNvSpPr txBox="1"/>
          <p:nvPr/>
        </p:nvSpPr>
        <p:spPr>
          <a:xfrm>
            <a:off x="4752681" y="1526004"/>
            <a:ext cx="1287019" cy="954107"/>
          </a:xfrm>
          <a:prstGeom prst="rect">
            <a:avLst/>
          </a:prstGeom>
          <a:noFill/>
        </p:spPr>
        <p:txBody>
          <a:bodyPr wrap="none" rtlCol="0">
            <a:spAutoFit/>
          </a:bodyPr>
          <a:lstStyle/>
          <a:p>
            <a:r>
              <a:rPr lang="en-US" sz="2800" u="sng" dirty="0"/>
              <a:t>Treated</a:t>
            </a:r>
          </a:p>
          <a:p>
            <a:r>
              <a:rPr lang="en-US" sz="2800" dirty="0"/>
              <a:t>D</a:t>
            </a:r>
            <a:r>
              <a:rPr lang="en-US" sz="2800" baseline="-25000" dirty="0"/>
              <a:t>i </a:t>
            </a:r>
            <a:r>
              <a:rPr lang="en-US" sz="2800" dirty="0"/>
              <a:t>= 1</a:t>
            </a:r>
            <a:endParaRPr lang="en-US" sz="2800" baseline="-25000" dirty="0"/>
          </a:p>
        </p:txBody>
      </p:sp>
      <p:sp>
        <p:nvSpPr>
          <p:cNvPr id="187" name="TextBox 186">
            <a:extLst>
              <a:ext uri="{FF2B5EF4-FFF2-40B4-BE49-F238E27FC236}">
                <a16:creationId xmlns:a16="http://schemas.microsoft.com/office/drawing/2014/main" id="{1D0A3AF0-453A-265C-8625-04C50A8D80B9}"/>
              </a:ext>
            </a:extLst>
          </p:cNvPr>
          <p:cNvSpPr txBox="1"/>
          <p:nvPr/>
        </p:nvSpPr>
        <p:spPr>
          <a:xfrm>
            <a:off x="4752681" y="4247637"/>
            <a:ext cx="1671420" cy="954107"/>
          </a:xfrm>
          <a:prstGeom prst="rect">
            <a:avLst/>
          </a:prstGeom>
          <a:noFill/>
        </p:spPr>
        <p:txBody>
          <a:bodyPr wrap="none" rtlCol="0">
            <a:spAutoFit/>
          </a:bodyPr>
          <a:lstStyle/>
          <a:p>
            <a:r>
              <a:rPr lang="en-US" sz="2800" u="sng" dirty="0"/>
              <a:t>Untreated</a:t>
            </a:r>
          </a:p>
          <a:p>
            <a:r>
              <a:rPr lang="en-US" sz="2800" dirty="0"/>
              <a:t>D</a:t>
            </a:r>
            <a:r>
              <a:rPr lang="en-US" sz="2800" baseline="-25000" dirty="0"/>
              <a:t>i </a:t>
            </a:r>
            <a:r>
              <a:rPr lang="en-US" sz="2800" dirty="0"/>
              <a:t>=0</a:t>
            </a:r>
            <a:endParaRPr lang="en-US" sz="2800" baseline="-25000" dirty="0"/>
          </a:p>
        </p:txBody>
      </p:sp>
      <p:sp>
        <p:nvSpPr>
          <p:cNvPr id="188" name="TextBox 187">
            <a:extLst>
              <a:ext uri="{FF2B5EF4-FFF2-40B4-BE49-F238E27FC236}">
                <a16:creationId xmlns:a16="http://schemas.microsoft.com/office/drawing/2014/main" id="{76F8CA53-434E-B9EE-D779-E4F83C5B91CD}"/>
              </a:ext>
            </a:extLst>
          </p:cNvPr>
          <p:cNvSpPr txBox="1"/>
          <p:nvPr/>
        </p:nvSpPr>
        <p:spPr>
          <a:xfrm>
            <a:off x="7381477" y="1471699"/>
            <a:ext cx="3657283" cy="523220"/>
          </a:xfrm>
          <a:prstGeom prst="rect">
            <a:avLst/>
          </a:prstGeom>
          <a:noFill/>
        </p:spPr>
        <p:txBody>
          <a:bodyPr wrap="none" rtlCol="0">
            <a:spAutoFit/>
          </a:bodyPr>
          <a:lstStyle/>
          <a:p>
            <a:r>
              <a:rPr lang="en-US" sz="2800" b="1" u="sng" dirty="0"/>
              <a:t>POTENTIAL OUTCOMES</a:t>
            </a:r>
            <a:endParaRPr lang="en-US" sz="2800" b="1" baseline="-25000" dirty="0"/>
          </a:p>
        </p:txBody>
      </p:sp>
      <p:sp>
        <p:nvSpPr>
          <p:cNvPr id="189" name="TextBox 188">
            <a:extLst>
              <a:ext uri="{FF2B5EF4-FFF2-40B4-BE49-F238E27FC236}">
                <a16:creationId xmlns:a16="http://schemas.microsoft.com/office/drawing/2014/main" id="{56CF1F76-9113-8FE2-A9E6-7EAA70395116}"/>
              </a:ext>
            </a:extLst>
          </p:cNvPr>
          <p:cNvSpPr txBox="1"/>
          <p:nvPr/>
        </p:nvSpPr>
        <p:spPr>
          <a:xfrm>
            <a:off x="9177114" y="2198186"/>
            <a:ext cx="535724" cy="523220"/>
          </a:xfrm>
          <a:prstGeom prst="rect">
            <a:avLst/>
          </a:prstGeom>
          <a:noFill/>
        </p:spPr>
        <p:txBody>
          <a:bodyPr wrap="none" rtlCol="0">
            <a:spAutoFit/>
          </a:bodyPr>
          <a:lstStyle/>
          <a:p>
            <a:r>
              <a:rPr lang="en-US" sz="2800" dirty="0"/>
              <a:t>Y</a:t>
            </a:r>
            <a:r>
              <a:rPr lang="en-US" sz="2800" baseline="-25000" dirty="0"/>
              <a:t>1i</a:t>
            </a:r>
          </a:p>
        </p:txBody>
      </p:sp>
      <p:sp>
        <p:nvSpPr>
          <p:cNvPr id="190" name="TextBox 189">
            <a:extLst>
              <a:ext uri="{FF2B5EF4-FFF2-40B4-BE49-F238E27FC236}">
                <a16:creationId xmlns:a16="http://schemas.microsoft.com/office/drawing/2014/main" id="{F7DA1379-3335-4EBC-5F7A-515529DCD0C1}"/>
              </a:ext>
            </a:extLst>
          </p:cNvPr>
          <p:cNvSpPr txBox="1"/>
          <p:nvPr/>
        </p:nvSpPr>
        <p:spPr>
          <a:xfrm>
            <a:off x="9229117" y="4677930"/>
            <a:ext cx="535724" cy="523220"/>
          </a:xfrm>
          <a:prstGeom prst="rect">
            <a:avLst/>
          </a:prstGeom>
          <a:noFill/>
        </p:spPr>
        <p:txBody>
          <a:bodyPr wrap="none" rtlCol="0">
            <a:spAutoFit/>
          </a:bodyPr>
          <a:lstStyle/>
          <a:p>
            <a:r>
              <a:rPr lang="en-US" sz="2800" dirty="0"/>
              <a:t>Y</a:t>
            </a:r>
            <a:r>
              <a:rPr lang="en-US" sz="2800" baseline="-25000" dirty="0"/>
              <a:t>0i</a:t>
            </a:r>
          </a:p>
        </p:txBody>
      </p:sp>
      <p:sp>
        <p:nvSpPr>
          <p:cNvPr id="3" name="TextBox 2">
            <a:extLst>
              <a:ext uri="{FF2B5EF4-FFF2-40B4-BE49-F238E27FC236}">
                <a16:creationId xmlns:a16="http://schemas.microsoft.com/office/drawing/2014/main" id="{0B86023E-840F-84B6-2850-D901F3E09032}"/>
              </a:ext>
            </a:extLst>
          </p:cNvPr>
          <p:cNvSpPr txBox="1"/>
          <p:nvPr/>
        </p:nvSpPr>
        <p:spPr>
          <a:xfrm>
            <a:off x="0" y="1029347"/>
            <a:ext cx="5789983" cy="461665"/>
          </a:xfrm>
          <a:prstGeom prst="rect">
            <a:avLst/>
          </a:prstGeom>
          <a:noFill/>
        </p:spPr>
        <p:txBody>
          <a:bodyPr wrap="none" rtlCol="0">
            <a:spAutoFit/>
          </a:bodyPr>
          <a:lstStyle/>
          <a:p>
            <a:r>
              <a:rPr lang="en-US" sz="2400" dirty="0"/>
              <a:t>Do waves drive biodiversity of invertebrates?</a:t>
            </a:r>
          </a:p>
        </p:txBody>
      </p:sp>
    </p:spTree>
    <p:extLst>
      <p:ext uri="{BB962C8B-B14F-4D97-AF65-F5344CB8AC3E}">
        <p14:creationId xmlns:p14="http://schemas.microsoft.com/office/powerpoint/2010/main" val="424389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5" grpId="0"/>
      <p:bldP spid="186" grpId="0"/>
      <p:bldP spid="187" grpId="0"/>
      <p:bldP spid="188" grpId="0"/>
      <p:bldP spid="189" grpId="0"/>
      <p:bldP spid="190"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8AB9-08E5-8D72-F452-E70A8734BDEA}"/>
              </a:ext>
            </a:extLst>
          </p:cNvPr>
          <p:cNvSpPr>
            <a:spLocks noGrp="1"/>
          </p:cNvSpPr>
          <p:nvPr>
            <p:ph type="title"/>
          </p:nvPr>
        </p:nvSpPr>
        <p:spPr>
          <a:xfrm>
            <a:off x="0" y="32797"/>
            <a:ext cx="10515600" cy="1325563"/>
          </a:xfrm>
        </p:spPr>
        <p:txBody>
          <a:bodyPr/>
          <a:lstStyle/>
          <a:p>
            <a:r>
              <a:rPr lang="en-US" dirty="0"/>
              <a:t>If we Only Observed D</a:t>
            </a:r>
            <a:r>
              <a:rPr lang="en-US" baseline="-25000" dirty="0"/>
              <a:t>i</a:t>
            </a:r>
            <a:r>
              <a:rPr lang="en-US" dirty="0"/>
              <a:t> = 1, Y</a:t>
            </a:r>
            <a:r>
              <a:rPr lang="en-US" baseline="-25000" dirty="0"/>
              <a:t>0i</a:t>
            </a:r>
            <a:r>
              <a:rPr lang="en-US" dirty="0"/>
              <a:t> is </a:t>
            </a:r>
            <a:r>
              <a:rPr lang="en-US" b="1" dirty="0"/>
              <a:t>Counterfactual </a:t>
            </a:r>
            <a:r>
              <a:rPr lang="en-US" dirty="0"/>
              <a:t>and vice-versa</a:t>
            </a:r>
          </a:p>
        </p:txBody>
      </p:sp>
      <p:grpSp>
        <p:nvGrpSpPr>
          <p:cNvPr id="82" name="Group 81">
            <a:extLst>
              <a:ext uri="{FF2B5EF4-FFF2-40B4-BE49-F238E27FC236}">
                <a16:creationId xmlns:a16="http://schemas.microsoft.com/office/drawing/2014/main" id="{A47AECD9-2D07-E877-709A-4D50AEED002D}"/>
              </a:ext>
            </a:extLst>
          </p:cNvPr>
          <p:cNvGrpSpPr/>
          <p:nvPr/>
        </p:nvGrpSpPr>
        <p:grpSpPr>
          <a:xfrm>
            <a:off x="764088" y="3723347"/>
            <a:ext cx="2172419" cy="1266165"/>
            <a:chOff x="927024" y="3154681"/>
            <a:chExt cx="2524836" cy="1471566"/>
          </a:xfrm>
        </p:grpSpPr>
        <p:sp>
          <p:nvSpPr>
            <p:cNvPr id="4" name="AutoShape 32">
              <a:extLst>
                <a:ext uri="{FF2B5EF4-FFF2-40B4-BE49-F238E27FC236}">
                  <a16:creationId xmlns:a16="http://schemas.microsoft.com/office/drawing/2014/main" id="{7BCAECCB-DEFC-2539-ACCD-44A2029D9655}"/>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 name="AutoShape 33">
              <a:extLst>
                <a:ext uri="{FF2B5EF4-FFF2-40B4-BE49-F238E27FC236}">
                  <a16:creationId xmlns:a16="http://schemas.microsoft.com/office/drawing/2014/main" id="{2006CF3A-7417-4E58-347D-1AA85AF09A9B}"/>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6" name="Group 141">
              <a:extLst>
                <a:ext uri="{FF2B5EF4-FFF2-40B4-BE49-F238E27FC236}">
                  <a16:creationId xmlns:a16="http://schemas.microsoft.com/office/drawing/2014/main" id="{C9B7358E-F96A-1C34-C267-91587EF60FA2}"/>
                </a:ext>
              </a:extLst>
            </p:cNvPr>
            <p:cNvGrpSpPr>
              <a:grpSpLocks/>
            </p:cNvGrpSpPr>
            <p:nvPr/>
          </p:nvGrpSpPr>
          <p:grpSpPr bwMode="auto">
            <a:xfrm>
              <a:off x="927024" y="3154681"/>
              <a:ext cx="1012360" cy="823487"/>
              <a:chOff x="2304" y="1104"/>
              <a:chExt cx="536" cy="436"/>
            </a:xfrm>
          </p:grpSpPr>
          <p:sp>
            <p:nvSpPr>
              <p:cNvPr id="7" name="AutoShape 133">
                <a:extLst>
                  <a:ext uri="{FF2B5EF4-FFF2-40B4-BE49-F238E27FC236}">
                    <a16:creationId xmlns:a16="http://schemas.microsoft.com/office/drawing/2014/main" id="{114DF5BC-C4B8-2706-09D5-4791F308F600}"/>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8" name="Group 105">
                <a:extLst>
                  <a:ext uri="{FF2B5EF4-FFF2-40B4-BE49-F238E27FC236}">
                    <a16:creationId xmlns:a16="http://schemas.microsoft.com/office/drawing/2014/main" id="{6FF7E097-FCD4-475E-5DC5-5DE4F767B200}"/>
                  </a:ext>
                </a:extLst>
              </p:cNvPr>
              <p:cNvGrpSpPr>
                <a:grpSpLocks/>
              </p:cNvGrpSpPr>
              <p:nvPr/>
            </p:nvGrpSpPr>
            <p:grpSpPr bwMode="auto">
              <a:xfrm>
                <a:off x="2488" y="1104"/>
                <a:ext cx="48" cy="144"/>
                <a:chOff x="1200" y="912"/>
                <a:chExt cx="48" cy="144"/>
              </a:xfrm>
            </p:grpSpPr>
            <p:sp>
              <p:nvSpPr>
                <p:cNvPr id="32" name="Oval 106">
                  <a:extLst>
                    <a:ext uri="{FF2B5EF4-FFF2-40B4-BE49-F238E27FC236}">
                      <a16:creationId xmlns:a16="http://schemas.microsoft.com/office/drawing/2014/main" id="{C8DFAE39-63C0-A328-7ED4-29280C83B51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3" name="Oval 107">
                  <a:extLst>
                    <a:ext uri="{FF2B5EF4-FFF2-40B4-BE49-F238E27FC236}">
                      <a16:creationId xmlns:a16="http://schemas.microsoft.com/office/drawing/2014/main" id="{17B2A938-F4F9-A1F2-73F2-24698A44530D}"/>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 name="Group 108">
                <a:extLst>
                  <a:ext uri="{FF2B5EF4-FFF2-40B4-BE49-F238E27FC236}">
                    <a16:creationId xmlns:a16="http://schemas.microsoft.com/office/drawing/2014/main" id="{41729486-8181-4CD0-6E0F-2D95008FF36F}"/>
                  </a:ext>
                </a:extLst>
              </p:cNvPr>
              <p:cNvGrpSpPr>
                <a:grpSpLocks/>
              </p:cNvGrpSpPr>
              <p:nvPr/>
            </p:nvGrpSpPr>
            <p:grpSpPr bwMode="auto">
              <a:xfrm>
                <a:off x="2632" y="1104"/>
                <a:ext cx="48" cy="144"/>
                <a:chOff x="1200" y="912"/>
                <a:chExt cx="48" cy="144"/>
              </a:xfrm>
            </p:grpSpPr>
            <p:sp>
              <p:nvSpPr>
                <p:cNvPr id="30" name="Oval 109">
                  <a:extLst>
                    <a:ext uri="{FF2B5EF4-FFF2-40B4-BE49-F238E27FC236}">
                      <a16:creationId xmlns:a16="http://schemas.microsoft.com/office/drawing/2014/main" id="{E40F83E6-BC81-FFA3-0111-57C2BE44676D}"/>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 name="Oval 110">
                  <a:extLst>
                    <a:ext uri="{FF2B5EF4-FFF2-40B4-BE49-F238E27FC236}">
                      <a16:creationId xmlns:a16="http://schemas.microsoft.com/office/drawing/2014/main" id="{5F7517F5-4B26-A572-F511-984F4394DA31}"/>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 name="Group 111">
                <a:extLst>
                  <a:ext uri="{FF2B5EF4-FFF2-40B4-BE49-F238E27FC236}">
                    <a16:creationId xmlns:a16="http://schemas.microsoft.com/office/drawing/2014/main" id="{1269D7F0-A037-791D-7FC8-5424A2438746}"/>
                  </a:ext>
                </a:extLst>
              </p:cNvPr>
              <p:cNvGrpSpPr>
                <a:grpSpLocks/>
              </p:cNvGrpSpPr>
              <p:nvPr/>
            </p:nvGrpSpPr>
            <p:grpSpPr bwMode="auto">
              <a:xfrm>
                <a:off x="2688" y="1212"/>
                <a:ext cx="152" cy="132"/>
                <a:chOff x="672" y="1020"/>
                <a:chExt cx="152" cy="132"/>
              </a:xfrm>
            </p:grpSpPr>
            <p:sp>
              <p:nvSpPr>
                <p:cNvPr id="25" name="Line 112">
                  <a:extLst>
                    <a:ext uri="{FF2B5EF4-FFF2-40B4-BE49-F238E27FC236}">
                      <a16:creationId xmlns:a16="http://schemas.microsoft.com/office/drawing/2014/main" id="{E3417C6D-7E0B-FC0E-70B7-45DB8C9BDFF8}"/>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 name="Line 113">
                  <a:extLst>
                    <a:ext uri="{FF2B5EF4-FFF2-40B4-BE49-F238E27FC236}">
                      <a16:creationId xmlns:a16="http://schemas.microsoft.com/office/drawing/2014/main" id="{C77A8927-DAA7-1E94-765C-6D57521B61F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7" name="Group 114">
                  <a:extLst>
                    <a:ext uri="{FF2B5EF4-FFF2-40B4-BE49-F238E27FC236}">
                      <a16:creationId xmlns:a16="http://schemas.microsoft.com/office/drawing/2014/main" id="{F0733B1B-F531-9880-C92B-4D5151F5370C}"/>
                    </a:ext>
                  </a:extLst>
                </p:cNvPr>
                <p:cNvGrpSpPr>
                  <a:grpSpLocks/>
                </p:cNvGrpSpPr>
                <p:nvPr/>
              </p:nvGrpSpPr>
              <p:grpSpPr bwMode="auto">
                <a:xfrm>
                  <a:off x="680" y="1020"/>
                  <a:ext cx="144" cy="96"/>
                  <a:chOff x="680" y="1020"/>
                  <a:chExt cx="144" cy="96"/>
                </a:xfrm>
              </p:grpSpPr>
              <p:sp>
                <p:nvSpPr>
                  <p:cNvPr id="28" name="Line 115">
                    <a:extLst>
                      <a:ext uri="{FF2B5EF4-FFF2-40B4-BE49-F238E27FC236}">
                        <a16:creationId xmlns:a16="http://schemas.microsoft.com/office/drawing/2014/main" id="{2C468A8B-747D-88CF-DC23-590D8EA4375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 name="Line 116">
                    <a:extLst>
                      <a:ext uri="{FF2B5EF4-FFF2-40B4-BE49-F238E27FC236}">
                        <a16:creationId xmlns:a16="http://schemas.microsoft.com/office/drawing/2014/main" id="{24D5F60B-9360-DD6A-E606-39CEAAB11EA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1" name="Group 121">
                <a:extLst>
                  <a:ext uri="{FF2B5EF4-FFF2-40B4-BE49-F238E27FC236}">
                    <a16:creationId xmlns:a16="http://schemas.microsoft.com/office/drawing/2014/main" id="{9B147F66-6672-3790-C408-DF37B8EAC958}"/>
                  </a:ext>
                </a:extLst>
              </p:cNvPr>
              <p:cNvGrpSpPr>
                <a:grpSpLocks/>
              </p:cNvGrpSpPr>
              <p:nvPr/>
            </p:nvGrpSpPr>
            <p:grpSpPr bwMode="auto">
              <a:xfrm flipH="1">
                <a:off x="2304" y="1212"/>
                <a:ext cx="152" cy="132"/>
                <a:chOff x="672" y="1020"/>
                <a:chExt cx="152" cy="132"/>
              </a:xfrm>
            </p:grpSpPr>
            <p:sp>
              <p:nvSpPr>
                <p:cNvPr id="20" name="Line 122">
                  <a:extLst>
                    <a:ext uri="{FF2B5EF4-FFF2-40B4-BE49-F238E27FC236}">
                      <a16:creationId xmlns:a16="http://schemas.microsoft.com/office/drawing/2014/main" id="{2651194F-1FAD-7341-037A-2DEE232D8E3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 name="Line 123">
                  <a:extLst>
                    <a:ext uri="{FF2B5EF4-FFF2-40B4-BE49-F238E27FC236}">
                      <a16:creationId xmlns:a16="http://schemas.microsoft.com/office/drawing/2014/main" id="{011B9339-F72D-8353-A9DA-261C29C2EB0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2" name="Group 124">
                  <a:extLst>
                    <a:ext uri="{FF2B5EF4-FFF2-40B4-BE49-F238E27FC236}">
                      <a16:creationId xmlns:a16="http://schemas.microsoft.com/office/drawing/2014/main" id="{DA5F7D24-B870-82BD-FC43-33EEA5EECCBC}"/>
                    </a:ext>
                  </a:extLst>
                </p:cNvPr>
                <p:cNvGrpSpPr>
                  <a:grpSpLocks/>
                </p:cNvGrpSpPr>
                <p:nvPr/>
              </p:nvGrpSpPr>
              <p:grpSpPr bwMode="auto">
                <a:xfrm>
                  <a:off x="680" y="1020"/>
                  <a:ext cx="144" cy="96"/>
                  <a:chOff x="680" y="1020"/>
                  <a:chExt cx="144" cy="96"/>
                </a:xfrm>
              </p:grpSpPr>
              <p:sp>
                <p:nvSpPr>
                  <p:cNvPr id="23" name="Line 125">
                    <a:extLst>
                      <a:ext uri="{FF2B5EF4-FFF2-40B4-BE49-F238E27FC236}">
                        <a16:creationId xmlns:a16="http://schemas.microsoft.com/office/drawing/2014/main" id="{D598BBE2-1B29-516F-3DD2-1FA18F986EA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 name="Line 126">
                    <a:extLst>
                      <a:ext uri="{FF2B5EF4-FFF2-40B4-BE49-F238E27FC236}">
                        <a16:creationId xmlns:a16="http://schemas.microsoft.com/office/drawing/2014/main" id="{CD9BFC88-D901-ADD9-DED3-0839585B4A3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2" name="Group 136">
                <a:extLst>
                  <a:ext uri="{FF2B5EF4-FFF2-40B4-BE49-F238E27FC236}">
                    <a16:creationId xmlns:a16="http://schemas.microsoft.com/office/drawing/2014/main" id="{3A2D7839-0BDA-D53E-88BD-53536AD6821E}"/>
                  </a:ext>
                </a:extLst>
              </p:cNvPr>
              <p:cNvGrpSpPr>
                <a:grpSpLocks/>
              </p:cNvGrpSpPr>
              <p:nvPr/>
            </p:nvGrpSpPr>
            <p:grpSpPr bwMode="auto">
              <a:xfrm>
                <a:off x="2400" y="1300"/>
                <a:ext cx="96" cy="240"/>
                <a:chOff x="2400" y="1296"/>
                <a:chExt cx="96" cy="240"/>
              </a:xfrm>
            </p:grpSpPr>
            <p:sp>
              <p:nvSpPr>
                <p:cNvPr id="17" name="Line 117">
                  <a:extLst>
                    <a:ext uri="{FF2B5EF4-FFF2-40B4-BE49-F238E27FC236}">
                      <a16:creationId xmlns:a16="http://schemas.microsoft.com/office/drawing/2014/main" id="{FF335816-E4C9-40D3-B63B-25BBEAE30173}"/>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8" name="Line 134">
                  <a:extLst>
                    <a:ext uri="{FF2B5EF4-FFF2-40B4-BE49-F238E27FC236}">
                      <a16:creationId xmlns:a16="http://schemas.microsoft.com/office/drawing/2014/main" id="{A71B5313-BC2A-025F-3721-4ECB48608C04}"/>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 name="Line 135">
                  <a:extLst>
                    <a:ext uri="{FF2B5EF4-FFF2-40B4-BE49-F238E27FC236}">
                      <a16:creationId xmlns:a16="http://schemas.microsoft.com/office/drawing/2014/main" id="{EE844E3B-43A1-7CC9-0041-BA3C5C0AB39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3" name="Group 137">
                <a:extLst>
                  <a:ext uri="{FF2B5EF4-FFF2-40B4-BE49-F238E27FC236}">
                    <a16:creationId xmlns:a16="http://schemas.microsoft.com/office/drawing/2014/main" id="{26D50571-900E-F142-E5CF-E57597DDFBBF}"/>
                  </a:ext>
                </a:extLst>
              </p:cNvPr>
              <p:cNvGrpSpPr>
                <a:grpSpLocks/>
              </p:cNvGrpSpPr>
              <p:nvPr/>
            </p:nvGrpSpPr>
            <p:grpSpPr bwMode="auto">
              <a:xfrm flipH="1">
                <a:off x="2640" y="1296"/>
                <a:ext cx="96" cy="240"/>
                <a:chOff x="2400" y="1296"/>
                <a:chExt cx="96" cy="240"/>
              </a:xfrm>
            </p:grpSpPr>
            <p:sp>
              <p:nvSpPr>
                <p:cNvPr id="14" name="Line 138">
                  <a:extLst>
                    <a:ext uri="{FF2B5EF4-FFF2-40B4-BE49-F238E27FC236}">
                      <a16:creationId xmlns:a16="http://schemas.microsoft.com/office/drawing/2014/main" id="{025AF5D0-9984-81B8-A1EF-8D0C35B51AF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 name="Line 139">
                  <a:extLst>
                    <a:ext uri="{FF2B5EF4-FFF2-40B4-BE49-F238E27FC236}">
                      <a16:creationId xmlns:a16="http://schemas.microsoft.com/office/drawing/2014/main" id="{D0BF704E-6A98-D9F4-786E-D387D5BE322E}"/>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 name="Line 140">
                  <a:extLst>
                    <a:ext uri="{FF2B5EF4-FFF2-40B4-BE49-F238E27FC236}">
                      <a16:creationId xmlns:a16="http://schemas.microsoft.com/office/drawing/2014/main" id="{F6A92136-DD58-F3B8-2D19-4C059564BDB8}"/>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4" name="Group 142">
              <a:extLst>
                <a:ext uri="{FF2B5EF4-FFF2-40B4-BE49-F238E27FC236}">
                  <a16:creationId xmlns:a16="http://schemas.microsoft.com/office/drawing/2014/main" id="{834D2615-E207-5F59-6546-C54C8279CD23}"/>
                </a:ext>
              </a:extLst>
            </p:cNvPr>
            <p:cNvGrpSpPr>
              <a:grpSpLocks/>
            </p:cNvGrpSpPr>
            <p:nvPr/>
          </p:nvGrpSpPr>
          <p:grpSpPr bwMode="auto">
            <a:xfrm>
              <a:off x="2543901" y="3307668"/>
              <a:ext cx="362636" cy="345638"/>
              <a:chOff x="1776" y="2256"/>
              <a:chExt cx="288" cy="279"/>
            </a:xfrm>
          </p:grpSpPr>
          <p:grpSp>
            <p:nvGrpSpPr>
              <p:cNvPr id="35" name="Group 143">
                <a:extLst>
                  <a:ext uri="{FF2B5EF4-FFF2-40B4-BE49-F238E27FC236}">
                    <a16:creationId xmlns:a16="http://schemas.microsoft.com/office/drawing/2014/main" id="{1136CBEF-3981-C0E4-293B-08D1F44A0871}"/>
                  </a:ext>
                </a:extLst>
              </p:cNvPr>
              <p:cNvGrpSpPr>
                <a:grpSpLocks/>
              </p:cNvGrpSpPr>
              <p:nvPr/>
            </p:nvGrpSpPr>
            <p:grpSpPr bwMode="auto">
              <a:xfrm>
                <a:off x="1824" y="2256"/>
                <a:ext cx="240" cy="279"/>
                <a:chOff x="1392" y="3408"/>
                <a:chExt cx="240" cy="279"/>
              </a:xfrm>
            </p:grpSpPr>
            <p:sp>
              <p:nvSpPr>
                <p:cNvPr id="38" name="Line 144">
                  <a:extLst>
                    <a:ext uri="{FF2B5EF4-FFF2-40B4-BE49-F238E27FC236}">
                      <a16:creationId xmlns:a16="http://schemas.microsoft.com/office/drawing/2014/main" id="{0B8A62C6-DF0F-1490-F82E-61708E613E6D}"/>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9" name="Arc 145">
                  <a:extLst>
                    <a:ext uri="{FF2B5EF4-FFF2-40B4-BE49-F238E27FC236}">
                      <a16:creationId xmlns:a16="http://schemas.microsoft.com/office/drawing/2014/main" id="{13957CFB-4E21-52AF-70A6-88E6D7AA2361}"/>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 name="Line 146">
                  <a:extLst>
                    <a:ext uri="{FF2B5EF4-FFF2-40B4-BE49-F238E27FC236}">
                      <a16:creationId xmlns:a16="http://schemas.microsoft.com/office/drawing/2014/main" id="{903679C3-C0F1-18EE-5850-FEA2A56452A0}"/>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36" name="Arc 147">
                <a:extLst>
                  <a:ext uri="{FF2B5EF4-FFF2-40B4-BE49-F238E27FC236}">
                    <a16:creationId xmlns:a16="http://schemas.microsoft.com/office/drawing/2014/main" id="{E41813EE-AA00-01F7-22E0-871C1A26827E}"/>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7" name="Arc 148">
                <a:extLst>
                  <a:ext uri="{FF2B5EF4-FFF2-40B4-BE49-F238E27FC236}">
                    <a16:creationId xmlns:a16="http://schemas.microsoft.com/office/drawing/2014/main" id="{822FDFCC-14C8-2473-3A28-FBF0B4B37B1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pic>
        <p:nvPicPr>
          <p:cNvPr id="42" name="Picture 247" descr="(0)48">
            <a:extLst>
              <a:ext uri="{FF2B5EF4-FFF2-40B4-BE49-F238E27FC236}">
                <a16:creationId xmlns:a16="http://schemas.microsoft.com/office/drawing/2014/main" id="{8013E2B9-AE33-911A-B9E4-0C33C037BA04}"/>
              </a:ext>
            </a:extLst>
          </p:cNvPr>
          <p:cNvPicPr>
            <a:picLocks noChangeAspect="1" noChangeArrowheads="1"/>
          </p:cNvPicPr>
          <p:nvPr/>
        </p:nvPicPr>
        <p:blipFill>
          <a:blip r:embed="rId2">
            <a:alphaModFix amt="50000"/>
          </a:blip>
          <a:srcRect/>
          <a:stretch>
            <a:fillRect/>
          </a:stretch>
        </p:blipFill>
        <p:spPr bwMode="auto">
          <a:xfrm>
            <a:off x="4394373" y="5148377"/>
            <a:ext cx="2339118" cy="1462712"/>
          </a:xfrm>
          <a:prstGeom prst="rect">
            <a:avLst/>
          </a:prstGeom>
          <a:solidFill>
            <a:schemeClr val="bg1">
              <a:alpha val="10941"/>
            </a:schemeClr>
          </a:solidFill>
          <a:ln>
            <a:solidFill>
              <a:schemeClr val="tx1">
                <a:alpha val="7916"/>
              </a:schemeClr>
            </a:solidFill>
          </a:ln>
        </p:spPr>
      </p:pic>
      <p:pic>
        <p:nvPicPr>
          <p:cNvPr id="43" name="Picture 2" descr="sea-waves-wallpaper">
            <a:extLst>
              <a:ext uri="{FF2B5EF4-FFF2-40B4-BE49-F238E27FC236}">
                <a16:creationId xmlns:a16="http://schemas.microsoft.com/office/drawing/2014/main" id="{77D3616B-6FA8-DD5C-A6A6-BCFF45E7A501}"/>
              </a:ext>
            </a:extLst>
          </p:cNvPr>
          <p:cNvPicPr>
            <a:picLocks noChangeAspect="1" noChangeArrowheads="1"/>
          </p:cNvPicPr>
          <p:nvPr/>
        </p:nvPicPr>
        <p:blipFill>
          <a:blip r:embed="rId3"/>
          <a:srcRect/>
          <a:stretch>
            <a:fillRect/>
          </a:stretch>
        </p:blipFill>
        <p:spPr bwMode="auto">
          <a:xfrm>
            <a:off x="4394373" y="2439056"/>
            <a:ext cx="2339118" cy="1755865"/>
          </a:xfrm>
          <a:prstGeom prst="rect">
            <a:avLst/>
          </a:prstGeom>
          <a:noFill/>
        </p:spPr>
      </p:pic>
      <p:grpSp>
        <p:nvGrpSpPr>
          <p:cNvPr id="159" name="Group 158">
            <a:extLst>
              <a:ext uri="{FF2B5EF4-FFF2-40B4-BE49-F238E27FC236}">
                <a16:creationId xmlns:a16="http://schemas.microsoft.com/office/drawing/2014/main" id="{1269BCA5-7F87-99D2-9A60-32542A56AF9F}"/>
              </a:ext>
            </a:extLst>
          </p:cNvPr>
          <p:cNvGrpSpPr/>
          <p:nvPr/>
        </p:nvGrpSpPr>
        <p:grpSpPr>
          <a:xfrm>
            <a:off x="8267125" y="2681451"/>
            <a:ext cx="2172419" cy="1266165"/>
            <a:chOff x="8908191" y="1956292"/>
            <a:chExt cx="2524836" cy="1471566"/>
          </a:xfrm>
        </p:grpSpPr>
        <p:sp>
          <p:nvSpPr>
            <p:cNvPr id="85" name="AutoShape 33">
              <a:extLst>
                <a:ext uri="{FF2B5EF4-FFF2-40B4-BE49-F238E27FC236}">
                  <a16:creationId xmlns:a16="http://schemas.microsoft.com/office/drawing/2014/main" id="{49845015-7192-8288-6E25-30A9DB16B299}"/>
                </a:ext>
              </a:extLst>
            </p:cNvPr>
            <p:cNvSpPr>
              <a:spLocks noChangeArrowheads="1"/>
            </p:cNvSpPr>
            <p:nvPr/>
          </p:nvSpPr>
          <p:spPr bwMode="auto">
            <a:xfrm>
              <a:off x="10345118" y="2521267"/>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86" name="Group 141">
              <a:extLst>
                <a:ext uri="{FF2B5EF4-FFF2-40B4-BE49-F238E27FC236}">
                  <a16:creationId xmlns:a16="http://schemas.microsoft.com/office/drawing/2014/main" id="{DAD11F82-CB01-B89B-024D-826572D7CCD7}"/>
                </a:ext>
              </a:extLst>
            </p:cNvPr>
            <p:cNvGrpSpPr>
              <a:grpSpLocks/>
            </p:cNvGrpSpPr>
            <p:nvPr/>
          </p:nvGrpSpPr>
          <p:grpSpPr bwMode="auto">
            <a:xfrm>
              <a:off x="8908191" y="1956292"/>
              <a:ext cx="1012360" cy="823487"/>
              <a:chOff x="2304" y="1104"/>
              <a:chExt cx="536" cy="436"/>
            </a:xfrm>
          </p:grpSpPr>
          <p:sp>
            <p:nvSpPr>
              <p:cNvPr id="94" name="AutoShape 133">
                <a:extLst>
                  <a:ext uri="{FF2B5EF4-FFF2-40B4-BE49-F238E27FC236}">
                    <a16:creationId xmlns:a16="http://schemas.microsoft.com/office/drawing/2014/main" id="{C2B3B101-1E1E-C2B3-4F86-343EA64552D2}"/>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95" name="Group 105">
                <a:extLst>
                  <a:ext uri="{FF2B5EF4-FFF2-40B4-BE49-F238E27FC236}">
                    <a16:creationId xmlns:a16="http://schemas.microsoft.com/office/drawing/2014/main" id="{5E683281-E993-BC5F-1C68-E7A071230051}"/>
                  </a:ext>
                </a:extLst>
              </p:cNvPr>
              <p:cNvGrpSpPr>
                <a:grpSpLocks/>
              </p:cNvGrpSpPr>
              <p:nvPr/>
            </p:nvGrpSpPr>
            <p:grpSpPr bwMode="auto">
              <a:xfrm>
                <a:off x="2488" y="1104"/>
                <a:ext cx="48" cy="144"/>
                <a:chOff x="1200" y="912"/>
                <a:chExt cx="48" cy="144"/>
              </a:xfrm>
            </p:grpSpPr>
            <p:sp>
              <p:nvSpPr>
                <p:cNvPr id="119" name="Oval 106">
                  <a:extLst>
                    <a:ext uri="{FF2B5EF4-FFF2-40B4-BE49-F238E27FC236}">
                      <a16:creationId xmlns:a16="http://schemas.microsoft.com/office/drawing/2014/main" id="{E0D3EE00-F4A3-24C0-827A-F1203A743E90}"/>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0" name="Oval 107">
                  <a:extLst>
                    <a:ext uri="{FF2B5EF4-FFF2-40B4-BE49-F238E27FC236}">
                      <a16:creationId xmlns:a16="http://schemas.microsoft.com/office/drawing/2014/main" id="{7A2D61A2-DDE5-EF2B-82D7-83654CDC57F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6" name="Group 108">
                <a:extLst>
                  <a:ext uri="{FF2B5EF4-FFF2-40B4-BE49-F238E27FC236}">
                    <a16:creationId xmlns:a16="http://schemas.microsoft.com/office/drawing/2014/main" id="{4326311B-1CB1-A275-EB12-088EFFE67B69}"/>
                  </a:ext>
                </a:extLst>
              </p:cNvPr>
              <p:cNvGrpSpPr>
                <a:grpSpLocks/>
              </p:cNvGrpSpPr>
              <p:nvPr/>
            </p:nvGrpSpPr>
            <p:grpSpPr bwMode="auto">
              <a:xfrm>
                <a:off x="2632" y="1104"/>
                <a:ext cx="48" cy="144"/>
                <a:chOff x="1200" y="912"/>
                <a:chExt cx="48" cy="144"/>
              </a:xfrm>
            </p:grpSpPr>
            <p:sp>
              <p:nvSpPr>
                <p:cNvPr id="117" name="Oval 109">
                  <a:extLst>
                    <a:ext uri="{FF2B5EF4-FFF2-40B4-BE49-F238E27FC236}">
                      <a16:creationId xmlns:a16="http://schemas.microsoft.com/office/drawing/2014/main" id="{A5371B3B-E858-2B53-7262-B84563B0F071}"/>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8" name="Oval 110">
                  <a:extLst>
                    <a:ext uri="{FF2B5EF4-FFF2-40B4-BE49-F238E27FC236}">
                      <a16:creationId xmlns:a16="http://schemas.microsoft.com/office/drawing/2014/main" id="{BF17B0E6-373D-4C8A-1B56-31D434C56A58}"/>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7" name="Group 111">
                <a:extLst>
                  <a:ext uri="{FF2B5EF4-FFF2-40B4-BE49-F238E27FC236}">
                    <a16:creationId xmlns:a16="http://schemas.microsoft.com/office/drawing/2014/main" id="{892C747A-E0E1-B12D-2660-E7EAB36DD115}"/>
                  </a:ext>
                </a:extLst>
              </p:cNvPr>
              <p:cNvGrpSpPr>
                <a:grpSpLocks/>
              </p:cNvGrpSpPr>
              <p:nvPr/>
            </p:nvGrpSpPr>
            <p:grpSpPr bwMode="auto">
              <a:xfrm>
                <a:off x="2688" y="1212"/>
                <a:ext cx="152" cy="132"/>
                <a:chOff x="672" y="1020"/>
                <a:chExt cx="152" cy="132"/>
              </a:xfrm>
            </p:grpSpPr>
            <p:sp>
              <p:nvSpPr>
                <p:cNvPr id="112" name="Line 112">
                  <a:extLst>
                    <a:ext uri="{FF2B5EF4-FFF2-40B4-BE49-F238E27FC236}">
                      <a16:creationId xmlns:a16="http://schemas.microsoft.com/office/drawing/2014/main" id="{B04428F3-B8AE-8E89-00C2-CED23844D0B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3" name="Line 113">
                  <a:extLst>
                    <a:ext uri="{FF2B5EF4-FFF2-40B4-BE49-F238E27FC236}">
                      <a16:creationId xmlns:a16="http://schemas.microsoft.com/office/drawing/2014/main" id="{4247E2CB-00CC-E341-DAA0-290401C07233}"/>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14" name="Group 114">
                  <a:extLst>
                    <a:ext uri="{FF2B5EF4-FFF2-40B4-BE49-F238E27FC236}">
                      <a16:creationId xmlns:a16="http://schemas.microsoft.com/office/drawing/2014/main" id="{F8050109-A13F-3540-8DE0-59C9DDE975A6}"/>
                    </a:ext>
                  </a:extLst>
                </p:cNvPr>
                <p:cNvGrpSpPr>
                  <a:grpSpLocks/>
                </p:cNvGrpSpPr>
                <p:nvPr/>
              </p:nvGrpSpPr>
              <p:grpSpPr bwMode="auto">
                <a:xfrm>
                  <a:off x="680" y="1020"/>
                  <a:ext cx="144" cy="96"/>
                  <a:chOff x="680" y="1020"/>
                  <a:chExt cx="144" cy="96"/>
                </a:xfrm>
              </p:grpSpPr>
              <p:sp>
                <p:nvSpPr>
                  <p:cNvPr id="115" name="Line 115">
                    <a:extLst>
                      <a:ext uri="{FF2B5EF4-FFF2-40B4-BE49-F238E27FC236}">
                        <a16:creationId xmlns:a16="http://schemas.microsoft.com/office/drawing/2014/main" id="{55E30ECB-322C-2007-3F33-32F0CBD1F37A}"/>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6" name="Line 116">
                    <a:extLst>
                      <a:ext uri="{FF2B5EF4-FFF2-40B4-BE49-F238E27FC236}">
                        <a16:creationId xmlns:a16="http://schemas.microsoft.com/office/drawing/2014/main" id="{1A7000C0-6741-0BB9-A3D3-D19B5D66945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98" name="Group 121">
                <a:extLst>
                  <a:ext uri="{FF2B5EF4-FFF2-40B4-BE49-F238E27FC236}">
                    <a16:creationId xmlns:a16="http://schemas.microsoft.com/office/drawing/2014/main" id="{7E15360C-40A8-F90B-142F-20385492E3A8}"/>
                  </a:ext>
                </a:extLst>
              </p:cNvPr>
              <p:cNvGrpSpPr>
                <a:grpSpLocks/>
              </p:cNvGrpSpPr>
              <p:nvPr/>
            </p:nvGrpSpPr>
            <p:grpSpPr bwMode="auto">
              <a:xfrm flipH="1">
                <a:off x="2304" y="1212"/>
                <a:ext cx="152" cy="132"/>
                <a:chOff x="672" y="1020"/>
                <a:chExt cx="152" cy="132"/>
              </a:xfrm>
            </p:grpSpPr>
            <p:sp>
              <p:nvSpPr>
                <p:cNvPr id="107" name="Line 122">
                  <a:extLst>
                    <a:ext uri="{FF2B5EF4-FFF2-40B4-BE49-F238E27FC236}">
                      <a16:creationId xmlns:a16="http://schemas.microsoft.com/office/drawing/2014/main" id="{53DEF74E-0974-AB7A-0263-99341542477A}"/>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8" name="Line 123">
                  <a:extLst>
                    <a:ext uri="{FF2B5EF4-FFF2-40B4-BE49-F238E27FC236}">
                      <a16:creationId xmlns:a16="http://schemas.microsoft.com/office/drawing/2014/main" id="{244BB010-3252-ECA9-696D-358DF9975042}"/>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09" name="Group 124">
                  <a:extLst>
                    <a:ext uri="{FF2B5EF4-FFF2-40B4-BE49-F238E27FC236}">
                      <a16:creationId xmlns:a16="http://schemas.microsoft.com/office/drawing/2014/main" id="{C9C4238E-0BAB-E07E-976F-4D3D462E5243}"/>
                    </a:ext>
                  </a:extLst>
                </p:cNvPr>
                <p:cNvGrpSpPr>
                  <a:grpSpLocks/>
                </p:cNvGrpSpPr>
                <p:nvPr/>
              </p:nvGrpSpPr>
              <p:grpSpPr bwMode="auto">
                <a:xfrm>
                  <a:off x="680" y="1020"/>
                  <a:ext cx="144" cy="96"/>
                  <a:chOff x="680" y="1020"/>
                  <a:chExt cx="144" cy="96"/>
                </a:xfrm>
              </p:grpSpPr>
              <p:sp>
                <p:nvSpPr>
                  <p:cNvPr id="110" name="Line 125">
                    <a:extLst>
                      <a:ext uri="{FF2B5EF4-FFF2-40B4-BE49-F238E27FC236}">
                        <a16:creationId xmlns:a16="http://schemas.microsoft.com/office/drawing/2014/main" id="{4EE7D128-226F-B9D1-048E-18D43144EC3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1" name="Line 126">
                    <a:extLst>
                      <a:ext uri="{FF2B5EF4-FFF2-40B4-BE49-F238E27FC236}">
                        <a16:creationId xmlns:a16="http://schemas.microsoft.com/office/drawing/2014/main" id="{08526ABE-AA20-461E-C855-AF99FA76D30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99" name="Group 136">
                <a:extLst>
                  <a:ext uri="{FF2B5EF4-FFF2-40B4-BE49-F238E27FC236}">
                    <a16:creationId xmlns:a16="http://schemas.microsoft.com/office/drawing/2014/main" id="{CB9A667D-38BF-439B-C78D-7C291CBBA7BC}"/>
                  </a:ext>
                </a:extLst>
              </p:cNvPr>
              <p:cNvGrpSpPr>
                <a:grpSpLocks/>
              </p:cNvGrpSpPr>
              <p:nvPr/>
            </p:nvGrpSpPr>
            <p:grpSpPr bwMode="auto">
              <a:xfrm>
                <a:off x="2400" y="1300"/>
                <a:ext cx="96" cy="240"/>
                <a:chOff x="2400" y="1296"/>
                <a:chExt cx="96" cy="240"/>
              </a:xfrm>
            </p:grpSpPr>
            <p:sp>
              <p:nvSpPr>
                <p:cNvPr id="104" name="Line 117">
                  <a:extLst>
                    <a:ext uri="{FF2B5EF4-FFF2-40B4-BE49-F238E27FC236}">
                      <a16:creationId xmlns:a16="http://schemas.microsoft.com/office/drawing/2014/main" id="{33C30EEE-77E1-4264-67FD-A3C232C321A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5" name="Line 134">
                  <a:extLst>
                    <a:ext uri="{FF2B5EF4-FFF2-40B4-BE49-F238E27FC236}">
                      <a16:creationId xmlns:a16="http://schemas.microsoft.com/office/drawing/2014/main" id="{2BFC2296-9CB9-C04F-5A9F-A4395BC3BA3D}"/>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6" name="Line 135">
                  <a:extLst>
                    <a:ext uri="{FF2B5EF4-FFF2-40B4-BE49-F238E27FC236}">
                      <a16:creationId xmlns:a16="http://schemas.microsoft.com/office/drawing/2014/main" id="{793224DB-FF99-57FC-8D7E-D4D4D575A7FE}"/>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0" name="Group 137">
                <a:extLst>
                  <a:ext uri="{FF2B5EF4-FFF2-40B4-BE49-F238E27FC236}">
                    <a16:creationId xmlns:a16="http://schemas.microsoft.com/office/drawing/2014/main" id="{34CF2A75-1E40-4077-F2AE-01FD4619DD1C}"/>
                  </a:ext>
                </a:extLst>
              </p:cNvPr>
              <p:cNvGrpSpPr>
                <a:grpSpLocks/>
              </p:cNvGrpSpPr>
              <p:nvPr/>
            </p:nvGrpSpPr>
            <p:grpSpPr bwMode="auto">
              <a:xfrm flipH="1">
                <a:off x="2640" y="1296"/>
                <a:ext cx="96" cy="240"/>
                <a:chOff x="2400" y="1296"/>
                <a:chExt cx="96" cy="240"/>
              </a:xfrm>
            </p:grpSpPr>
            <p:sp>
              <p:nvSpPr>
                <p:cNvPr id="101" name="Line 138">
                  <a:extLst>
                    <a:ext uri="{FF2B5EF4-FFF2-40B4-BE49-F238E27FC236}">
                      <a16:creationId xmlns:a16="http://schemas.microsoft.com/office/drawing/2014/main" id="{B24685C1-E7DF-8F4A-1527-17C466B9C9F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 name="Line 139">
                  <a:extLst>
                    <a:ext uri="{FF2B5EF4-FFF2-40B4-BE49-F238E27FC236}">
                      <a16:creationId xmlns:a16="http://schemas.microsoft.com/office/drawing/2014/main" id="{FE118428-77BC-52C4-E579-0940FE50D32C}"/>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3" name="Line 140">
                  <a:extLst>
                    <a:ext uri="{FF2B5EF4-FFF2-40B4-BE49-F238E27FC236}">
                      <a16:creationId xmlns:a16="http://schemas.microsoft.com/office/drawing/2014/main" id="{78735848-3673-EBA9-5F69-903F80B5EDF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121" name="Group 120">
            <a:extLst>
              <a:ext uri="{FF2B5EF4-FFF2-40B4-BE49-F238E27FC236}">
                <a16:creationId xmlns:a16="http://schemas.microsoft.com/office/drawing/2014/main" id="{6DF4E69F-72DB-B4A0-802F-F316EE51A7CB}"/>
              </a:ext>
            </a:extLst>
          </p:cNvPr>
          <p:cNvGrpSpPr/>
          <p:nvPr/>
        </p:nvGrpSpPr>
        <p:grpSpPr>
          <a:xfrm>
            <a:off x="8397065" y="5244196"/>
            <a:ext cx="2172419" cy="1266165"/>
            <a:chOff x="927024" y="3154681"/>
            <a:chExt cx="2524836" cy="1471566"/>
          </a:xfrm>
          <a:solidFill>
            <a:schemeClr val="bg1">
              <a:alpha val="10941"/>
            </a:schemeClr>
          </a:solidFill>
        </p:grpSpPr>
        <p:sp>
          <p:nvSpPr>
            <p:cNvPr id="122" name="AutoShape 32">
              <a:extLst>
                <a:ext uri="{FF2B5EF4-FFF2-40B4-BE49-F238E27FC236}">
                  <a16:creationId xmlns:a16="http://schemas.microsoft.com/office/drawing/2014/main" id="{CAE60A2E-50C4-565A-46E4-45EC7A659A1B}"/>
                </a:ext>
              </a:extLst>
            </p:cNvPr>
            <p:cNvSpPr>
              <a:spLocks noChangeArrowheads="1"/>
            </p:cNvSpPr>
            <p:nvPr/>
          </p:nvSpPr>
          <p:spPr bwMode="auto">
            <a:xfrm>
              <a:off x="1304770" y="4028585"/>
              <a:ext cx="634614" cy="543955"/>
            </a:xfrm>
            <a:prstGeom prst="star16">
              <a:avLst>
                <a:gd name="adj" fmla="val 37500"/>
              </a:avLst>
            </a:prstGeom>
            <a:grpFill/>
            <a:ln w="9525">
              <a:solidFill>
                <a:schemeClr val="tx1">
                  <a:alpha val="7916"/>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23" name="AutoShape 33">
              <a:extLst>
                <a:ext uri="{FF2B5EF4-FFF2-40B4-BE49-F238E27FC236}">
                  <a16:creationId xmlns:a16="http://schemas.microsoft.com/office/drawing/2014/main" id="{C06B926C-E188-12B6-6642-021AAA0438A3}"/>
                </a:ext>
              </a:extLst>
            </p:cNvPr>
            <p:cNvSpPr>
              <a:spLocks noChangeArrowheads="1"/>
            </p:cNvSpPr>
            <p:nvPr/>
          </p:nvSpPr>
          <p:spPr bwMode="auto">
            <a:xfrm>
              <a:off x="2363951" y="3719656"/>
              <a:ext cx="1087909" cy="906591"/>
            </a:xfrm>
            <a:prstGeom prst="star16">
              <a:avLst>
                <a:gd name="adj" fmla="val 37500"/>
              </a:avLst>
            </a:prstGeom>
            <a:grpFill/>
            <a:ln w="9525">
              <a:solidFill>
                <a:schemeClr val="tx1">
                  <a:alpha val="7916"/>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nvGrpSpPr>
            <p:cNvPr id="124" name="Group 141">
              <a:extLst>
                <a:ext uri="{FF2B5EF4-FFF2-40B4-BE49-F238E27FC236}">
                  <a16:creationId xmlns:a16="http://schemas.microsoft.com/office/drawing/2014/main" id="{28361300-20D5-0DAD-F05E-FCF334B93FA4}"/>
                </a:ext>
              </a:extLst>
            </p:cNvPr>
            <p:cNvGrpSpPr>
              <a:grpSpLocks/>
            </p:cNvGrpSpPr>
            <p:nvPr/>
          </p:nvGrpSpPr>
          <p:grpSpPr bwMode="auto">
            <a:xfrm>
              <a:off x="927024" y="3154681"/>
              <a:ext cx="1012360" cy="823487"/>
              <a:chOff x="2304" y="1104"/>
              <a:chExt cx="536" cy="436"/>
            </a:xfrm>
            <a:grpFill/>
          </p:grpSpPr>
          <p:sp>
            <p:nvSpPr>
              <p:cNvPr id="132" name="AutoShape 133">
                <a:extLst>
                  <a:ext uri="{FF2B5EF4-FFF2-40B4-BE49-F238E27FC236}">
                    <a16:creationId xmlns:a16="http://schemas.microsoft.com/office/drawing/2014/main" id="{8CB33589-0463-AB56-0E07-FCAFF2205AD8}"/>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tx1">
                    <a:alpha val="7916"/>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nvGrpSpPr>
              <p:cNvPr id="133" name="Group 105">
                <a:extLst>
                  <a:ext uri="{FF2B5EF4-FFF2-40B4-BE49-F238E27FC236}">
                    <a16:creationId xmlns:a16="http://schemas.microsoft.com/office/drawing/2014/main" id="{10ECE4A8-854A-568F-5DF7-FB43DD5FC6D6}"/>
                  </a:ext>
                </a:extLst>
              </p:cNvPr>
              <p:cNvGrpSpPr>
                <a:grpSpLocks/>
              </p:cNvGrpSpPr>
              <p:nvPr/>
            </p:nvGrpSpPr>
            <p:grpSpPr bwMode="auto">
              <a:xfrm>
                <a:off x="2488" y="1104"/>
                <a:ext cx="48" cy="144"/>
                <a:chOff x="1200" y="912"/>
                <a:chExt cx="48" cy="144"/>
              </a:xfrm>
              <a:grpFill/>
            </p:grpSpPr>
            <p:sp>
              <p:nvSpPr>
                <p:cNvPr id="157" name="Oval 106">
                  <a:extLst>
                    <a:ext uri="{FF2B5EF4-FFF2-40B4-BE49-F238E27FC236}">
                      <a16:creationId xmlns:a16="http://schemas.microsoft.com/office/drawing/2014/main" id="{F2E47191-EFB3-9032-7E0A-EFF4A11C5155}"/>
                    </a:ext>
                  </a:extLst>
                </p:cNvPr>
                <p:cNvSpPr>
                  <a:spLocks noChangeArrowheads="1"/>
                </p:cNvSpPr>
                <p:nvPr/>
              </p:nvSpPr>
              <p:spPr bwMode="auto">
                <a:xfrm>
                  <a:off x="1200" y="912"/>
                  <a:ext cx="48" cy="144"/>
                </a:xfrm>
                <a:prstGeom prst="ellips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58" name="Oval 107">
                  <a:extLst>
                    <a:ext uri="{FF2B5EF4-FFF2-40B4-BE49-F238E27FC236}">
                      <a16:creationId xmlns:a16="http://schemas.microsoft.com/office/drawing/2014/main" id="{9107C685-5CE3-8089-4390-9CA806B09266}"/>
                    </a:ext>
                  </a:extLst>
                </p:cNvPr>
                <p:cNvSpPr>
                  <a:spLocks noChangeArrowheads="1"/>
                </p:cNvSpPr>
                <p:nvPr/>
              </p:nvSpPr>
              <p:spPr bwMode="auto">
                <a:xfrm>
                  <a:off x="1200" y="960"/>
                  <a:ext cx="48" cy="48"/>
                </a:xfrm>
                <a:prstGeom prst="ellips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nvGrpSpPr>
              <p:cNvPr id="134" name="Group 108">
                <a:extLst>
                  <a:ext uri="{FF2B5EF4-FFF2-40B4-BE49-F238E27FC236}">
                    <a16:creationId xmlns:a16="http://schemas.microsoft.com/office/drawing/2014/main" id="{80CC7EBD-5E51-DB12-E382-290F12C686ED}"/>
                  </a:ext>
                </a:extLst>
              </p:cNvPr>
              <p:cNvGrpSpPr>
                <a:grpSpLocks/>
              </p:cNvGrpSpPr>
              <p:nvPr/>
            </p:nvGrpSpPr>
            <p:grpSpPr bwMode="auto">
              <a:xfrm>
                <a:off x="2632" y="1104"/>
                <a:ext cx="48" cy="144"/>
                <a:chOff x="1200" y="912"/>
                <a:chExt cx="48" cy="144"/>
              </a:xfrm>
              <a:grpFill/>
            </p:grpSpPr>
            <p:sp>
              <p:nvSpPr>
                <p:cNvPr id="155" name="Oval 109">
                  <a:extLst>
                    <a:ext uri="{FF2B5EF4-FFF2-40B4-BE49-F238E27FC236}">
                      <a16:creationId xmlns:a16="http://schemas.microsoft.com/office/drawing/2014/main" id="{2DE16056-DA92-9A18-BAA7-CE7506E54EC1}"/>
                    </a:ext>
                  </a:extLst>
                </p:cNvPr>
                <p:cNvSpPr>
                  <a:spLocks noChangeArrowheads="1"/>
                </p:cNvSpPr>
                <p:nvPr/>
              </p:nvSpPr>
              <p:spPr bwMode="auto">
                <a:xfrm>
                  <a:off x="1200" y="912"/>
                  <a:ext cx="48" cy="144"/>
                </a:xfrm>
                <a:prstGeom prst="ellips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56" name="Oval 110">
                  <a:extLst>
                    <a:ext uri="{FF2B5EF4-FFF2-40B4-BE49-F238E27FC236}">
                      <a16:creationId xmlns:a16="http://schemas.microsoft.com/office/drawing/2014/main" id="{34060F65-F181-95D1-A072-701982A9F4DF}"/>
                    </a:ext>
                  </a:extLst>
                </p:cNvPr>
                <p:cNvSpPr>
                  <a:spLocks noChangeArrowheads="1"/>
                </p:cNvSpPr>
                <p:nvPr/>
              </p:nvSpPr>
              <p:spPr bwMode="auto">
                <a:xfrm>
                  <a:off x="1200" y="960"/>
                  <a:ext cx="48" cy="48"/>
                </a:xfrm>
                <a:prstGeom prst="ellips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nvGrpSpPr>
              <p:cNvPr id="135" name="Group 111">
                <a:extLst>
                  <a:ext uri="{FF2B5EF4-FFF2-40B4-BE49-F238E27FC236}">
                    <a16:creationId xmlns:a16="http://schemas.microsoft.com/office/drawing/2014/main" id="{C403D6FF-C3F4-190D-85CC-83EB799C6710}"/>
                  </a:ext>
                </a:extLst>
              </p:cNvPr>
              <p:cNvGrpSpPr>
                <a:grpSpLocks/>
              </p:cNvGrpSpPr>
              <p:nvPr/>
            </p:nvGrpSpPr>
            <p:grpSpPr bwMode="auto">
              <a:xfrm>
                <a:off x="2688" y="1212"/>
                <a:ext cx="152" cy="132"/>
                <a:chOff x="672" y="1020"/>
                <a:chExt cx="152" cy="132"/>
              </a:xfrm>
              <a:grpFill/>
            </p:grpSpPr>
            <p:sp>
              <p:nvSpPr>
                <p:cNvPr id="150" name="Line 112">
                  <a:extLst>
                    <a:ext uri="{FF2B5EF4-FFF2-40B4-BE49-F238E27FC236}">
                      <a16:creationId xmlns:a16="http://schemas.microsoft.com/office/drawing/2014/main" id="{9A887DBF-9AC6-369E-B30C-C2B2FC1D44D6}"/>
                    </a:ext>
                  </a:extLst>
                </p:cNvPr>
                <p:cNvSpPr>
                  <a:spLocks noChangeShapeType="1"/>
                </p:cNvSpPr>
                <p:nvPr/>
              </p:nvSpPr>
              <p:spPr bwMode="auto">
                <a:xfrm flipV="1">
                  <a:off x="672" y="1056"/>
                  <a:ext cx="96"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51" name="Line 113">
                  <a:extLst>
                    <a:ext uri="{FF2B5EF4-FFF2-40B4-BE49-F238E27FC236}">
                      <a16:creationId xmlns:a16="http://schemas.microsoft.com/office/drawing/2014/main" id="{0E1A1920-6613-20A3-A480-697C7BA68AEC}"/>
                    </a:ext>
                  </a:extLst>
                </p:cNvPr>
                <p:cNvSpPr>
                  <a:spLocks noChangeShapeType="1"/>
                </p:cNvSpPr>
                <p:nvPr/>
              </p:nvSpPr>
              <p:spPr bwMode="auto">
                <a:xfrm flipH="1" flipV="1">
                  <a:off x="768" y="1056"/>
                  <a:ext cx="48"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nvGrpSpPr>
                <p:cNvPr id="152" name="Group 114">
                  <a:extLst>
                    <a:ext uri="{FF2B5EF4-FFF2-40B4-BE49-F238E27FC236}">
                      <a16:creationId xmlns:a16="http://schemas.microsoft.com/office/drawing/2014/main" id="{D5CDDE21-3FAA-ED2F-3585-6471F708A952}"/>
                    </a:ext>
                  </a:extLst>
                </p:cNvPr>
                <p:cNvGrpSpPr>
                  <a:grpSpLocks/>
                </p:cNvGrpSpPr>
                <p:nvPr/>
              </p:nvGrpSpPr>
              <p:grpSpPr bwMode="auto">
                <a:xfrm>
                  <a:off x="680" y="1020"/>
                  <a:ext cx="144" cy="96"/>
                  <a:chOff x="680" y="1020"/>
                  <a:chExt cx="144" cy="96"/>
                </a:xfrm>
                <a:grpFill/>
              </p:grpSpPr>
              <p:sp>
                <p:nvSpPr>
                  <p:cNvPr id="153" name="Line 115">
                    <a:extLst>
                      <a:ext uri="{FF2B5EF4-FFF2-40B4-BE49-F238E27FC236}">
                        <a16:creationId xmlns:a16="http://schemas.microsoft.com/office/drawing/2014/main" id="{A57F510E-8A10-D5E4-2932-518C33A0FEE0}"/>
                      </a:ext>
                    </a:extLst>
                  </p:cNvPr>
                  <p:cNvSpPr>
                    <a:spLocks noChangeShapeType="1"/>
                  </p:cNvSpPr>
                  <p:nvPr/>
                </p:nvSpPr>
                <p:spPr bwMode="auto">
                  <a:xfrm flipV="1">
                    <a:off x="680" y="1020"/>
                    <a:ext cx="96"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54" name="Line 116">
                    <a:extLst>
                      <a:ext uri="{FF2B5EF4-FFF2-40B4-BE49-F238E27FC236}">
                        <a16:creationId xmlns:a16="http://schemas.microsoft.com/office/drawing/2014/main" id="{B31D1EA5-82A0-337F-82C4-4C83444E79FD}"/>
                      </a:ext>
                    </a:extLst>
                  </p:cNvPr>
                  <p:cNvSpPr>
                    <a:spLocks noChangeShapeType="1"/>
                  </p:cNvSpPr>
                  <p:nvPr/>
                </p:nvSpPr>
                <p:spPr bwMode="auto">
                  <a:xfrm flipH="1" flipV="1">
                    <a:off x="776" y="1020"/>
                    <a:ext cx="48"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grpSp>
            <p:nvGrpSpPr>
              <p:cNvPr id="136" name="Group 121">
                <a:extLst>
                  <a:ext uri="{FF2B5EF4-FFF2-40B4-BE49-F238E27FC236}">
                    <a16:creationId xmlns:a16="http://schemas.microsoft.com/office/drawing/2014/main" id="{012085F0-6201-B6EA-092F-76278428523B}"/>
                  </a:ext>
                </a:extLst>
              </p:cNvPr>
              <p:cNvGrpSpPr>
                <a:grpSpLocks/>
              </p:cNvGrpSpPr>
              <p:nvPr/>
            </p:nvGrpSpPr>
            <p:grpSpPr bwMode="auto">
              <a:xfrm flipH="1">
                <a:off x="2304" y="1212"/>
                <a:ext cx="152" cy="132"/>
                <a:chOff x="672" y="1020"/>
                <a:chExt cx="152" cy="132"/>
              </a:xfrm>
              <a:grpFill/>
            </p:grpSpPr>
            <p:sp>
              <p:nvSpPr>
                <p:cNvPr id="145" name="Line 122">
                  <a:extLst>
                    <a:ext uri="{FF2B5EF4-FFF2-40B4-BE49-F238E27FC236}">
                      <a16:creationId xmlns:a16="http://schemas.microsoft.com/office/drawing/2014/main" id="{1E873042-A494-07B4-629A-027D01EE4576}"/>
                    </a:ext>
                  </a:extLst>
                </p:cNvPr>
                <p:cNvSpPr>
                  <a:spLocks noChangeShapeType="1"/>
                </p:cNvSpPr>
                <p:nvPr/>
              </p:nvSpPr>
              <p:spPr bwMode="auto">
                <a:xfrm flipV="1">
                  <a:off x="672" y="1056"/>
                  <a:ext cx="96"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46" name="Line 123">
                  <a:extLst>
                    <a:ext uri="{FF2B5EF4-FFF2-40B4-BE49-F238E27FC236}">
                      <a16:creationId xmlns:a16="http://schemas.microsoft.com/office/drawing/2014/main" id="{497FD2F0-E6B6-6209-C203-69281736B387}"/>
                    </a:ext>
                  </a:extLst>
                </p:cNvPr>
                <p:cNvSpPr>
                  <a:spLocks noChangeShapeType="1"/>
                </p:cNvSpPr>
                <p:nvPr/>
              </p:nvSpPr>
              <p:spPr bwMode="auto">
                <a:xfrm flipH="1" flipV="1">
                  <a:off x="768" y="1056"/>
                  <a:ext cx="48"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nvGrpSpPr>
                <p:cNvPr id="147" name="Group 124">
                  <a:extLst>
                    <a:ext uri="{FF2B5EF4-FFF2-40B4-BE49-F238E27FC236}">
                      <a16:creationId xmlns:a16="http://schemas.microsoft.com/office/drawing/2014/main" id="{82CF9DF2-4BA9-F46C-51D0-0691A443C86C}"/>
                    </a:ext>
                  </a:extLst>
                </p:cNvPr>
                <p:cNvGrpSpPr>
                  <a:grpSpLocks/>
                </p:cNvGrpSpPr>
                <p:nvPr/>
              </p:nvGrpSpPr>
              <p:grpSpPr bwMode="auto">
                <a:xfrm>
                  <a:off x="680" y="1020"/>
                  <a:ext cx="144" cy="96"/>
                  <a:chOff x="680" y="1020"/>
                  <a:chExt cx="144" cy="96"/>
                </a:xfrm>
                <a:grpFill/>
              </p:grpSpPr>
              <p:sp>
                <p:nvSpPr>
                  <p:cNvPr id="148" name="Line 125">
                    <a:extLst>
                      <a:ext uri="{FF2B5EF4-FFF2-40B4-BE49-F238E27FC236}">
                        <a16:creationId xmlns:a16="http://schemas.microsoft.com/office/drawing/2014/main" id="{AC9D9FF1-6FEC-0B8D-4C97-CB7D394475A6}"/>
                      </a:ext>
                    </a:extLst>
                  </p:cNvPr>
                  <p:cNvSpPr>
                    <a:spLocks noChangeShapeType="1"/>
                  </p:cNvSpPr>
                  <p:nvPr/>
                </p:nvSpPr>
                <p:spPr bwMode="auto">
                  <a:xfrm flipV="1">
                    <a:off x="680" y="1020"/>
                    <a:ext cx="96"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49" name="Line 126">
                    <a:extLst>
                      <a:ext uri="{FF2B5EF4-FFF2-40B4-BE49-F238E27FC236}">
                        <a16:creationId xmlns:a16="http://schemas.microsoft.com/office/drawing/2014/main" id="{99128459-A4DB-B117-9D37-DD0EFB806ABD}"/>
                      </a:ext>
                    </a:extLst>
                  </p:cNvPr>
                  <p:cNvSpPr>
                    <a:spLocks noChangeShapeType="1"/>
                  </p:cNvSpPr>
                  <p:nvPr/>
                </p:nvSpPr>
                <p:spPr bwMode="auto">
                  <a:xfrm flipH="1" flipV="1">
                    <a:off x="776" y="1020"/>
                    <a:ext cx="48"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grpSp>
            <p:nvGrpSpPr>
              <p:cNvPr id="137" name="Group 136">
                <a:extLst>
                  <a:ext uri="{FF2B5EF4-FFF2-40B4-BE49-F238E27FC236}">
                    <a16:creationId xmlns:a16="http://schemas.microsoft.com/office/drawing/2014/main" id="{AB3829D7-A329-E230-4ADE-F389C1DB818C}"/>
                  </a:ext>
                </a:extLst>
              </p:cNvPr>
              <p:cNvGrpSpPr>
                <a:grpSpLocks/>
              </p:cNvGrpSpPr>
              <p:nvPr/>
            </p:nvGrpSpPr>
            <p:grpSpPr bwMode="auto">
              <a:xfrm>
                <a:off x="2400" y="1300"/>
                <a:ext cx="96" cy="240"/>
                <a:chOff x="2400" y="1296"/>
                <a:chExt cx="96" cy="240"/>
              </a:xfrm>
              <a:grpFill/>
            </p:grpSpPr>
            <p:sp>
              <p:nvSpPr>
                <p:cNvPr id="142" name="Line 117">
                  <a:extLst>
                    <a:ext uri="{FF2B5EF4-FFF2-40B4-BE49-F238E27FC236}">
                      <a16:creationId xmlns:a16="http://schemas.microsoft.com/office/drawing/2014/main" id="{EC25A0A5-4CF2-9C69-8D32-201750512200}"/>
                    </a:ext>
                  </a:extLst>
                </p:cNvPr>
                <p:cNvSpPr>
                  <a:spLocks noChangeShapeType="1"/>
                </p:cNvSpPr>
                <p:nvPr/>
              </p:nvSpPr>
              <p:spPr bwMode="auto">
                <a:xfrm flipH="1">
                  <a:off x="2400" y="1296"/>
                  <a:ext cx="96" cy="144"/>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43" name="Line 134">
                  <a:extLst>
                    <a:ext uri="{FF2B5EF4-FFF2-40B4-BE49-F238E27FC236}">
                      <a16:creationId xmlns:a16="http://schemas.microsoft.com/office/drawing/2014/main" id="{21066A3F-87DA-C54B-1F92-6C42FCBE06A6}"/>
                    </a:ext>
                  </a:extLst>
                </p:cNvPr>
                <p:cNvSpPr>
                  <a:spLocks noChangeShapeType="1"/>
                </p:cNvSpPr>
                <p:nvPr/>
              </p:nvSpPr>
              <p:spPr bwMode="auto">
                <a:xfrm>
                  <a:off x="2400" y="1440"/>
                  <a:ext cx="96" cy="48"/>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44" name="Line 135">
                  <a:extLst>
                    <a:ext uri="{FF2B5EF4-FFF2-40B4-BE49-F238E27FC236}">
                      <a16:creationId xmlns:a16="http://schemas.microsoft.com/office/drawing/2014/main" id="{F0BFB3E7-4211-5966-243A-0A07510F9730}"/>
                    </a:ext>
                  </a:extLst>
                </p:cNvPr>
                <p:cNvSpPr>
                  <a:spLocks noChangeShapeType="1"/>
                </p:cNvSpPr>
                <p:nvPr/>
              </p:nvSpPr>
              <p:spPr bwMode="auto">
                <a:xfrm>
                  <a:off x="2400" y="1440"/>
                  <a:ext cx="48"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nvGrpSpPr>
              <p:cNvPr id="138" name="Group 137">
                <a:extLst>
                  <a:ext uri="{FF2B5EF4-FFF2-40B4-BE49-F238E27FC236}">
                    <a16:creationId xmlns:a16="http://schemas.microsoft.com/office/drawing/2014/main" id="{33E364DB-867E-978A-37B2-519646EE1B67}"/>
                  </a:ext>
                </a:extLst>
              </p:cNvPr>
              <p:cNvGrpSpPr>
                <a:grpSpLocks/>
              </p:cNvGrpSpPr>
              <p:nvPr/>
            </p:nvGrpSpPr>
            <p:grpSpPr bwMode="auto">
              <a:xfrm flipH="1">
                <a:off x="2640" y="1296"/>
                <a:ext cx="96" cy="240"/>
                <a:chOff x="2400" y="1296"/>
                <a:chExt cx="96" cy="240"/>
              </a:xfrm>
              <a:grpFill/>
            </p:grpSpPr>
            <p:sp>
              <p:nvSpPr>
                <p:cNvPr id="139" name="Line 138">
                  <a:extLst>
                    <a:ext uri="{FF2B5EF4-FFF2-40B4-BE49-F238E27FC236}">
                      <a16:creationId xmlns:a16="http://schemas.microsoft.com/office/drawing/2014/main" id="{066F6EDA-B12D-46BA-56A9-4441FBB28EDE}"/>
                    </a:ext>
                  </a:extLst>
                </p:cNvPr>
                <p:cNvSpPr>
                  <a:spLocks noChangeShapeType="1"/>
                </p:cNvSpPr>
                <p:nvPr/>
              </p:nvSpPr>
              <p:spPr bwMode="auto">
                <a:xfrm flipH="1">
                  <a:off x="2400" y="1296"/>
                  <a:ext cx="96" cy="144"/>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40" name="Line 139">
                  <a:extLst>
                    <a:ext uri="{FF2B5EF4-FFF2-40B4-BE49-F238E27FC236}">
                      <a16:creationId xmlns:a16="http://schemas.microsoft.com/office/drawing/2014/main" id="{AB9702F2-E35A-BF17-4F60-AC7905A94DA0}"/>
                    </a:ext>
                  </a:extLst>
                </p:cNvPr>
                <p:cNvSpPr>
                  <a:spLocks noChangeShapeType="1"/>
                </p:cNvSpPr>
                <p:nvPr/>
              </p:nvSpPr>
              <p:spPr bwMode="auto">
                <a:xfrm>
                  <a:off x="2400" y="1440"/>
                  <a:ext cx="96" cy="48"/>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41" name="Line 140">
                  <a:extLst>
                    <a:ext uri="{FF2B5EF4-FFF2-40B4-BE49-F238E27FC236}">
                      <a16:creationId xmlns:a16="http://schemas.microsoft.com/office/drawing/2014/main" id="{073DB71B-542D-BAC2-F84D-C6EEDD8F9832}"/>
                    </a:ext>
                  </a:extLst>
                </p:cNvPr>
                <p:cNvSpPr>
                  <a:spLocks noChangeShapeType="1"/>
                </p:cNvSpPr>
                <p:nvPr/>
              </p:nvSpPr>
              <p:spPr bwMode="auto">
                <a:xfrm>
                  <a:off x="2400" y="1440"/>
                  <a:ext cx="48"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grpSp>
          <p:nvGrpSpPr>
            <p:cNvPr id="125" name="Group 142">
              <a:extLst>
                <a:ext uri="{FF2B5EF4-FFF2-40B4-BE49-F238E27FC236}">
                  <a16:creationId xmlns:a16="http://schemas.microsoft.com/office/drawing/2014/main" id="{7AAA9C40-1F68-1D3A-07F8-95A52DDE63C7}"/>
                </a:ext>
              </a:extLst>
            </p:cNvPr>
            <p:cNvGrpSpPr>
              <a:grpSpLocks/>
            </p:cNvGrpSpPr>
            <p:nvPr/>
          </p:nvGrpSpPr>
          <p:grpSpPr bwMode="auto">
            <a:xfrm>
              <a:off x="2543901" y="3307668"/>
              <a:ext cx="362636" cy="345638"/>
              <a:chOff x="1776" y="2256"/>
              <a:chExt cx="288" cy="279"/>
            </a:xfrm>
            <a:grpFill/>
          </p:grpSpPr>
          <p:grpSp>
            <p:nvGrpSpPr>
              <p:cNvPr id="126" name="Group 143">
                <a:extLst>
                  <a:ext uri="{FF2B5EF4-FFF2-40B4-BE49-F238E27FC236}">
                    <a16:creationId xmlns:a16="http://schemas.microsoft.com/office/drawing/2014/main" id="{ED6F06D7-F58F-703E-5461-9ED1653B9E1E}"/>
                  </a:ext>
                </a:extLst>
              </p:cNvPr>
              <p:cNvGrpSpPr>
                <a:grpSpLocks/>
              </p:cNvGrpSpPr>
              <p:nvPr/>
            </p:nvGrpSpPr>
            <p:grpSpPr bwMode="auto">
              <a:xfrm>
                <a:off x="1824" y="2256"/>
                <a:ext cx="240" cy="279"/>
                <a:chOff x="1392" y="3408"/>
                <a:chExt cx="240" cy="279"/>
              </a:xfrm>
              <a:grpFill/>
            </p:grpSpPr>
            <p:sp>
              <p:nvSpPr>
                <p:cNvPr id="129" name="Line 144">
                  <a:extLst>
                    <a:ext uri="{FF2B5EF4-FFF2-40B4-BE49-F238E27FC236}">
                      <a16:creationId xmlns:a16="http://schemas.microsoft.com/office/drawing/2014/main" id="{99CE6E83-E173-5E3B-BAB6-B05DFF33EF8F}"/>
                    </a:ext>
                  </a:extLst>
                </p:cNvPr>
                <p:cNvSpPr>
                  <a:spLocks noChangeShapeType="1"/>
                </p:cNvSpPr>
                <p:nvPr/>
              </p:nvSpPr>
              <p:spPr bwMode="auto">
                <a:xfrm>
                  <a:off x="1488" y="3408"/>
                  <a:ext cx="144" cy="192"/>
                </a:xfrm>
                <a:prstGeom prst="line">
                  <a:avLst/>
                </a:prstGeom>
                <a:grpFill/>
                <a:ln w="57150">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30" name="Arc 145">
                  <a:extLst>
                    <a:ext uri="{FF2B5EF4-FFF2-40B4-BE49-F238E27FC236}">
                      <a16:creationId xmlns:a16="http://schemas.microsoft.com/office/drawing/2014/main" id="{8570AD3F-7A96-EFAC-09C4-27CB0597FED2}"/>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grpFill/>
                <a:ln w="57150">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31" name="Line 146">
                  <a:extLst>
                    <a:ext uri="{FF2B5EF4-FFF2-40B4-BE49-F238E27FC236}">
                      <a16:creationId xmlns:a16="http://schemas.microsoft.com/office/drawing/2014/main" id="{6B7D2EB6-7172-2DAF-E751-0F8DD9578A61}"/>
                    </a:ext>
                  </a:extLst>
                </p:cNvPr>
                <p:cNvSpPr>
                  <a:spLocks noChangeShapeType="1"/>
                </p:cNvSpPr>
                <p:nvPr/>
              </p:nvSpPr>
              <p:spPr bwMode="auto">
                <a:xfrm flipH="1">
                  <a:off x="1392" y="3408"/>
                  <a:ext cx="96" cy="192"/>
                </a:xfrm>
                <a:prstGeom prst="line">
                  <a:avLst/>
                </a:prstGeom>
                <a:grpFill/>
                <a:ln w="57150">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sp>
            <p:nvSpPr>
              <p:cNvPr id="127" name="Arc 147">
                <a:extLst>
                  <a:ext uri="{FF2B5EF4-FFF2-40B4-BE49-F238E27FC236}">
                    <a16:creationId xmlns:a16="http://schemas.microsoft.com/office/drawing/2014/main" id="{DBAD60D3-CF8A-4AD2-6728-45E6DB0B3EB1}"/>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grpFill/>
              <a:ln w="2857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28" name="Arc 148">
                <a:extLst>
                  <a:ext uri="{FF2B5EF4-FFF2-40B4-BE49-F238E27FC236}">
                    <a16:creationId xmlns:a16="http://schemas.microsoft.com/office/drawing/2014/main" id="{3BDBFAD9-D349-91C2-CFFD-6CCB6D7CEDF4}"/>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grpFill/>
              <a:ln w="2857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cxnSp>
        <p:nvCxnSpPr>
          <p:cNvPr id="161" name="Straight Arrow Connector 160">
            <a:extLst>
              <a:ext uri="{FF2B5EF4-FFF2-40B4-BE49-F238E27FC236}">
                <a16:creationId xmlns:a16="http://schemas.microsoft.com/office/drawing/2014/main" id="{1507AEBA-FCDB-02FF-A456-A9420FEE2077}"/>
              </a:ext>
            </a:extLst>
          </p:cNvPr>
          <p:cNvCxnSpPr>
            <a:cxnSpLocks/>
            <a:endCxn id="43" idx="1"/>
          </p:cNvCxnSpPr>
          <p:nvPr/>
        </p:nvCxnSpPr>
        <p:spPr>
          <a:xfrm flipV="1">
            <a:off x="2992087" y="3316989"/>
            <a:ext cx="1402286" cy="10368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30E81A74-6CFB-94D2-86B6-12E9D03AB810}"/>
              </a:ext>
            </a:extLst>
          </p:cNvPr>
          <p:cNvCxnSpPr>
            <a:cxnSpLocks/>
            <a:endCxn id="42" idx="1"/>
          </p:cNvCxnSpPr>
          <p:nvPr/>
        </p:nvCxnSpPr>
        <p:spPr>
          <a:xfrm>
            <a:off x="2962509" y="4509395"/>
            <a:ext cx="1431864" cy="1370338"/>
          </a:xfrm>
          <a:prstGeom prst="straightConnector1">
            <a:avLst/>
          </a:prstGeom>
          <a:ln w="127000">
            <a:solidFill>
              <a:schemeClr val="tx1">
                <a:alpha val="7916"/>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1815F957-F7CA-FA7D-DED2-8C1DC5846B8D}"/>
              </a:ext>
            </a:extLst>
          </p:cNvPr>
          <p:cNvCxnSpPr>
            <a:cxnSpLocks/>
            <a:stCxn id="43" idx="3"/>
          </p:cNvCxnSpPr>
          <p:nvPr/>
        </p:nvCxnSpPr>
        <p:spPr>
          <a:xfrm flipV="1">
            <a:off x="6733491" y="3305491"/>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B100E31D-BBD2-630E-3F13-61B9DF792480}"/>
              </a:ext>
            </a:extLst>
          </p:cNvPr>
          <p:cNvCxnSpPr>
            <a:cxnSpLocks/>
          </p:cNvCxnSpPr>
          <p:nvPr/>
        </p:nvCxnSpPr>
        <p:spPr>
          <a:xfrm flipV="1">
            <a:off x="6764208" y="5912328"/>
            <a:ext cx="1398842" cy="11498"/>
          </a:xfrm>
          <a:prstGeom prst="straightConnector1">
            <a:avLst/>
          </a:prstGeom>
          <a:ln w="127000">
            <a:solidFill>
              <a:schemeClr val="tx1">
                <a:alpha val="7916"/>
              </a:schemeClr>
            </a:solidFill>
            <a:tailEnd type="triangl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EE5A7EAD-D0F2-7B67-8FD1-E0A08C9514C8}"/>
              </a:ext>
            </a:extLst>
          </p:cNvPr>
          <p:cNvSpPr txBox="1"/>
          <p:nvPr/>
        </p:nvSpPr>
        <p:spPr>
          <a:xfrm>
            <a:off x="1487466" y="2713758"/>
            <a:ext cx="806631" cy="523220"/>
          </a:xfrm>
          <a:prstGeom prst="rect">
            <a:avLst/>
          </a:prstGeom>
          <a:noFill/>
        </p:spPr>
        <p:txBody>
          <a:bodyPr wrap="none" rtlCol="0">
            <a:spAutoFit/>
          </a:bodyPr>
          <a:lstStyle/>
          <a:p>
            <a:r>
              <a:rPr lang="en-US" sz="2800" u="sng" dirty="0"/>
              <a:t>Unit</a:t>
            </a:r>
          </a:p>
        </p:txBody>
      </p:sp>
      <p:sp>
        <p:nvSpPr>
          <p:cNvPr id="185" name="TextBox 184">
            <a:extLst>
              <a:ext uri="{FF2B5EF4-FFF2-40B4-BE49-F238E27FC236}">
                <a16:creationId xmlns:a16="http://schemas.microsoft.com/office/drawing/2014/main" id="{149533F3-909A-C81C-7EDB-44E7E66BECEA}"/>
              </a:ext>
            </a:extLst>
          </p:cNvPr>
          <p:cNvSpPr txBox="1"/>
          <p:nvPr/>
        </p:nvSpPr>
        <p:spPr>
          <a:xfrm>
            <a:off x="1685418" y="3216910"/>
            <a:ext cx="408253" cy="523220"/>
          </a:xfrm>
          <a:prstGeom prst="rect">
            <a:avLst/>
          </a:prstGeom>
          <a:noFill/>
        </p:spPr>
        <p:txBody>
          <a:bodyPr wrap="none" rtlCol="0">
            <a:spAutoFit/>
          </a:bodyPr>
          <a:lstStyle/>
          <a:p>
            <a:r>
              <a:rPr lang="en-US" sz="2800" dirty="0"/>
              <a:t>Y</a:t>
            </a:r>
            <a:r>
              <a:rPr lang="en-US" sz="2800" baseline="-25000" dirty="0"/>
              <a:t>i</a:t>
            </a:r>
          </a:p>
        </p:txBody>
      </p:sp>
      <p:sp>
        <p:nvSpPr>
          <p:cNvPr id="186" name="TextBox 185">
            <a:extLst>
              <a:ext uri="{FF2B5EF4-FFF2-40B4-BE49-F238E27FC236}">
                <a16:creationId xmlns:a16="http://schemas.microsoft.com/office/drawing/2014/main" id="{909D6010-558D-C1FA-32C6-E283D7E8D03C}"/>
              </a:ext>
            </a:extLst>
          </p:cNvPr>
          <p:cNvSpPr txBox="1"/>
          <p:nvPr/>
        </p:nvSpPr>
        <p:spPr>
          <a:xfrm>
            <a:off x="4752681" y="1506722"/>
            <a:ext cx="1287019" cy="954107"/>
          </a:xfrm>
          <a:prstGeom prst="rect">
            <a:avLst/>
          </a:prstGeom>
          <a:noFill/>
        </p:spPr>
        <p:txBody>
          <a:bodyPr wrap="none" rtlCol="0">
            <a:spAutoFit/>
          </a:bodyPr>
          <a:lstStyle/>
          <a:p>
            <a:r>
              <a:rPr lang="en-US" sz="2800" u="sng" dirty="0"/>
              <a:t>Treated</a:t>
            </a:r>
          </a:p>
          <a:p>
            <a:r>
              <a:rPr lang="en-US" sz="2800" dirty="0"/>
              <a:t>D</a:t>
            </a:r>
            <a:r>
              <a:rPr lang="en-US" sz="2800" baseline="-25000" dirty="0"/>
              <a:t>i </a:t>
            </a:r>
            <a:r>
              <a:rPr lang="en-US" sz="2800" dirty="0"/>
              <a:t>= 1</a:t>
            </a:r>
            <a:endParaRPr lang="en-US" sz="2800" baseline="-25000" dirty="0"/>
          </a:p>
        </p:txBody>
      </p:sp>
      <p:sp>
        <p:nvSpPr>
          <p:cNvPr id="187" name="TextBox 186">
            <a:extLst>
              <a:ext uri="{FF2B5EF4-FFF2-40B4-BE49-F238E27FC236}">
                <a16:creationId xmlns:a16="http://schemas.microsoft.com/office/drawing/2014/main" id="{1D0A3AF0-453A-265C-8625-04C50A8D80B9}"/>
              </a:ext>
            </a:extLst>
          </p:cNvPr>
          <p:cNvSpPr txBox="1"/>
          <p:nvPr/>
        </p:nvSpPr>
        <p:spPr>
          <a:xfrm>
            <a:off x="4752681" y="4278459"/>
            <a:ext cx="1671420" cy="954107"/>
          </a:xfrm>
          <a:prstGeom prst="rect">
            <a:avLst/>
          </a:prstGeom>
          <a:solidFill>
            <a:schemeClr val="bg1">
              <a:alpha val="10941"/>
            </a:schemeClr>
          </a:solidFill>
          <a:ln>
            <a:solidFill>
              <a:schemeClr val="tx1">
                <a:alpha val="7916"/>
              </a:schemeClr>
            </a:solidFill>
          </a:ln>
        </p:spPr>
        <p:txBody>
          <a:bodyPr wrap="none" rtlCol="0">
            <a:spAutoFit/>
          </a:bodyPr>
          <a:lstStyle/>
          <a:p>
            <a:r>
              <a:rPr lang="en-US" sz="2800" u="sng" dirty="0">
                <a:solidFill>
                  <a:schemeClr val="bg1">
                    <a:lumMod val="65000"/>
                  </a:schemeClr>
                </a:solidFill>
              </a:rPr>
              <a:t>Untreated</a:t>
            </a:r>
          </a:p>
          <a:p>
            <a:r>
              <a:rPr lang="en-US" sz="2800" dirty="0">
                <a:solidFill>
                  <a:schemeClr val="bg1">
                    <a:lumMod val="65000"/>
                  </a:schemeClr>
                </a:solidFill>
              </a:rPr>
              <a:t>D</a:t>
            </a:r>
            <a:r>
              <a:rPr lang="en-US" sz="2800" baseline="-25000" dirty="0">
                <a:solidFill>
                  <a:schemeClr val="bg1">
                    <a:lumMod val="65000"/>
                  </a:schemeClr>
                </a:solidFill>
              </a:rPr>
              <a:t>i </a:t>
            </a:r>
            <a:r>
              <a:rPr lang="en-US" sz="2800" dirty="0">
                <a:solidFill>
                  <a:schemeClr val="bg1">
                    <a:lumMod val="65000"/>
                  </a:schemeClr>
                </a:solidFill>
              </a:rPr>
              <a:t>=0</a:t>
            </a:r>
            <a:endParaRPr lang="en-US" sz="2800" baseline="-25000" dirty="0">
              <a:solidFill>
                <a:schemeClr val="bg1">
                  <a:lumMod val="65000"/>
                </a:schemeClr>
              </a:solidFill>
            </a:endParaRPr>
          </a:p>
        </p:txBody>
      </p:sp>
      <p:sp>
        <p:nvSpPr>
          <p:cNvPr id="188" name="TextBox 187">
            <a:extLst>
              <a:ext uri="{FF2B5EF4-FFF2-40B4-BE49-F238E27FC236}">
                <a16:creationId xmlns:a16="http://schemas.microsoft.com/office/drawing/2014/main" id="{76F8CA53-434E-B9EE-D779-E4F83C5B91CD}"/>
              </a:ext>
            </a:extLst>
          </p:cNvPr>
          <p:cNvSpPr txBox="1"/>
          <p:nvPr/>
        </p:nvSpPr>
        <p:spPr>
          <a:xfrm>
            <a:off x="7381477" y="1471699"/>
            <a:ext cx="3657283" cy="523220"/>
          </a:xfrm>
          <a:prstGeom prst="rect">
            <a:avLst/>
          </a:prstGeom>
          <a:noFill/>
        </p:spPr>
        <p:txBody>
          <a:bodyPr wrap="none" rtlCol="0">
            <a:spAutoFit/>
          </a:bodyPr>
          <a:lstStyle/>
          <a:p>
            <a:r>
              <a:rPr lang="en-US" sz="2800" b="1" u="sng" dirty="0"/>
              <a:t>POTENTIAL OUTCOMES</a:t>
            </a:r>
            <a:endParaRPr lang="en-US" sz="2800" b="1" baseline="-25000" dirty="0"/>
          </a:p>
        </p:txBody>
      </p:sp>
      <p:sp>
        <p:nvSpPr>
          <p:cNvPr id="189" name="TextBox 188">
            <a:extLst>
              <a:ext uri="{FF2B5EF4-FFF2-40B4-BE49-F238E27FC236}">
                <a16:creationId xmlns:a16="http://schemas.microsoft.com/office/drawing/2014/main" id="{56CF1F76-9113-8FE2-A9E6-7EAA70395116}"/>
              </a:ext>
            </a:extLst>
          </p:cNvPr>
          <p:cNvSpPr txBox="1"/>
          <p:nvPr/>
        </p:nvSpPr>
        <p:spPr>
          <a:xfrm>
            <a:off x="9177114" y="2198186"/>
            <a:ext cx="535724" cy="523220"/>
          </a:xfrm>
          <a:prstGeom prst="rect">
            <a:avLst/>
          </a:prstGeom>
          <a:noFill/>
        </p:spPr>
        <p:txBody>
          <a:bodyPr wrap="none" rtlCol="0">
            <a:spAutoFit/>
          </a:bodyPr>
          <a:lstStyle/>
          <a:p>
            <a:r>
              <a:rPr lang="en-US" sz="2800" dirty="0"/>
              <a:t>Y</a:t>
            </a:r>
            <a:r>
              <a:rPr lang="en-US" sz="2800" baseline="-25000" dirty="0"/>
              <a:t>1i</a:t>
            </a:r>
          </a:p>
        </p:txBody>
      </p:sp>
      <p:sp>
        <p:nvSpPr>
          <p:cNvPr id="190" name="TextBox 189">
            <a:extLst>
              <a:ext uri="{FF2B5EF4-FFF2-40B4-BE49-F238E27FC236}">
                <a16:creationId xmlns:a16="http://schemas.microsoft.com/office/drawing/2014/main" id="{F7DA1379-3335-4EBC-5F7A-515529DCD0C1}"/>
              </a:ext>
            </a:extLst>
          </p:cNvPr>
          <p:cNvSpPr txBox="1"/>
          <p:nvPr/>
        </p:nvSpPr>
        <p:spPr>
          <a:xfrm>
            <a:off x="9229117" y="4677930"/>
            <a:ext cx="535724" cy="523220"/>
          </a:xfrm>
          <a:prstGeom prst="rect">
            <a:avLst/>
          </a:prstGeom>
          <a:solidFill>
            <a:schemeClr val="bg1">
              <a:alpha val="10941"/>
            </a:schemeClr>
          </a:solidFill>
          <a:ln>
            <a:solidFill>
              <a:schemeClr val="tx1">
                <a:alpha val="7916"/>
              </a:schemeClr>
            </a:solidFill>
          </a:ln>
        </p:spPr>
        <p:txBody>
          <a:bodyPr wrap="none" rtlCol="0">
            <a:spAutoFit/>
          </a:bodyPr>
          <a:lstStyle/>
          <a:p>
            <a:r>
              <a:rPr lang="en-US" sz="2800" dirty="0">
                <a:solidFill>
                  <a:schemeClr val="bg1">
                    <a:lumMod val="65000"/>
                  </a:schemeClr>
                </a:solidFill>
              </a:rPr>
              <a:t>Y</a:t>
            </a:r>
            <a:r>
              <a:rPr lang="en-US" sz="2800" baseline="-25000" dirty="0">
                <a:solidFill>
                  <a:schemeClr val="bg1">
                    <a:lumMod val="65000"/>
                  </a:schemeClr>
                </a:solidFill>
              </a:rPr>
              <a:t>0i</a:t>
            </a:r>
          </a:p>
        </p:txBody>
      </p:sp>
    </p:spTree>
    <p:extLst>
      <p:ext uri="{BB962C8B-B14F-4D97-AF65-F5344CB8AC3E}">
        <p14:creationId xmlns:p14="http://schemas.microsoft.com/office/powerpoint/2010/main" val="330874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8AB9-08E5-8D72-F452-E70A8734BDEA}"/>
              </a:ext>
            </a:extLst>
          </p:cNvPr>
          <p:cNvSpPr>
            <a:spLocks noGrp="1"/>
          </p:cNvSpPr>
          <p:nvPr>
            <p:ph type="title"/>
          </p:nvPr>
        </p:nvSpPr>
        <p:spPr>
          <a:xfrm>
            <a:off x="2664" y="293277"/>
            <a:ext cx="11834478" cy="1391036"/>
          </a:xfrm>
        </p:spPr>
        <p:txBody>
          <a:bodyPr>
            <a:noAutofit/>
          </a:bodyPr>
          <a:lstStyle/>
          <a:p>
            <a:r>
              <a:rPr lang="en-US" sz="4800" dirty="0"/>
              <a:t>What we Want to Know: The Potential Outcomes Framework</a:t>
            </a:r>
          </a:p>
        </p:txBody>
      </p:sp>
      <p:grpSp>
        <p:nvGrpSpPr>
          <p:cNvPr id="47" name="Group 46">
            <a:extLst>
              <a:ext uri="{FF2B5EF4-FFF2-40B4-BE49-F238E27FC236}">
                <a16:creationId xmlns:a16="http://schemas.microsoft.com/office/drawing/2014/main" id="{19F9D9B7-89F4-05D9-47F0-C0655904172C}"/>
              </a:ext>
            </a:extLst>
          </p:cNvPr>
          <p:cNvGrpSpPr/>
          <p:nvPr/>
        </p:nvGrpSpPr>
        <p:grpSpPr>
          <a:xfrm>
            <a:off x="169828" y="1721702"/>
            <a:ext cx="5194066" cy="4816258"/>
            <a:chOff x="169827" y="1362887"/>
            <a:chExt cx="5926173" cy="5495113"/>
          </a:xfrm>
        </p:grpSpPr>
        <p:sp>
          <p:nvSpPr>
            <p:cNvPr id="41" name="Rectangle 40">
              <a:extLst>
                <a:ext uri="{FF2B5EF4-FFF2-40B4-BE49-F238E27FC236}">
                  <a16:creationId xmlns:a16="http://schemas.microsoft.com/office/drawing/2014/main" id="{46C58A97-4D49-D0A3-6A4C-3D001BF00266}"/>
                </a:ext>
              </a:extLst>
            </p:cNvPr>
            <p:cNvSpPr/>
            <p:nvPr/>
          </p:nvSpPr>
          <p:spPr>
            <a:xfrm>
              <a:off x="169827" y="1362887"/>
              <a:ext cx="5926173" cy="32501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Rectangle 43">
              <a:extLst>
                <a:ext uri="{FF2B5EF4-FFF2-40B4-BE49-F238E27FC236}">
                  <a16:creationId xmlns:a16="http://schemas.microsoft.com/office/drawing/2014/main" id="{BB5E14FD-EE80-5898-2AAA-0024219A4992}"/>
                </a:ext>
              </a:extLst>
            </p:cNvPr>
            <p:cNvSpPr/>
            <p:nvPr/>
          </p:nvSpPr>
          <p:spPr>
            <a:xfrm>
              <a:off x="169827" y="4620555"/>
              <a:ext cx="5915569" cy="22374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2" name="Picture 247" descr="(0)48">
              <a:extLst>
                <a:ext uri="{FF2B5EF4-FFF2-40B4-BE49-F238E27FC236}">
                  <a16:creationId xmlns:a16="http://schemas.microsoft.com/office/drawing/2014/main" id="{8013E2B9-AE33-911A-B9E4-0C33C037BA04}"/>
                </a:ext>
              </a:extLst>
            </p:cNvPr>
            <p:cNvPicPr>
              <a:picLocks noChangeAspect="1" noChangeArrowheads="1"/>
            </p:cNvPicPr>
            <p:nvPr/>
          </p:nvPicPr>
          <p:blipFill>
            <a:blip r:embed="rId2"/>
            <a:srcRect/>
            <a:stretch>
              <a:fillRect/>
            </a:stretch>
          </p:blipFill>
          <p:spPr bwMode="auto">
            <a:xfrm>
              <a:off x="366899" y="5085429"/>
              <a:ext cx="2718577" cy="1699998"/>
            </a:xfrm>
            <a:prstGeom prst="rect">
              <a:avLst/>
            </a:prstGeom>
            <a:noFill/>
          </p:spPr>
        </p:pic>
        <p:pic>
          <p:nvPicPr>
            <p:cNvPr id="43" name="Picture 2" descr="sea-waves-wallpaper">
              <a:extLst>
                <a:ext uri="{FF2B5EF4-FFF2-40B4-BE49-F238E27FC236}">
                  <a16:creationId xmlns:a16="http://schemas.microsoft.com/office/drawing/2014/main" id="{77D3616B-6FA8-DD5C-A6A6-BCFF45E7A501}"/>
                </a:ext>
              </a:extLst>
            </p:cNvPr>
            <p:cNvPicPr>
              <a:picLocks noChangeAspect="1" noChangeArrowheads="1"/>
            </p:cNvPicPr>
            <p:nvPr/>
          </p:nvPicPr>
          <p:blipFill>
            <a:blip r:embed="rId3"/>
            <a:srcRect/>
            <a:stretch>
              <a:fillRect/>
            </a:stretch>
          </p:blipFill>
          <p:spPr bwMode="auto">
            <a:xfrm>
              <a:off x="411911" y="2005452"/>
              <a:ext cx="2718577" cy="2040707"/>
            </a:xfrm>
            <a:prstGeom prst="rect">
              <a:avLst/>
            </a:prstGeom>
            <a:noFill/>
          </p:spPr>
        </p:pic>
        <p:grpSp>
          <p:nvGrpSpPr>
            <p:cNvPr id="159" name="Group 158">
              <a:extLst>
                <a:ext uri="{FF2B5EF4-FFF2-40B4-BE49-F238E27FC236}">
                  <a16:creationId xmlns:a16="http://schemas.microsoft.com/office/drawing/2014/main" id="{1269BCA5-7F87-99D2-9A60-32542A56AF9F}"/>
                </a:ext>
              </a:extLst>
            </p:cNvPr>
            <p:cNvGrpSpPr/>
            <p:nvPr/>
          </p:nvGrpSpPr>
          <p:grpSpPr>
            <a:xfrm>
              <a:off x="3379242" y="2574593"/>
              <a:ext cx="2524836" cy="1471566"/>
              <a:chOff x="8908191" y="1956292"/>
              <a:chExt cx="2524836" cy="1471566"/>
            </a:xfrm>
          </p:grpSpPr>
          <p:sp>
            <p:nvSpPr>
              <p:cNvPr id="85" name="AutoShape 33">
                <a:extLst>
                  <a:ext uri="{FF2B5EF4-FFF2-40B4-BE49-F238E27FC236}">
                    <a16:creationId xmlns:a16="http://schemas.microsoft.com/office/drawing/2014/main" id="{49845015-7192-8288-6E25-30A9DB16B299}"/>
                  </a:ext>
                </a:extLst>
              </p:cNvPr>
              <p:cNvSpPr>
                <a:spLocks noChangeArrowheads="1"/>
              </p:cNvSpPr>
              <p:nvPr/>
            </p:nvSpPr>
            <p:spPr bwMode="auto">
              <a:xfrm>
                <a:off x="10345118" y="2521267"/>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6" name="Group 141">
                <a:extLst>
                  <a:ext uri="{FF2B5EF4-FFF2-40B4-BE49-F238E27FC236}">
                    <a16:creationId xmlns:a16="http://schemas.microsoft.com/office/drawing/2014/main" id="{DAD11F82-CB01-B89B-024D-826572D7CCD7}"/>
                  </a:ext>
                </a:extLst>
              </p:cNvPr>
              <p:cNvGrpSpPr>
                <a:grpSpLocks/>
              </p:cNvGrpSpPr>
              <p:nvPr/>
            </p:nvGrpSpPr>
            <p:grpSpPr bwMode="auto">
              <a:xfrm>
                <a:off x="8908191" y="1956292"/>
                <a:ext cx="1012360" cy="823487"/>
                <a:chOff x="2304" y="1104"/>
                <a:chExt cx="536" cy="436"/>
              </a:xfrm>
            </p:grpSpPr>
            <p:sp>
              <p:nvSpPr>
                <p:cNvPr id="94" name="AutoShape 133">
                  <a:extLst>
                    <a:ext uri="{FF2B5EF4-FFF2-40B4-BE49-F238E27FC236}">
                      <a16:creationId xmlns:a16="http://schemas.microsoft.com/office/drawing/2014/main" id="{C2B3B101-1E1E-C2B3-4F86-343EA64552D2}"/>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5" name="Group 105">
                  <a:extLst>
                    <a:ext uri="{FF2B5EF4-FFF2-40B4-BE49-F238E27FC236}">
                      <a16:creationId xmlns:a16="http://schemas.microsoft.com/office/drawing/2014/main" id="{5E683281-E993-BC5F-1C68-E7A071230051}"/>
                    </a:ext>
                  </a:extLst>
                </p:cNvPr>
                <p:cNvGrpSpPr>
                  <a:grpSpLocks/>
                </p:cNvGrpSpPr>
                <p:nvPr/>
              </p:nvGrpSpPr>
              <p:grpSpPr bwMode="auto">
                <a:xfrm>
                  <a:off x="2488" y="1104"/>
                  <a:ext cx="48" cy="144"/>
                  <a:chOff x="1200" y="912"/>
                  <a:chExt cx="48" cy="144"/>
                </a:xfrm>
              </p:grpSpPr>
              <p:sp>
                <p:nvSpPr>
                  <p:cNvPr id="119" name="Oval 106">
                    <a:extLst>
                      <a:ext uri="{FF2B5EF4-FFF2-40B4-BE49-F238E27FC236}">
                        <a16:creationId xmlns:a16="http://schemas.microsoft.com/office/drawing/2014/main" id="{E0D3EE00-F4A3-24C0-827A-F1203A743E90}"/>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Oval 107">
                    <a:extLst>
                      <a:ext uri="{FF2B5EF4-FFF2-40B4-BE49-F238E27FC236}">
                        <a16:creationId xmlns:a16="http://schemas.microsoft.com/office/drawing/2014/main" id="{7A2D61A2-DDE5-EF2B-82D7-83654CDC57F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 name="Group 108">
                  <a:extLst>
                    <a:ext uri="{FF2B5EF4-FFF2-40B4-BE49-F238E27FC236}">
                      <a16:creationId xmlns:a16="http://schemas.microsoft.com/office/drawing/2014/main" id="{4326311B-1CB1-A275-EB12-088EFFE67B69}"/>
                    </a:ext>
                  </a:extLst>
                </p:cNvPr>
                <p:cNvGrpSpPr>
                  <a:grpSpLocks/>
                </p:cNvGrpSpPr>
                <p:nvPr/>
              </p:nvGrpSpPr>
              <p:grpSpPr bwMode="auto">
                <a:xfrm>
                  <a:off x="2632" y="1104"/>
                  <a:ext cx="48" cy="144"/>
                  <a:chOff x="1200" y="912"/>
                  <a:chExt cx="48" cy="144"/>
                </a:xfrm>
              </p:grpSpPr>
              <p:sp>
                <p:nvSpPr>
                  <p:cNvPr id="117" name="Oval 109">
                    <a:extLst>
                      <a:ext uri="{FF2B5EF4-FFF2-40B4-BE49-F238E27FC236}">
                        <a16:creationId xmlns:a16="http://schemas.microsoft.com/office/drawing/2014/main" id="{A5371B3B-E858-2B53-7262-B84563B0F071}"/>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Oval 110">
                    <a:extLst>
                      <a:ext uri="{FF2B5EF4-FFF2-40B4-BE49-F238E27FC236}">
                        <a16:creationId xmlns:a16="http://schemas.microsoft.com/office/drawing/2014/main" id="{BF17B0E6-373D-4C8A-1B56-31D434C56A58}"/>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 name="Group 111">
                  <a:extLst>
                    <a:ext uri="{FF2B5EF4-FFF2-40B4-BE49-F238E27FC236}">
                      <a16:creationId xmlns:a16="http://schemas.microsoft.com/office/drawing/2014/main" id="{892C747A-E0E1-B12D-2660-E7EAB36DD115}"/>
                    </a:ext>
                  </a:extLst>
                </p:cNvPr>
                <p:cNvGrpSpPr>
                  <a:grpSpLocks/>
                </p:cNvGrpSpPr>
                <p:nvPr/>
              </p:nvGrpSpPr>
              <p:grpSpPr bwMode="auto">
                <a:xfrm>
                  <a:off x="2688" y="1212"/>
                  <a:ext cx="152" cy="132"/>
                  <a:chOff x="672" y="1020"/>
                  <a:chExt cx="152" cy="132"/>
                </a:xfrm>
              </p:grpSpPr>
              <p:sp>
                <p:nvSpPr>
                  <p:cNvPr id="112" name="Line 112">
                    <a:extLst>
                      <a:ext uri="{FF2B5EF4-FFF2-40B4-BE49-F238E27FC236}">
                        <a16:creationId xmlns:a16="http://schemas.microsoft.com/office/drawing/2014/main" id="{B04428F3-B8AE-8E89-00C2-CED23844D0B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Line 113">
                    <a:extLst>
                      <a:ext uri="{FF2B5EF4-FFF2-40B4-BE49-F238E27FC236}">
                        <a16:creationId xmlns:a16="http://schemas.microsoft.com/office/drawing/2014/main" id="{4247E2CB-00CC-E341-DAA0-290401C07233}"/>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 name="Group 114">
                    <a:extLst>
                      <a:ext uri="{FF2B5EF4-FFF2-40B4-BE49-F238E27FC236}">
                        <a16:creationId xmlns:a16="http://schemas.microsoft.com/office/drawing/2014/main" id="{F8050109-A13F-3540-8DE0-59C9DDE975A6}"/>
                      </a:ext>
                    </a:extLst>
                  </p:cNvPr>
                  <p:cNvGrpSpPr>
                    <a:grpSpLocks/>
                  </p:cNvGrpSpPr>
                  <p:nvPr/>
                </p:nvGrpSpPr>
                <p:grpSpPr bwMode="auto">
                  <a:xfrm>
                    <a:off x="680" y="1020"/>
                    <a:ext cx="144" cy="96"/>
                    <a:chOff x="680" y="1020"/>
                    <a:chExt cx="144" cy="96"/>
                  </a:xfrm>
                </p:grpSpPr>
                <p:sp>
                  <p:nvSpPr>
                    <p:cNvPr id="115" name="Line 115">
                      <a:extLst>
                        <a:ext uri="{FF2B5EF4-FFF2-40B4-BE49-F238E27FC236}">
                          <a16:creationId xmlns:a16="http://schemas.microsoft.com/office/drawing/2014/main" id="{55E30ECB-322C-2007-3F33-32F0CBD1F37A}"/>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Line 116">
                      <a:extLst>
                        <a:ext uri="{FF2B5EF4-FFF2-40B4-BE49-F238E27FC236}">
                          <a16:creationId xmlns:a16="http://schemas.microsoft.com/office/drawing/2014/main" id="{1A7000C0-6741-0BB9-A3D3-D19B5D66945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8" name="Group 121">
                  <a:extLst>
                    <a:ext uri="{FF2B5EF4-FFF2-40B4-BE49-F238E27FC236}">
                      <a16:creationId xmlns:a16="http://schemas.microsoft.com/office/drawing/2014/main" id="{7E15360C-40A8-F90B-142F-20385492E3A8}"/>
                    </a:ext>
                  </a:extLst>
                </p:cNvPr>
                <p:cNvGrpSpPr>
                  <a:grpSpLocks/>
                </p:cNvGrpSpPr>
                <p:nvPr/>
              </p:nvGrpSpPr>
              <p:grpSpPr bwMode="auto">
                <a:xfrm flipH="1">
                  <a:off x="2304" y="1212"/>
                  <a:ext cx="152" cy="132"/>
                  <a:chOff x="672" y="1020"/>
                  <a:chExt cx="152" cy="132"/>
                </a:xfrm>
              </p:grpSpPr>
              <p:sp>
                <p:nvSpPr>
                  <p:cNvPr id="107" name="Line 122">
                    <a:extLst>
                      <a:ext uri="{FF2B5EF4-FFF2-40B4-BE49-F238E27FC236}">
                        <a16:creationId xmlns:a16="http://schemas.microsoft.com/office/drawing/2014/main" id="{53DEF74E-0974-AB7A-0263-99341542477A}"/>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123">
                    <a:extLst>
                      <a:ext uri="{FF2B5EF4-FFF2-40B4-BE49-F238E27FC236}">
                        <a16:creationId xmlns:a16="http://schemas.microsoft.com/office/drawing/2014/main" id="{244BB010-3252-ECA9-696D-358DF9975042}"/>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9" name="Group 124">
                    <a:extLst>
                      <a:ext uri="{FF2B5EF4-FFF2-40B4-BE49-F238E27FC236}">
                        <a16:creationId xmlns:a16="http://schemas.microsoft.com/office/drawing/2014/main" id="{C9C4238E-0BAB-E07E-976F-4D3D462E5243}"/>
                      </a:ext>
                    </a:extLst>
                  </p:cNvPr>
                  <p:cNvGrpSpPr>
                    <a:grpSpLocks/>
                  </p:cNvGrpSpPr>
                  <p:nvPr/>
                </p:nvGrpSpPr>
                <p:grpSpPr bwMode="auto">
                  <a:xfrm>
                    <a:off x="680" y="1020"/>
                    <a:ext cx="144" cy="96"/>
                    <a:chOff x="680" y="1020"/>
                    <a:chExt cx="144" cy="96"/>
                  </a:xfrm>
                </p:grpSpPr>
                <p:sp>
                  <p:nvSpPr>
                    <p:cNvPr id="110" name="Line 125">
                      <a:extLst>
                        <a:ext uri="{FF2B5EF4-FFF2-40B4-BE49-F238E27FC236}">
                          <a16:creationId xmlns:a16="http://schemas.microsoft.com/office/drawing/2014/main" id="{4EE7D128-226F-B9D1-048E-18D43144EC3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Line 126">
                      <a:extLst>
                        <a:ext uri="{FF2B5EF4-FFF2-40B4-BE49-F238E27FC236}">
                          <a16:creationId xmlns:a16="http://schemas.microsoft.com/office/drawing/2014/main" id="{08526ABE-AA20-461E-C855-AF99FA76D30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9" name="Group 136">
                  <a:extLst>
                    <a:ext uri="{FF2B5EF4-FFF2-40B4-BE49-F238E27FC236}">
                      <a16:creationId xmlns:a16="http://schemas.microsoft.com/office/drawing/2014/main" id="{CB9A667D-38BF-439B-C78D-7C291CBBA7BC}"/>
                    </a:ext>
                  </a:extLst>
                </p:cNvPr>
                <p:cNvGrpSpPr>
                  <a:grpSpLocks/>
                </p:cNvGrpSpPr>
                <p:nvPr/>
              </p:nvGrpSpPr>
              <p:grpSpPr bwMode="auto">
                <a:xfrm>
                  <a:off x="2400" y="1300"/>
                  <a:ext cx="96" cy="240"/>
                  <a:chOff x="2400" y="1296"/>
                  <a:chExt cx="96" cy="240"/>
                </a:xfrm>
              </p:grpSpPr>
              <p:sp>
                <p:nvSpPr>
                  <p:cNvPr id="104" name="Line 117">
                    <a:extLst>
                      <a:ext uri="{FF2B5EF4-FFF2-40B4-BE49-F238E27FC236}">
                        <a16:creationId xmlns:a16="http://schemas.microsoft.com/office/drawing/2014/main" id="{33C30EEE-77E1-4264-67FD-A3C232C321A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134">
                    <a:extLst>
                      <a:ext uri="{FF2B5EF4-FFF2-40B4-BE49-F238E27FC236}">
                        <a16:creationId xmlns:a16="http://schemas.microsoft.com/office/drawing/2014/main" id="{2BFC2296-9CB9-C04F-5A9F-A4395BC3BA3D}"/>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135">
                    <a:extLst>
                      <a:ext uri="{FF2B5EF4-FFF2-40B4-BE49-F238E27FC236}">
                        <a16:creationId xmlns:a16="http://schemas.microsoft.com/office/drawing/2014/main" id="{793224DB-FF99-57FC-8D7E-D4D4D575A7FE}"/>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 name="Group 137">
                  <a:extLst>
                    <a:ext uri="{FF2B5EF4-FFF2-40B4-BE49-F238E27FC236}">
                      <a16:creationId xmlns:a16="http://schemas.microsoft.com/office/drawing/2014/main" id="{34CF2A75-1E40-4077-F2AE-01FD4619DD1C}"/>
                    </a:ext>
                  </a:extLst>
                </p:cNvPr>
                <p:cNvGrpSpPr>
                  <a:grpSpLocks/>
                </p:cNvGrpSpPr>
                <p:nvPr/>
              </p:nvGrpSpPr>
              <p:grpSpPr bwMode="auto">
                <a:xfrm flipH="1">
                  <a:off x="2640" y="1296"/>
                  <a:ext cx="96" cy="240"/>
                  <a:chOff x="2400" y="1296"/>
                  <a:chExt cx="96" cy="240"/>
                </a:xfrm>
              </p:grpSpPr>
              <p:sp>
                <p:nvSpPr>
                  <p:cNvPr id="101" name="Line 138">
                    <a:extLst>
                      <a:ext uri="{FF2B5EF4-FFF2-40B4-BE49-F238E27FC236}">
                        <a16:creationId xmlns:a16="http://schemas.microsoft.com/office/drawing/2014/main" id="{B24685C1-E7DF-8F4A-1527-17C466B9C9F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139">
                    <a:extLst>
                      <a:ext uri="{FF2B5EF4-FFF2-40B4-BE49-F238E27FC236}">
                        <a16:creationId xmlns:a16="http://schemas.microsoft.com/office/drawing/2014/main" id="{FE118428-77BC-52C4-E579-0940FE50D32C}"/>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140">
                    <a:extLst>
                      <a:ext uri="{FF2B5EF4-FFF2-40B4-BE49-F238E27FC236}">
                        <a16:creationId xmlns:a16="http://schemas.microsoft.com/office/drawing/2014/main" id="{78735848-3673-EBA9-5F69-903F80B5EDF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21" name="Group 120">
              <a:extLst>
                <a:ext uri="{FF2B5EF4-FFF2-40B4-BE49-F238E27FC236}">
                  <a16:creationId xmlns:a16="http://schemas.microsoft.com/office/drawing/2014/main" id="{6DF4E69F-72DB-B4A0-802F-F316EE51A7CB}"/>
                </a:ext>
              </a:extLst>
            </p:cNvPr>
            <p:cNvGrpSpPr/>
            <p:nvPr/>
          </p:nvGrpSpPr>
          <p:grpSpPr>
            <a:xfrm>
              <a:off x="3560560" y="5346852"/>
              <a:ext cx="2524836" cy="1471566"/>
              <a:chOff x="927024" y="3154681"/>
              <a:chExt cx="2524836" cy="1471566"/>
            </a:xfrm>
          </p:grpSpPr>
          <p:sp>
            <p:nvSpPr>
              <p:cNvPr id="122" name="AutoShape 32">
                <a:extLst>
                  <a:ext uri="{FF2B5EF4-FFF2-40B4-BE49-F238E27FC236}">
                    <a16:creationId xmlns:a16="http://schemas.microsoft.com/office/drawing/2014/main" id="{CAE60A2E-50C4-565A-46E4-45EC7A659A1B}"/>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AutoShape 33">
                <a:extLst>
                  <a:ext uri="{FF2B5EF4-FFF2-40B4-BE49-F238E27FC236}">
                    <a16:creationId xmlns:a16="http://schemas.microsoft.com/office/drawing/2014/main" id="{C06B926C-E188-12B6-6642-021AAA0438A3}"/>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4" name="Group 141">
                <a:extLst>
                  <a:ext uri="{FF2B5EF4-FFF2-40B4-BE49-F238E27FC236}">
                    <a16:creationId xmlns:a16="http://schemas.microsoft.com/office/drawing/2014/main" id="{28361300-20D5-0DAD-F05E-FCF334B93FA4}"/>
                  </a:ext>
                </a:extLst>
              </p:cNvPr>
              <p:cNvGrpSpPr>
                <a:grpSpLocks/>
              </p:cNvGrpSpPr>
              <p:nvPr/>
            </p:nvGrpSpPr>
            <p:grpSpPr bwMode="auto">
              <a:xfrm>
                <a:off x="927024" y="3154681"/>
                <a:ext cx="1012360" cy="823487"/>
                <a:chOff x="2304" y="1104"/>
                <a:chExt cx="536" cy="436"/>
              </a:xfrm>
            </p:grpSpPr>
            <p:sp>
              <p:nvSpPr>
                <p:cNvPr id="132" name="AutoShape 133">
                  <a:extLst>
                    <a:ext uri="{FF2B5EF4-FFF2-40B4-BE49-F238E27FC236}">
                      <a16:creationId xmlns:a16="http://schemas.microsoft.com/office/drawing/2014/main" id="{8CB33589-0463-AB56-0E07-FCAFF2205AD8}"/>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 name="Group 105">
                  <a:extLst>
                    <a:ext uri="{FF2B5EF4-FFF2-40B4-BE49-F238E27FC236}">
                      <a16:creationId xmlns:a16="http://schemas.microsoft.com/office/drawing/2014/main" id="{10ECE4A8-854A-568F-5DF7-FB43DD5FC6D6}"/>
                    </a:ext>
                  </a:extLst>
                </p:cNvPr>
                <p:cNvGrpSpPr>
                  <a:grpSpLocks/>
                </p:cNvGrpSpPr>
                <p:nvPr/>
              </p:nvGrpSpPr>
              <p:grpSpPr bwMode="auto">
                <a:xfrm>
                  <a:off x="2488" y="1104"/>
                  <a:ext cx="48" cy="144"/>
                  <a:chOff x="1200" y="912"/>
                  <a:chExt cx="48" cy="144"/>
                </a:xfrm>
              </p:grpSpPr>
              <p:sp>
                <p:nvSpPr>
                  <p:cNvPr id="157" name="Oval 106">
                    <a:extLst>
                      <a:ext uri="{FF2B5EF4-FFF2-40B4-BE49-F238E27FC236}">
                        <a16:creationId xmlns:a16="http://schemas.microsoft.com/office/drawing/2014/main" id="{F2E47191-EFB3-9032-7E0A-EFF4A11C515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Oval 107">
                    <a:extLst>
                      <a:ext uri="{FF2B5EF4-FFF2-40B4-BE49-F238E27FC236}">
                        <a16:creationId xmlns:a16="http://schemas.microsoft.com/office/drawing/2014/main" id="{9107C685-5CE3-8089-4390-9CA806B09266}"/>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 name="Group 108">
                  <a:extLst>
                    <a:ext uri="{FF2B5EF4-FFF2-40B4-BE49-F238E27FC236}">
                      <a16:creationId xmlns:a16="http://schemas.microsoft.com/office/drawing/2014/main" id="{80CC7EBD-5E51-DB12-E382-290F12C686ED}"/>
                    </a:ext>
                  </a:extLst>
                </p:cNvPr>
                <p:cNvGrpSpPr>
                  <a:grpSpLocks/>
                </p:cNvGrpSpPr>
                <p:nvPr/>
              </p:nvGrpSpPr>
              <p:grpSpPr bwMode="auto">
                <a:xfrm>
                  <a:off x="2632" y="1104"/>
                  <a:ext cx="48" cy="144"/>
                  <a:chOff x="1200" y="912"/>
                  <a:chExt cx="48" cy="144"/>
                </a:xfrm>
              </p:grpSpPr>
              <p:sp>
                <p:nvSpPr>
                  <p:cNvPr id="155" name="Oval 109">
                    <a:extLst>
                      <a:ext uri="{FF2B5EF4-FFF2-40B4-BE49-F238E27FC236}">
                        <a16:creationId xmlns:a16="http://schemas.microsoft.com/office/drawing/2014/main" id="{2DE16056-DA92-9A18-BAA7-CE7506E54EC1}"/>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Oval 110">
                    <a:extLst>
                      <a:ext uri="{FF2B5EF4-FFF2-40B4-BE49-F238E27FC236}">
                        <a16:creationId xmlns:a16="http://schemas.microsoft.com/office/drawing/2014/main" id="{34060F65-F181-95D1-A072-701982A9F4DF}"/>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 name="Group 111">
                  <a:extLst>
                    <a:ext uri="{FF2B5EF4-FFF2-40B4-BE49-F238E27FC236}">
                      <a16:creationId xmlns:a16="http://schemas.microsoft.com/office/drawing/2014/main" id="{C403D6FF-C3F4-190D-85CC-83EB799C6710}"/>
                    </a:ext>
                  </a:extLst>
                </p:cNvPr>
                <p:cNvGrpSpPr>
                  <a:grpSpLocks/>
                </p:cNvGrpSpPr>
                <p:nvPr/>
              </p:nvGrpSpPr>
              <p:grpSpPr bwMode="auto">
                <a:xfrm>
                  <a:off x="2688" y="1212"/>
                  <a:ext cx="152" cy="132"/>
                  <a:chOff x="672" y="1020"/>
                  <a:chExt cx="152" cy="132"/>
                </a:xfrm>
              </p:grpSpPr>
              <p:sp>
                <p:nvSpPr>
                  <p:cNvPr id="150" name="Line 112">
                    <a:extLst>
                      <a:ext uri="{FF2B5EF4-FFF2-40B4-BE49-F238E27FC236}">
                        <a16:creationId xmlns:a16="http://schemas.microsoft.com/office/drawing/2014/main" id="{9A887DBF-9AC6-369E-B30C-C2B2FC1D44D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Line 113">
                    <a:extLst>
                      <a:ext uri="{FF2B5EF4-FFF2-40B4-BE49-F238E27FC236}">
                        <a16:creationId xmlns:a16="http://schemas.microsoft.com/office/drawing/2014/main" id="{0E1A1920-6613-20A3-A480-697C7BA68AE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2" name="Group 114">
                    <a:extLst>
                      <a:ext uri="{FF2B5EF4-FFF2-40B4-BE49-F238E27FC236}">
                        <a16:creationId xmlns:a16="http://schemas.microsoft.com/office/drawing/2014/main" id="{D5CDDE21-3FAA-ED2F-3585-6471F708A952}"/>
                      </a:ext>
                    </a:extLst>
                  </p:cNvPr>
                  <p:cNvGrpSpPr>
                    <a:grpSpLocks/>
                  </p:cNvGrpSpPr>
                  <p:nvPr/>
                </p:nvGrpSpPr>
                <p:grpSpPr bwMode="auto">
                  <a:xfrm>
                    <a:off x="680" y="1020"/>
                    <a:ext cx="144" cy="96"/>
                    <a:chOff x="680" y="1020"/>
                    <a:chExt cx="144" cy="96"/>
                  </a:xfrm>
                </p:grpSpPr>
                <p:sp>
                  <p:nvSpPr>
                    <p:cNvPr id="153" name="Line 115">
                      <a:extLst>
                        <a:ext uri="{FF2B5EF4-FFF2-40B4-BE49-F238E27FC236}">
                          <a16:creationId xmlns:a16="http://schemas.microsoft.com/office/drawing/2014/main" id="{A57F510E-8A10-D5E4-2932-518C33A0FEE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Line 116">
                      <a:extLst>
                        <a:ext uri="{FF2B5EF4-FFF2-40B4-BE49-F238E27FC236}">
                          <a16:creationId xmlns:a16="http://schemas.microsoft.com/office/drawing/2014/main" id="{B31D1EA5-82A0-337F-82C4-4C83444E79F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6" name="Group 121">
                  <a:extLst>
                    <a:ext uri="{FF2B5EF4-FFF2-40B4-BE49-F238E27FC236}">
                      <a16:creationId xmlns:a16="http://schemas.microsoft.com/office/drawing/2014/main" id="{012085F0-6201-B6EA-092F-76278428523B}"/>
                    </a:ext>
                  </a:extLst>
                </p:cNvPr>
                <p:cNvGrpSpPr>
                  <a:grpSpLocks/>
                </p:cNvGrpSpPr>
                <p:nvPr/>
              </p:nvGrpSpPr>
              <p:grpSpPr bwMode="auto">
                <a:xfrm flipH="1">
                  <a:off x="2304" y="1212"/>
                  <a:ext cx="152" cy="132"/>
                  <a:chOff x="672" y="1020"/>
                  <a:chExt cx="152" cy="132"/>
                </a:xfrm>
              </p:grpSpPr>
              <p:sp>
                <p:nvSpPr>
                  <p:cNvPr id="145" name="Line 122">
                    <a:extLst>
                      <a:ext uri="{FF2B5EF4-FFF2-40B4-BE49-F238E27FC236}">
                        <a16:creationId xmlns:a16="http://schemas.microsoft.com/office/drawing/2014/main" id="{1E873042-A494-07B4-629A-027D01EE457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Line 123">
                    <a:extLst>
                      <a:ext uri="{FF2B5EF4-FFF2-40B4-BE49-F238E27FC236}">
                        <a16:creationId xmlns:a16="http://schemas.microsoft.com/office/drawing/2014/main" id="{497FD2F0-E6B6-6209-C203-69281736B387}"/>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7" name="Group 124">
                    <a:extLst>
                      <a:ext uri="{FF2B5EF4-FFF2-40B4-BE49-F238E27FC236}">
                        <a16:creationId xmlns:a16="http://schemas.microsoft.com/office/drawing/2014/main" id="{82CF9DF2-4BA9-F46C-51D0-0691A443C86C}"/>
                      </a:ext>
                    </a:extLst>
                  </p:cNvPr>
                  <p:cNvGrpSpPr>
                    <a:grpSpLocks/>
                  </p:cNvGrpSpPr>
                  <p:nvPr/>
                </p:nvGrpSpPr>
                <p:grpSpPr bwMode="auto">
                  <a:xfrm>
                    <a:off x="680" y="1020"/>
                    <a:ext cx="144" cy="96"/>
                    <a:chOff x="680" y="1020"/>
                    <a:chExt cx="144" cy="96"/>
                  </a:xfrm>
                </p:grpSpPr>
                <p:sp>
                  <p:nvSpPr>
                    <p:cNvPr id="148" name="Line 125">
                      <a:extLst>
                        <a:ext uri="{FF2B5EF4-FFF2-40B4-BE49-F238E27FC236}">
                          <a16:creationId xmlns:a16="http://schemas.microsoft.com/office/drawing/2014/main" id="{AC9D9FF1-6FEC-0B8D-4C97-CB7D394475A6}"/>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Line 126">
                      <a:extLst>
                        <a:ext uri="{FF2B5EF4-FFF2-40B4-BE49-F238E27FC236}">
                          <a16:creationId xmlns:a16="http://schemas.microsoft.com/office/drawing/2014/main" id="{99128459-A4DB-B117-9D37-DD0EFB806AB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 name="Group 136">
                  <a:extLst>
                    <a:ext uri="{FF2B5EF4-FFF2-40B4-BE49-F238E27FC236}">
                      <a16:creationId xmlns:a16="http://schemas.microsoft.com/office/drawing/2014/main" id="{AB3829D7-A329-E230-4ADE-F389C1DB818C}"/>
                    </a:ext>
                  </a:extLst>
                </p:cNvPr>
                <p:cNvGrpSpPr>
                  <a:grpSpLocks/>
                </p:cNvGrpSpPr>
                <p:nvPr/>
              </p:nvGrpSpPr>
              <p:grpSpPr bwMode="auto">
                <a:xfrm>
                  <a:off x="2400" y="1300"/>
                  <a:ext cx="96" cy="240"/>
                  <a:chOff x="2400" y="1296"/>
                  <a:chExt cx="96" cy="240"/>
                </a:xfrm>
              </p:grpSpPr>
              <p:sp>
                <p:nvSpPr>
                  <p:cNvPr id="142" name="Line 117">
                    <a:extLst>
                      <a:ext uri="{FF2B5EF4-FFF2-40B4-BE49-F238E27FC236}">
                        <a16:creationId xmlns:a16="http://schemas.microsoft.com/office/drawing/2014/main" id="{EC25A0A5-4CF2-9C69-8D32-201750512200}"/>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Line 134">
                    <a:extLst>
                      <a:ext uri="{FF2B5EF4-FFF2-40B4-BE49-F238E27FC236}">
                        <a16:creationId xmlns:a16="http://schemas.microsoft.com/office/drawing/2014/main" id="{21066A3F-87DA-C54B-1F92-6C42FCBE06A6}"/>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Line 135">
                    <a:extLst>
                      <a:ext uri="{FF2B5EF4-FFF2-40B4-BE49-F238E27FC236}">
                        <a16:creationId xmlns:a16="http://schemas.microsoft.com/office/drawing/2014/main" id="{F0BFB3E7-4211-5966-243A-0A07510F9730}"/>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8" name="Group 137">
                  <a:extLst>
                    <a:ext uri="{FF2B5EF4-FFF2-40B4-BE49-F238E27FC236}">
                      <a16:creationId xmlns:a16="http://schemas.microsoft.com/office/drawing/2014/main" id="{33E364DB-867E-978A-37B2-519646EE1B67}"/>
                    </a:ext>
                  </a:extLst>
                </p:cNvPr>
                <p:cNvGrpSpPr>
                  <a:grpSpLocks/>
                </p:cNvGrpSpPr>
                <p:nvPr/>
              </p:nvGrpSpPr>
              <p:grpSpPr bwMode="auto">
                <a:xfrm flipH="1">
                  <a:off x="2640" y="1296"/>
                  <a:ext cx="96" cy="240"/>
                  <a:chOff x="2400" y="1296"/>
                  <a:chExt cx="96" cy="240"/>
                </a:xfrm>
              </p:grpSpPr>
              <p:sp>
                <p:nvSpPr>
                  <p:cNvPr id="139" name="Line 138">
                    <a:extLst>
                      <a:ext uri="{FF2B5EF4-FFF2-40B4-BE49-F238E27FC236}">
                        <a16:creationId xmlns:a16="http://schemas.microsoft.com/office/drawing/2014/main" id="{066F6EDA-B12D-46BA-56A9-4441FBB28ED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Line 139">
                    <a:extLst>
                      <a:ext uri="{FF2B5EF4-FFF2-40B4-BE49-F238E27FC236}">
                        <a16:creationId xmlns:a16="http://schemas.microsoft.com/office/drawing/2014/main" id="{AB9702F2-E35A-BF17-4F60-AC7905A94DA0}"/>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Line 140">
                    <a:extLst>
                      <a:ext uri="{FF2B5EF4-FFF2-40B4-BE49-F238E27FC236}">
                        <a16:creationId xmlns:a16="http://schemas.microsoft.com/office/drawing/2014/main" id="{073DB71B-542D-BAC2-F84D-C6EEDD8F983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 name="Group 142">
                <a:extLst>
                  <a:ext uri="{FF2B5EF4-FFF2-40B4-BE49-F238E27FC236}">
                    <a16:creationId xmlns:a16="http://schemas.microsoft.com/office/drawing/2014/main" id="{7AAA9C40-1F68-1D3A-07F8-95A52DDE63C7}"/>
                  </a:ext>
                </a:extLst>
              </p:cNvPr>
              <p:cNvGrpSpPr>
                <a:grpSpLocks/>
              </p:cNvGrpSpPr>
              <p:nvPr/>
            </p:nvGrpSpPr>
            <p:grpSpPr bwMode="auto">
              <a:xfrm>
                <a:off x="2543901" y="3307668"/>
                <a:ext cx="362636" cy="345638"/>
                <a:chOff x="1776" y="2256"/>
                <a:chExt cx="288" cy="279"/>
              </a:xfrm>
            </p:grpSpPr>
            <p:grpSp>
              <p:nvGrpSpPr>
                <p:cNvPr id="126" name="Group 143">
                  <a:extLst>
                    <a:ext uri="{FF2B5EF4-FFF2-40B4-BE49-F238E27FC236}">
                      <a16:creationId xmlns:a16="http://schemas.microsoft.com/office/drawing/2014/main" id="{ED6F06D7-F58F-703E-5461-9ED1653B9E1E}"/>
                    </a:ext>
                  </a:extLst>
                </p:cNvPr>
                <p:cNvGrpSpPr>
                  <a:grpSpLocks/>
                </p:cNvGrpSpPr>
                <p:nvPr/>
              </p:nvGrpSpPr>
              <p:grpSpPr bwMode="auto">
                <a:xfrm>
                  <a:off x="1824" y="2256"/>
                  <a:ext cx="240" cy="279"/>
                  <a:chOff x="1392" y="3408"/>
                  <a:chExt cx="240" cy="279"/>
                </a:xfrm>
              </p:grpSpPr>
              <p:sp>
                <p:nvSpPr>
                  <p:cNvPr id="129" name="Line 144">
                    <a:extLst>
                      <a:ext uri="{FF2B5EF4-FFF2-40B4-BE49-F238E27FC236}">
                        <a16:creationId xmlns:a16="http://schemas.microsoft.com/office/drawing/2014/main" id="{99CE6E83-E173-5E3B-BAB6-B05DFF33EF8F}"/>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Arc 145">
                    <a:extLst>
                      <a:ext uri="{FF2B5EF4-FFF2-40B4-BE49-F238E27FC236}">
                        <a16:creationId xmlns:a16="http://schemas.microsoft.com/office/drawing/2014/main" id="{8570AD3F-7A96-EFAC-09C4-27CB0597FED2}"/>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Line 146">
                    <a:extLst>
                      <a:ext uri="{FF2B5EF4-FFF2-40B4-BE49-F238E27FC236}">
                        <a16:creationId xmlns:a16="http://schemas.microsoft.com/office/drawing/2014/main" id="{6B7D2EB6-7172-2DAF-E751-0F8DD9578A61}"/>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7" name="Arc 147">
                  <a:extLst>
                    <a:ext uri="{FF2B5EF4-FFF2-40B4-BE49-F238E27FC236}">
                      <a16:creationId xmlns:a16="http://schemas.microsoft.com/office/drawing/2014/main" id="{DBAD60D3-CF8A-4AD2-6728-45E6DB0B3EB1}"/>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Arc 148">
                  <a:extLst>
                    <a:ext uri="{FF2B5EF4-FFF2-40B4-BE49-F238E27FC236}">
                      <a16:creationId xmlns:a16="http://schemas.microsoft.com/office/drawing/2014/main" id="{3BDBFAD9-D349-91C2-CFFD-6CCB6D7CEDF4}"/>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86" name="TextBox 185">
              <a:extLst>
                <a:ext uri="{FF2B5EF4-FFF2-40B4-BE49-F238E27FC236}">
                  <a16:creationId xmlns:a16="http://schemas.microsoft.com/office/drawing/2014/main" id="{909D6010-558D-C1FA-32C6-E283D7E8D03C}"/>
                </a:ext>
              </a:extLst>
            </p:cNvPr>
            <p:cNvSpPr txBox="1"/>
            <p:nvPr/>
          </p:nvSpPr>
          <p:spPr>
            <a:xfrm>
              <a:off x="1048497" y="1381758"/>
              <a:ext cx="1069524" cy="584775"/>
            </a:xfrm>
            <a:prstGeom prst="rect">
              <a:avLst/>
            </a:prstGeom>
            <a:noFill/>
          </p:spPr>
          <p:txBody>
            <a:bodyPr wrap="none" rtlCol="0">
              <a:spAutoFit/>
            </a:bodyPr>
            <a:lstStyle/>
            <a:p>
              <a:r>
                <a:rPr lang="en-US" sz="3200" dirty="0"/>
                <a:t>D</a:t>
              </a:r>
              <a:r>
                <a:rPr lang="en-US" sz="3200" baseline="-25000" dirty="0"/>
                <a:t>i </a:t>
              </a:r>
              <a:r>
                <a:rPr lang="en-US" sz="3200" dirty="0"/>
                <a:t>= 1</a:t>
              </a:r>
              <a:endParaRPr lang="en-US" sz="3200" baseline="-25000" dirty="0"/>
            </a:p>
          </p:txBody>
        </p:sp>
        <p:sp>
          <p:nvSpPr>
            <p:cNvPr id="187" name="TextBox 186">
              <a:extLst>
                <a:ext uri="{FF2B5EF4-FFF2-40B4-BE49-F238E27FC236}">
                  <a16:creationId xmlns:a16="http://schemas.microsoft.com/office/drawing/2014/main" id="{1D0A3AF0-453A-265C-8625-04C50A8D80B9}"/>
                </a:ext>
              </a:extLst>
            </p:cNvPr>
            <p:cNvSpPr txBox="1"/>
            <p:nvPr/>
          </p:nvSpPr>
          <p:spPr>
            <a:xfrm>
              <a:off x="793852" y="3943591"/>
              <a:ext cx="1069524" cy="1077218"/>
            </a:xfrm>
            <a:prstGeom prst="rect">
              <a:avLst/>
            </a:prstGeom>
            <a:noFill/>
          </p:spPr>
          <p:txBody>
            <a:bodyPr wrap="none" rtlCol="0">
              <a:spAutoFit/>
            </a:bodyPr>
            <a:lstStyle/>
            <a:p>
              <a:endParaRPr lang="en-US" sz="3200" u="sng" dirty="0"/>
            </a:p>
            <a:p>
              <a:r>
                <a:rPr lang="en-US" sz="3200" dirty="0"/>
                <a:t>D</a:t>
              </a:r>
              <a:r>
                <a:rPr lang="en-US" sz="3200" baseline="-25000" dirty="0"/>
                <a:t>i </a:t>
              </a:r>
              <a:r>
                <a:rPr lang="en-US" sz="3200" dirty="0"/>
                <a:t>= 0</a:t>
              </a:r>
              <a:endParaRPr lang="en-US" sz="3200" baseline="-25000" dirty="0"/>
            </a:p>
          </p:txBody>
        </p:sp>
        <p:sp>
          <p:nvSpPr>
            <p:cNvPr id="189" name="TextBox 188">
              <a:extLst>
                <a:ext uri="{FF2B5EF4-FFF2-40B4-BE49-F238E27FC236}">
                  <a16:creationId xmlns:a16="http://schemas.microsoft.com/office/drawing/2014/main" id="{56CF1F76-9113-8FE2-A9E6-7EAA70395116}"/>
                </a:ext>
              </a:extLst>
            </p:cNvPr>
            <p:cNvSpPr txBox="1"/>
            <p:nvPr/>
          </p:nvSpPr>
          <p:spPr>
            <a:xfrm>
              <a:off x="4436852" y="2012931"/>
              <a:ext cx="587020" cy="584775"/>
            </a:xfrm>
            <a:prstGeom prst="rect">
              <a:avLst/>
            </a:prstGeom>
            <a:noFill/>
          </p:spPr>
          <p:txBody>
            <a:bodyPr wrap="none" rtlCol="0">
              <a:spAutoFit/>
            </a:bodyPr>
            <a:lstStyle/>
            <a:p>
              <a:r>
                <a:rPr lang="en-US" sz="3200" dirty="0"/>
                <a:t>Y</a:t>
              </a:r>
              <a:r>
                <a:rPr lang="en-US" sz="3200" baseline="-25000" dirty="0"/>
                <a:t>1i</a:t>
              </a:r>
            </a:p>
          </p:txBody>
        </p:sp>
        <p:sp>
          <p:nvSpPr>
            <p:cNvPr id="190" name="TextBox 189">
              <a:extLst>
                <a:ext uri="{FF2B5EF4-FFF2-40B4-BE49-F238E27FC236}">
                  <a16:creationId xmlns:a16="http://schemas.microsoft.com/office/drawing/2014/main" id="{F7DA1379-3335-4EBC-5F7A-515529DCD0C1}"/>
                </a:ext>
              </a:extLst>
            </p:cNvPr>
            <p:cNvSpPr txBox="1"/>
            <p:nvPr/>
          </p:nvSpPr>
          <p:spPr>
            <a:xfrm>
              <a:off x="4527590" y="4688724"/>
              <a:ext cx="587020" cy="584775"/>
            </a:xfrm>
            <a:prstGeom prst="rect">
              <a:avLst/>
            </a:prstGeom>
            <a:noFill/>
          </p:spPr>
          <p:txBody>
            <a:bodyPr wrap="none" rtlCol="0">
              <a:spAutoFit/>
            </a:bodyPr>
            <a:lstStyle/>
            <a:p>
              <a:r>
                <a:rPr lang="en-US" sz="3200" dirty="0"/>
                <a:t>Y</a:t>
              </a:r>
              <a:r>
                <a:rPr lang="en-US" sz="3200" baseline="-25000" dirty="0"/>
                <a:t>0i</a:t>
              </a:r>
            </a:p>
          </p:txBody>
        </p:sp>
      </p:grpSp>
      <p:sp>
        <p:nvSpPr>
          <p:cNvPr id="3" name="TextBox 2">
            <a:extLst>
              <a:ext uri="{FF2B5EF4-FFF2-40B4-BE49-F238E27FC236}">
                <a16:creationId xmlns:a16="http://schemas.microsoft.com/office/drawing/2014/main" id="{F71839AE-8347-6C07-CF7F-FEEF83C7B949}"/>
              </a:ext>
            </a:extLst>
          </p:cNvPr>
          <p:cNvSpPr txBox="1"/>
          <p:nvPr/>
        </p:nvSpPr>
        <p:spPr>
          <a:xfrm>
            <a:off x="6911171" y="2944784"/>
            <a:ext cx="4410182" cy="830997"/>
          </a:xfrm>
          <a:prstGeom prst="rect">
            <a:avLst/>
          </a:prstGeom>
          <a:noFill/>
        </p:spPr>
        <p:txBody>
          <a:bodyPr wrap="none" rtlCol="0">
            <a:spAutoFit/>
          </a:bodyPr>
          <a:lstStyle/>
          <a:p>
            <a:r>
              <a:rPr lang="en-US" sz="4800" dirty="0"/>
              <a:t>ATE = E[Y</a:t>
            </a:r>
            <a:r>
              <a:rPr lang="en-US" sz="4800" baseline="-25000" dirty="0"/>
              <a:t>1i </a:t>
            </a:r>
            <a:r>
              <a:rPr lang="en-US" sz="4800" dirty="0"/>
              <a:t> - Y</a:t>
            </a:r>
            <a:r>
              <a:rPr lang="en-US" sz="4800" baseline="-25000" dirty="0"/>
              <a:t>0i</a:t>
            </a:r>
            <a:r>
              <a:rPr lang="en-US" sz="4800" dirty="0"/>
              <a:t>]?</a:t>
            </a:r>
            <a:endParaRPr lang="en-US" sz="4800" baseline="-25000" dirty="0"/>
          </a:p>
        </p:txBody>
      </p:sp>
      <p:sp>
        <p:nvSpPr>
          <p:cNvPr id="45" name="TextBox 44">
            <a:extLst>
              <a:ext uri="{FF2B5EF4-FFF2-40B4-BE49-F238E27FC236}">
                <a16:creationId xmlns:a16="http://schemas.microsoft.com/office/drawing/2014/main" id="{B9C6238D-8CAA-6249-0ACF-4BD357DBF3AA}"/>
              </a:ext>
            </a:extLst>
          </p:cNvPr>
          <p:cNvSpPr txBox="1"/>
          <p:nvPr/>
        </p:nvSpPr>
        <p:spPr>
          <a:xfrm>
            <a:off x="6453156" y="4631304"/>
            <a:ext cx="5683351" cy="461665"/>
          </a:xfrm>
          <a:prstGeom prst="rect">
            <a:avLst/>
          </a:prstGeom>
          <a:noFill/>
        </p:spPr>
        <p:txBody>
          <a:bodyPr wrap="none" rtlCol="0">
            <a:spAutoFit/>
          </a:bodyPr>
          <a:lstStyle/>
          <a:p>
            <a:r>
              <a:rPr lang="en-US" sz="2400" b="1" dirty="0"/>
              <a:t>BUT – we CANNOT observe both Y</a:t>
            </a:r>
            <a:r>
              <a:rPr lang="en-US" sz="2400" b="1" baseline="-25000" dirty="0"/>
              <a:t>1i </a:t>
            </a:r>
            <a:r>
              <a:rPr lang="en-US" sz="2400" b="1" dirty="0"/>
              <a:t>and Y</a:t>
            </a:r>
            <a:r>
              <a:rPr lang="en-US" sz="2400" b="1" baseline="-25000" dirty="0"/>
              <a:t>0i</a:t>
            </a:r>
            <a:r>
              <a:rPr lang="en-US" sz="2400" b="1" dirty="0"/>
              <a:t> </a:t>
            </a:r>
          </a:p>
        </p:txBody>
      </p:sp>
      <p:sp>
        <p:nvSpPr>
          <p:cNvPr id="46" name="TextBox 45">
            <a:extLst>
              <a:ext uri="{FF2B5EF4-FFF2-40B4-BE49-F238E27FC236}">
                <a16:creationId xmlns:a16="http://schemas.microsoft.com/office/drawing/2014/main" id="{F522B0F9-EB8C-5606-9648-8C470680BCC6}"/>
              </a:ext>
            </a:extLst>
          </p:cNvPr>
          <p:cNvSpPr txBox="1"/>
          <p:nvPr/>
        </p:nvSpPr>
        <p:spPr>
          <a:xfrm>
            <a:off x="6911171" y="2268269"/>
            <a:ext cx="4587923" cy="584775"/>
          </a:xfrm>
          <a:prstGeom prst="rect">
            <a:avLst/>
          </a:prstGeom>
          <a:noFill/>
        </p:spPr>
        <p:txBody>
          <a:bodyPr wrap="none" rtlCol="0">
            <a:spAutoFit/>
          </a:bodyPr>
          <a:lstStyle/>
          <a:p>
            <a:r>
              <a:rPr lang="en-US" sz="3200" b="1" u="sng" dirty="0"/>
              <a:t>Average Treatment Effect</a:t>
            </a:r>
          </a:p>
        </p:txBody>
      </p:sp>
      <p:sp>
        <p:nvSpPr>
          <p:cNvPr id="4" name="TextBox 3">
            <a:extLst>
              <a:ext uri="{FF2B5EF4-FFF2-40B4-BE49-F238E27FC236}">
                <a16:creationId xmlns:a16="http://schemas.microsoft.com/office/drawing/2014/main" id="{AD3DD1C3-A790-F0C6-736C-3BCAC1E33DBF}"/>
              </a:ext>
            </a:extLst>
          </p:cNvPr>
          <p:cNvSpPr txBox="1"/>
          <p:nvPr/>
        </p:nvSpPr>
        <p:spPr>
          <a:xfrm>
            <a:off x="7346350" y="6380057"/>
            <a:ext cx="4790157" cy="369332"/>
          </a:xfrm>
          <a:prstGeom prst="rect">
            <a:avLst/>
          </a:prstGeom>
          <a:noFill/>
        </p:spPr>
        <p:txBody>
          <a:bodyPr wrap="none" rtlCol="0">
            <a:spAutoFit/>
          </a:bodyPr>
          <a:lstStyle/>
          <a:p>
            <a:r>
              <a:rPr lang="en-US" dirty="0" err="1"/>
              <a:t>Neyman</a:t>
            </a:r>
            <a:r>
              <a:rPr lang="en-US" dirty="0"/>
              <a:t>-Rubin Framework, see Holland 1986 JSA</a:t>
            </a:r>
          </a:p>
        </p:txBody>
      </p:sp>
    </p:spTree>
    <p:extLst>
      <p:ext uri="{BB962C8B-B14F-4D97-AF65-F5344CB8AC3E}">
        <p14:creationId xmlns:p14="http://schemas.microsoft.com/office/powerpoint/2010/main" val="182375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4529-0611-EB1B-8E5D-D754800598A6}"/>
              </a:ext>
            </a:extLst>
          </p:cNvPr>
          <p:cNvSpPr>
            <a:spLocks noGrp="1"/>
          </p:cNvSpPr>
          <p:nvPr>
            <p:ph type="title"/>
          </p:nvPr>
        </p:nvSpPr>
        <p:spPr/>
        <p:txBody>
          <a:bodyPr/>
          <a:lstStyle/>
          <a:p>
            <a:r>
              <a:rPr lang="en-US" dirty="0"/>
              <a:t>What We Hope For</a:t>
            </a:r>
          </a:p>
        </p:txBody>
      </p:sp>
      <p:graphicFrame>
        <p:nvGraphicFramePr>
          <p:cNvPr id="4" name="Content Placeholder 3">
            <a:extLst>
              <a:ext uri="{FF2B5EF4-FFF2-40B4-BE49-F238E27FC236}">
                <a16:creationId xmlns:a16="http://schemas.microsoft.com/office/drawing/2014/main" id="{28E145D4-D458-55E4-95E0-824BC940E9A1}"/>
              </a:ext>
            </a:extLst>
          </p:cNvPr>
          <p:cNvGraphicFramePr>
            <a:graphicFrameLocks noGrp="1"/>
          </p:cNvGraphicFramePr>
          <p:nvPr>
            <p:ph idx="1"/>
            <p:extLst>
              <p:ext uri="{D42A27DB-BD31-4B8C-83A1-F6EECF244321}">
                <p14:modId xmlns:p14="http://schemas.microsoft.com/office/powerpoint/2010/main" val="803621971"/>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524190882"/>
                    </a:ext>
                  </a:extLst>
                </a:gridCol>
                <a:gridCol w="2103120">
                  <a:extLst>
                    <a:ext uri="{9D8B030D-6E8A-4147-A177-3AD203B41FA5}">
                      <a16:colId xmlns:a16="http://schemas.microsoft.com/office/drawing/2014/main" val="1821475589"/>
                    </a:ext>
                  </a:extLst>
                </a:gridCol>
                <a:gridCol w="2103120">
                  <a:extLst>
                    <a:ext uri="{9D8B030D-6E8A-4147-A177-3AD203B41FA5}">
                      <a16:colId xmlns:a16="http://schemas.microsoft.com/office/drawing/2014/main" val="3830281182"/>
                    </a:ext>
                  </a:extLst>
                </a:gridCol>
                <a:gridCol w="2103120">
                  <a:extLst>
                    <a:ext uri="{9D8B030D-6E8A-4147-A177-3AD203B41FA5}">
                      <a16:colId xmlns:a16="http://schemas.microsoft.com/office/drawing/2014/main" val="3813268654"/>
                    </a:ext>
                  </a:extLst>
                </a:gridCol>
                <a:gridCol w="2103120">
                  <a:extLst>
                    <a:ext uri="{9D8B030D-6E8A-4147-A177-3AD203B41FA5}">
                      <a16:colId xmlns:a16="http://schemas.microsoft.com/office/drawing/2014/main" val="140332787"/>
                    </a:ext>
                  </a:extLst>
                </a:gridCol>
              </a:tblGrid>
              <a:tr h="370840">
                <a:tc>
                  <a:txBody>
                    <a:bodyPr/>
                    <a:lstStyle/>
                    <a:p>
                      <a:r>
                        <a:rPr lang="en-US" dirty="0"/>
                        <a:t>Unit</a:t>
                      </a:r>
                    </a:p>
                  </a:txBody>
                  <a:tcPr/>
                </a:tc>
                <a:tc>
                  <a:txBody>
                    <a:bodyPr/>
                    <a:lstStyle/>
                    <a:p>
                      <a:r>
                        <a:rPr lang="en-US" dirty="0"/>
                        <a:t>Y | D = 0</a:t>
                      </a:r>
                    </a:p>
                  </a:txBody>
                  <a:tcPr/>
                </a:tc>
                <a:tc>
                  <a:txBody>
                    <a:bodyPr/>
                    <a:lstStyle/>
                    <a:p>
                      <a:r>
                        <a:rPr lang="en-US" dirty="0"/>
                        <a:t>Y | D = 1</a:t>
                      </a:r>
                    </a:p>
                  </a:txBody>
                  <a:tcPr/>
                </a:tc>
                <a:tc>
                  <a:txBody>
                    <a:bodyPr/>
                    <a:lstStyle/>
                    <a:p>
                      <a:r>
                        <a:rPr lang="en-US" dirty="0"/>
                        <a:t>Y1i – Y01</a:t>
                      </a:r>
                    </a:p>
                  </a:txBody>
                  <a:tcPr/>
                </a:tc>
                <a:tc>
                  <a:txBody>
                    <a:bodyPr/>
                    <a:lstStyle/>
                    <a:p>
                      <a:r>
                        <a:rPr lang="en-US" dirty="0"/>
                        <a:t>D</a:t>
                      </a:r>
                    </a:p>
                  </a:txBody>
                  <a:tcPr/>
                </a:tc>
                <a:extLst>
                  <a:ext uri="{0D108BD9-81ED-4DB2-BD59-A6C34878D82A}">
                    <a16:rowId xmlns:a16="http://schemas.microsoft.com/office/drawing/2014/main" val="1129919486"/>
                  </a:ext>
                </a:extLst>
              </a:tr>
              <a:tr h="370840">
                <a:tc>
                  <a:txBody>
                    <a:bodyPr/>
                    <a:lstStyle/>
                    <a:p>
                      <a:r>
                        <a:rPr lang="en-US" dirty="0"/>
                        <a:t>A</a:t>
                      </a:r>
                    </a:p>
                  </a:txBody>
                  <a:tcPr/>
                </a:tc>
                <a:tc>
                  <a:txBody>
                    <a:bodyPr/>
                    <a:lstStyle/>
                    <a:p>
                      <a:r>
                        <a:rPr lang="en-US" dirty="0"/>
                        <a:t>3</a:t>
                      </a:r>
                    </a:p>
                  </a:txBody>
                  <a:tcPr/>
                </a:tc>
                <a:tc>
                  <a:txBody>
                    <a:bodyPr/>
                    <a:lstStyle/>
                    <a:p>
                      <a:r>
                        <a:rPr lang="en-US" dirty="0"/>
                        <a:t>4</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855524399"/>
                  </a:ext>
                </a:extLst>
              </a:tr>
              <a:tr h="370840">
                <a:tc>
                  <a:txBody>
                    <a:bodyPr/>
                    <a:lstStyle/>
                    <a:p>
                      <a:r>
                        <a:rPr lang="en-US" dirty="0"/>
                        <a:t>B</a:t>
                      </a:r>
                    </a:p>
                  </a:txBody>
                  <a:tcPr/>
                </a:tc>
                <a:tc>
                  <a:txBody>
                    <a:bodyPr/>
                    <a:lstStyle/>
                    <a:p>
                      <a:r>
                        <a:rPr lang="en-US" dirty="0"/>
                        <a:t>6</a:t>
                      </a:r>
                    </a:p>
                  </a:txBody>
                  <a:tcPr/>
                </a:tc>
                <a:tc>
                  <a:txBody>
                    <a:bodyPr/>
                    <a:lstStyle/>
                    <a:p>
                      <a:r>
                        <a:rPr lang="en-US" dirty="0"/>
                        <a:t>7</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417234891"/>
                  </a:ext>
                </a:extLst>
              </a:tr>
              <a:tr h="370840">
                <a:tc>
                  <a:txBody>
                    <a:bodyPr/>
                    <a:lstStyle/>
                    <a:p>
                      <a:r>
                        <a:rPr lang="en-US" dirty="0"/>
                        <a:t>C</a:t>
                      </a:r>
                    </a:p>
                  </a:txBody>
                  <a:tcPr/>
                </a:tc>
                <a:tc>
                  <a:txBody>
                    <a:bodyPr/>
                    <a:lstStyle/>
                    <a:p>
                      <a:r>
                        <a:rPr lang="en-US" dirty="0"/>
                        <a:t>3</a:t>
                      </a:r>
                    </a:p>
                  </a:txBody>
                  <a:tcPr/>
                </a:tc>
                <a:tc>
                  <a:txBody>
                    <a:bodyPr/>
                    <a:lstStyle/>
                    <a:p>
                      <a:r>
                        <a:rPr lang="en-US" dirty="0"/>
                        <a:t>4</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33502893"/>
                  </a:ext>
                </a:extLst>
              </a:tr>
              <a:tr h="370840">
                <a:tc>
                  <a:txBody>
                    <a:bodyPr/>
                    <a:lstStyle/>
                    <a:p>
                      <a:r>
                        <a:rPr lang="en-US" dirty="0"/>
                        <a:t>D</a:t>
                      </a:r>
                    </a:p>
                  </a:txBody>
                  <a:tcPr/>
                </a:tc>
                <a:tc>
                  <a:txBody>
                    <a:bodyPr/>
                    <a:lstStyle/>
                    <a:p>
                      <a:r>
                        <a:rPr lang="en-US" dirty="0"/>
                        <a:t>2</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58813439"/>
                  </a:ext>
                </a:extLst>
              </a:tr>
              <a:tr h="370840">
                <a:tc>
                  <a:txBody>
                    <a:bodyPr/>
                    <a:lstStyle/>
                    <a:p>
                      <a:r>
                        <a:rPr lang="en-US" dirty="0"/>
                        <a:t>E</a:t>
                      </a:r>
                    </a:p>
                  </a:txBody>
                  <a:tcPr/>
                </a:tc>
                <a:tc>
                  <a:txBody>
                    <a:bodyPr/>
                    <a:lstStyle/>
                    <a:p>
                      <a:r>
                        <a:rPr lang="en-US" dirty="0"/>
                        <a:t>5</a:t>
                      </a:r>
                    </a:p>
                  </a:txBody>
                  <a:tcPr/>
                </a:tc>
                <a:tc>
                  <a:txBody>
                    <a:bodyPr/>
                    <a:lstStyle/>
                    <a:p>
                      <a:r>
                        <a:rPr lang="en-US" dirty="0"/>
                        <a:t>6</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2710055952"/>
                  </a:ext>
                </a:extLst>
              </a:tr>
              <a:tr h="370840">
                <a:tc>
                  <a:txBody>
                    <a:bodyPr/>
                    <a:lstStyle/>
                    <a:p>
                      <a:r>
                        <a:rPr lang="en-US" dirty="0"/>
                        <a:t>F</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371468926"/>
                  </a:ext>
                </a:extLst>
              </a:tr>
              <a:tr h="370840">
                <a:tc>
                  <a:txBody>
                    <a:bodyPr/>
                    <a:lstStyle/>
                    <a:p>
                      <a:r>
                        <a:rPr lang="en-US" dirty="0"/>
                        <a:t>G</a:t>
                      </a:r>
                    </a:p>
                  </a:txBody>
                  <a:tcPr/>
                </a:tc>
                <a:tc>
                  <a:txBody>
                    <a:bodyPr/>
                    <a:lstStyle/>
                    <a:p>
                      <a:r>
                        <a:rPr lang="en-US" dirty="0"/>
                        <a:t>6</a:t>
                      </a:r>
                    </a:p>
                  </a:txBody>
                  <a:tcPr/>
                </a:tc>
                <a:tc>
                  <a:txBody>
                    <a:bodyPr/>
                    <a:lstStyle/>
                    <a:p>
                      <a:r>
                        <a:rPr lang="en-US" dirty="0"/>
                        <a:t>7</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662985835"/>
                  </a:ext>
                </a:extLst>
              </a:tr>
              <a:tr h="370840">
                <a:tc>
                  <a:txBody>
                    <a:bodyPr/>
                    <a:lstStyle/>
                    <a:p>
                      <a:r>
                        <a:rPr lang="en-US" dirty="0"/>
                        <a:t>H</a:t>
                      </a:r>
                    </a:p>
                  </a:txBody>
                  <a:tcPr/>
                </a:tc>
                <a:tc>
                  <a:txBody>
                    <a:bodyPr/>
                    <a:lstStyle/>
                    <a:p>
                      <a:r>
                        <a:rPr lang="en-US" dirty="0"/>
                        <a:t>9</a:t>
                      </a:r>
                    </a:p>
                  </a:txBody>
                  <a:tcPr/>
                </a:tc>
                <a:tc>
                  <a:txBody>
                    <a:bodyPr/>
                    <a:lstStyle/>
                    <a:p>
                      <a:r>
                        <a:rPr lang="en-US" dirty="0"/>
                        <a:t>10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49669289"/>
                  </a:ext>
                </a:extLst>
              </a:tr>
            </a:tbl>
          </a:graphicData>
        </a:graphic>
      </p:graphicFrame>
      <p:sp>
        <p:nvSpPr>
          <p:cNvPr id="5" name="TextBox 4">
            <a:extLst>
              <a:ext uri="{FF2B5EF4-FFF2-40B4-BE49-F238E27FC236}">
                <a16:creationId xmlns:a16="http://schemas.microsoft.com/office/drawing/2014/main" id="{6BD88E53-2D65-4415-C934-2355713DE1A7}"/>
              </a:ext>
            </a:extLst>
          </p:cNvPr>
          <p:cNvSpPr txBox="1"/>
          <p:nvPr/>
        </p:nvSpPr>
        <p:spPr>
          <a:xfrm>
            <a:off x="3693142" y="5186045"/>
            <a:ext cx="4004622" cy="1754326"/>
          </a:xfrm>
          <a:prstGeom prst="rect">
            <a:avLst/>
          </a:prstGeom>
          <a:noFill/>
        </p:spPr>
        <p:txBody>
          <a:bodyPr wrap="none" rtlCol="0">
            <a:spAutoFit/>
          </a:bodyPr>
          <a:lstStyle/>
          <a:p>
            <a:r>
              <a:rPr lang="en-US" sz="3600" dirty="0"/>
              <a:t>ATE = E[Y</a:t>
            </a:r>
            <a:r>
              <a:rPr lang="en-US" sz="3600" baseline="-25000" dirty="0"/>
              <a:t>1i</a:t>
            </a:r>
            <a:r>
              <a:rPr lang="en-US" sz="3600" dirty="0"/>
              <a:t> – Y</a:t>
            </a:r>
            <a:r>
              <a:rPr lang="en-US" sz="3600" baseline="-25000" dirty="0"/>
              <a:t>0i</a:t>
            </a:r>
            <a:r>
              <a:rPr lang="en-US" sz="3600" dirty="0"/>
              <a:t>]  </a:t>
            </a:r>
          </a:p>
          <a:p>
            <a:r>
              <a:rPr lang="en-US" sz="3600" dirty="0"/>
              <a:t>	= E[Y</a:t>
            </a:r>
            <a:r>
              <a:rPr lang="en-US" sz="3600" baseline="-25000" dirty="0"/>
              <a:t>1i</a:t>
            </a:r>
            <a:r>
              <a:rPr lang="en-US" sz="3600" dirty="0"/>
              <a:t>] –  E[Y</a:t>
            </a:r>
            <a:r>
              <a:rPr lang="en-US" sz="3600" baseline="-25000" dirty="0"/>
              <a:t>0i</a:t>
            </a:r>
            <a:r>
              <a:rPr lang="en-US" sz="3600" dirty="0"/>
              <a:t>] </a:t>
            </a:r>
          </a:p>
          <a:p>
            <a:r>
              <a:rPr lang="en-US" sz="3600" dirty="0"/>
              <a:t>	= 1</a:t>
            </a:r>
          </a:p>
        </p:txBody>
      </p:sp>
    </p:spTree>
    <p:extLst>
      <p:ext uri="{BB962C8B-B14F-4D97-AF65-F5344CB8AC3E}">
        <p14:creationId xmlns:p14="http://schemas.microsoft.com/office/powerpoint/2010/main" val="130906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4529-0611-EB1B-8E5D-D754800598A6}"/>
              </a:ext>
            </a:extLst>
          </p:cNvPr>
          <p:cNvSpPr>
            <a:spLocks noGrp="1"/>
          </p:cNvSpPr>
          <p:nvPr>
            <p:ph type="title"/>
          </p:nvPr>
        </p:nvSpPr>
        <p:spPr/>
        <p:txBody>
          <a:bodyPr/>
          <a:lstStyle/>
          <a:p>
            <a:r>
              <a:rPr lang="en-US" dirty="0"/>
              <a:t>What We Have</a:t>
            </a:r>
          </a:p>
        </p:txBody>
      </p:sp>
      <p:graphicFrame>
        <p:nvGraphicFramePr>
          <p:cNvPr id="4" name="Content Placeholder 3">
            <a:extLst>
              <a:ext uri="{FF2B5EF4-FFF2-40B4-BE49-F238E27FC236}">
                <a16:creationId xmlns:a16="http://schemas.microsoft.com/office/drawing/2014/main" id="{28E145D4-D458-55E4-95E0-824BC940E9A1}"/>
              </a:ext>
            </a:extLst>
          </p:cNvPr>
          <p:cNvGraphicFramePr>
            <a:graphicFrameLocks noGrp="1"/>
          </p:cNvGraphicFramePr>
          <p:nvPr>
            <p:ph idx="1"/>
            <p:extLst>
              <p:ext uri="{D42A27DB-BD31-4B8C-83A1-F6EECF244321}">
                <p14:modId xmlns:p14="http://schemas.microsoft.com/office/powerpoint/2010/main" val="1014292653"/>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524190882"/>
                    </a:ext>
                  </a:extLst>
                </a:gridCol>
                <a:gridCol w="2103120">
                  <a:extLst>
                    <a:ext uri="{9D8B030D-6E8A-4147-A177-3AD203B41FA5}">
                      <a16:colId xmlns:a16="http://schemas.microsoft.com/office/drawing/2014/main" val="1821475589"/>
                    </a:ext>
                  </a:extLst>
                </a:gridCol>
                <a:gridCol w="2103120">
                  <a:extLst>
                    <a:ext uri="{9D8B030D-6E8A-4147-A177-3AD203B41FA5}">
                      <a16:colId xmlns:a16="http://schemas.microsoft.com/office/drawing/2014/main" val="3830281182"/>
                    </a:ext>
                  </a:extLst>
                </a:gridCol>
                <a:gridCol w="2103120">
                  <a:extLst>
                    <a:ext uri="{9D8B030D-6E8A-4147-A177-3AD203B41FA5}">
                      <a16:colId xmlns:a16="http://schemas.microsoft.com/office/drawing/2014/main" val="3813268654"/>
                    </a:ext>
                  </a:extLst>
                </a:gridCol>
                <a:gridCol w="2103120">
                  <a:extLst>
                    <a:ext uri="{9D8B030D-6E8A-4147-A177-3AD203B41FA5}">
                      <a16:colId xmlns:a16="http://schemas.microsoft.com/office/drawing/2014/main" val="140332787"/>
                    </a:ext>
                  </a:extLst>
                </a:gridCol>
              </a:tblGrid>
              <a:tr h="370840">
                <a:tc>
                  <a:txBody>
                    <a:bodyPr/>
                    <a:lstStyle/>
                    <a:p>
                      <a:r>
                        <a:rPr lang="en-US" dirty="0"/>
                        <a:t>Unit</a:t>
                      </a:r>
                    </a:p>
                  </a:txBody>
                  <a:tcPr/>
                </a:tc>
                <a:tc>
                  <a:txBody>
                    <a:bodyPr/>
                    <a:lstStyle/>
                    <a:p>
                      <a:r>
                        <a:rPr lang="en-US" dirty="0"/>
                        <a:t>Y | D = 0</a:t>
                      </a:r>
                    </a:p>
                  </a:txBody>
                  <a:tcPr/>
                </a:tc>
                <a:tc>
                  <a:txBody>
                    <a:bodyPr/>
                    <a:lstStyle/>
                    <a:p>
                      <a:r>
                        <a:rPr lang="en-US" dirty="0"/>
                        <a:t>Y | D = 1</a:t>
                      </a:r>
                    </a:p>
                  </a:txBody>
                  <a:tcPr/>
                </a:tc>
                <a:tc>
                  <a:txBody>
                    <a:bodyPr/>
                    <a:lstStyle/>
                    <a:p>
                      <a:endParaRPr lang="en-US" dirty="0"/>
                    </a:p>
                  </a:txBody>
                  <a:tcPr/>
                </a:tc>
                <a:tc>
                  <a:txBody>
                    <a:bodyPr/>
                    <a:lstStyle/>
                    <a:p>
                      <a:r>
                        <a:rPr lang="en-US" dirty="0"/>
                        <a:t>D</a:t>
                      </a:r>
                    </a:p>
                  </a:txBody>
                  <a:tcPr/>
                </a:tc>
                <a:extLst>
                  <a:ext uri="{0D108BD9-81ED-4DB2-BD59-A6C34878D82A}">
                    <a16:rowId xmlns:a16="http://schemas.microsoft.com/office/drawing/2014/main" val="1129919486"/>
                  </a:ext>
                </a:extLst>
              </a:tr>
              <a:tr h="370840">
                <a:tc>
                  <a:txBody>
                    <a:bodyPr/>
                    <a:lstStyle/>
                    <a:p>
                      <a:r>
                        <a:rPr lang="en-US" dirty="0"/>
                        <a:t>A</a:t>
                      </a:r>
                    </a:p>
                  </a:txBody>
                  <a:tcPr/>
                </a:tc>
                <a:tc>
                  <a:txBody>
                    <a:bodyPr/>
                    <a:lstStyle/>
                    <a:p>
                      <a:endParaRPr lang="en-US" dirty="0"/>
                    </a:p>
                  </a:txBody>
                  <a:tcPr/>
                </a:tc>
                <a:tc>
                  <a:txBody>
                    <a:bodyPr/>
                    <a:lstStyle/>
                    <a:p>
                      <a:r>
                        <a:rPr lang="en-US" dirty="0"/>
                        <a:t>4</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855524399"/>
                  </a:ext>
                </a:extLst>
              </a:tr>
              <a:tr h="370840">
                <a:tc>
                  <a:txBody>
                    <a:bodyPr/>
                    <a:lstStyle/>
                    <a:p>
                      <a:r>
                        <a:rPr lang="en-US" dirty="0"/>
                        <a:t>B</a:t>
                      </a:r>
                    </a:p>
                  </a:txBody>
                  <a:tcPr/>
                </a:tc>
                <a:tc>
                  <a:txBody>
                    <a:bodyPr/>
                    <a:lstStyle/>
                    <a:p>
                      <a:endParaRPr lang="en-US" dirty="0"/>
                    </a:p>
                  </a:txBody>
                  <a:tcPr/>
                </a:tc>
                <a:tc>
                  <a:txBody>
                    <a:bodyPr/>
                    <a:lstStyle/>
                    <a:p>
                      <a:r>
                        <a:rPr lang="en-US" dirty="0"/>
                        <a:t>7</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1417234891"/>
                  </a:ext>
                </a:extLst>
              </a:tr>
              <a:tr h="370840">
                <a:tc>
                  <a:txBody>
                    <a:bodyPr/>
                    <a:lstStyle/>
                    <a:p>
                      <a:r>
                        <a:rPr lang="en-US" dirty="0"/>
                        <a:t>C</a:t>
                      </a:r>
                    </a:p>
                  </a:txBody>
                  <a:tcPr/>
                </a:tc>
                <a:tc>
                  <a:txBody>
                    <a:bodyPr/>
                    <a:lstStyle/>
                    <a:p>
                      <a:endParaRPr lang="en-US" dirty="0"/>
                    </a:p>
                  </a:txBody>
                  <a:tcPr/>
                </a:tc>
                <a:tc>
                  <a:txBody>
                    <a:bodyPr/>
                    <a:lstStyle/>
                    <a:p>
                      <a:r>
                        <a:rPr lang="en-US" dirty="0"/>
                        <a:t>4</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2933502893"/>
                  </a:ext>
                </a:extLst>
              </a:tr>
              <a:tr h="370840">
                <a:tc>
                  <a:txBody>
                    <a:bodyPr/>
                    <a:lstStyle/>
                    <a:p>
                      <a:r>
                        <a:rPr lang="en-US" dirty="0"/>
                        <a:t>D</a:t>
                      </a:r>
                    </a:p>
                  </a:txBody>
                  <a:tcPr/>
                </a:tc>
                <a:tc>
                  <a:txBody>
                    <a:bodyPr/>
                    <a:lstStyle/>
                    <a:p>
                      <a:endParaRPr lang="en-US" dirty="0"/>
                    </a:p>
                  </a:txBody>
                  <a:tcPr/>
                </a:tc>
                <a:tc>
                  <a:txBody>
                    <a:bodyPr/>
                    <a:lstStyle/>
                    <a:p>
                      <a:r>
                        <a:rPr lang="en-US" dirty="0"/>
                        <a:t>3</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3758813439"/>
                  </a:ext>
                </a:extLst>
              </a:tr>
              <a:tr h="370840">
                <a:tc>
                  <a:txBody>
                    <a:bodyPr/>
                    <a:lstStyle/>
                    <a:p>
                      <a:r>
                        <a:rPr lang="en-US" dirty="0"/>
                        <a:t>E</a:t>
                      </a:r>
                    </a:p>
                  </a:txBody>
                  <a:tcPr/>
                </a:tc>
                <a:tc>
                  <a:txBody>
                    <a:bodyPr/>
                    <a:lstStyle/>
                    <a:p>
                      <a:r>
                        <a:rPr lang="en-US" dirty="0"/>
                        <a:t>5</a:t>
                      </a:r>
                    </a:p>
                  </a:txBody>
                  <a:tcPr/>
                </a:tc>
                <a:tc>
                  <a:txBody>
                    <a:bodyPr/>
                    <a:lstStyle/>
                    <a:p>
                      <a:endParaRPr lang="en-US" dirty="0"/>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2710055952"/>
                  </a:ext>
                </a:extLst>
              </a:tr>
              <a:tr h="370840">
                <a:tc>
                  <a:txBody>
                    <a:bodyPr/>
                    <a:lstStyle/>
                    <a:p>
                      <a:r>
                        <a:rPr lang="en-US" dirty="0"/>
                        <a:t>F</a:t>
                      </a:r>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1371468926"/>
                  </a:ext>
                </a:extLst>
              </a:tr>
              <a:tr h="370840">
                <a:tc>
                  <a:txBody>
                    <a:bodyPr/>
                    <a:lstStyle/>
                    <a:p>
                      <a:r>
                        <a:rPr lang="en-US" dirty="0"/>
                        <a:t>G</a:t>
                      </a:r>
                    </a:p>
                  </a:txBody>
                  <a:tcPr/>
                </a:tc>
                <a:tc>
                  <a:txBody>
                    <a:bodyPr/>
                    <a:lstStyle/>
                    <a:p>
                      <a:r>
                        <a:rPr lang="en-US" dirty="0"/>
                        <a:t>6</a:t>
                      </a:r>
                    </a:p>
                  </a:txBody>
                  <a:tcPr/>
                </a:tc>
                <a:tc>
                  <a:txBody>
                    <a:bodyPr/>
                    <a:lstStyle/>
                    <a:p>
                      <a:endParaRPr lang="en-US" dirty="0"/>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1662985835"/>
                  </a:ext>
                </a:extLst>
              </a:tr>
              <a:tr h="370840">
                <a:tc>
                  <a:txBody>
                    <a:bodyPr/>
                    <a:lstStyle/>
                    <a:p>
                      <a:r>
                        <a:rPr lang="en-US" dirty="0"/>
                        <a:t>H</a:t>
                      </a:r>
                    </a:p>
                  </a:txBody>
                  <a:tcPr/>
                </a:tc>
                <a:tc>
                  <a:txBody>
                    <a:bodyPr/>
                    <a:lstStyle/>
                    <a:p>
                      <a:r>
                        <a:rPr lang="en-US" dirty="0"/>
                        <a:t>9</a:t>
                      </a:r>
                    </a:p>
                  </a:txBody>
                  <a:tcPr/>
                </a:tc>
                <a:tc>
                  <a:txBody>
                    <a:bodyPr/>
                    <a:lstStyle/>
                    <a:p>
                      <a:endParaRPr lang="en-US" dirty="0"/>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349669289"/>
                  </a:ext>
                </a:extLst>
              </a:tr>
            </a:tbl>
          </a:graphicData>
        </a:graphic>
      </p:graphicFrame>
      <p:sp>
        <p:nvSpPr>
          <p:cNvPr id="5" name="TextBox 4">
            <a:extLst>
              <a:ext uri="{FF2B5EF4-FFF2-40B4-BE49-F238E27FC236}">
                <a16:creationId xmlns:a16="http://schemas.microsoft.com/office/drawing/2014/main" id="{6BD88E53-2D65-4415-C934-2355713DE1A7}"/>
              </a:ext>
            </a:extLst>
          </p:cNvPr>
          <p:cNvSpPr txBox="1"/>
          <p:nvPr/>
        </p:nvSpPr>
        <p:spPr>
          <a:xfrm>
            <a:off x="3026149" y="5271512"/>
            <a:ext cx="4479111" cy="1569660"/>
          </a:xfrm>
          <a:prstGeom prst="rect">
            <a:avLst/>
          </a:prstGeom>
          <a:noFill/>
        </p:spPr>
        <p:txBody>
          <a:bodyPr wrap="none" rtlCol="0">
            <a:spAutoFit/>
          </a:bodyPr>
          <a:lstStyle/>
          <a:p>
            <a:r>
              <a:rPr lang="en-US" sz="3200" dirty="0"/>
              <a:t>ATE = E[Y</a:t>
            </a:r>
            <a:r>
              <a:rPr lang="en-US" sz="3200" baseline="-25000" dirty="0"/>
              <a:t>1</a:t>
            </a:r>
            <a:r>
              <a:rPr lang="en-US" sz="3200" dirty="0"/>
              <a:t> – Y</a:t>
            </a:r>
            <a:r>
              <a:rPr lang="en-US" sz="3200" baseline="-25000" dirty="0"/>
              <a:t>0</a:t>
            </a:r>
            <a:r>
              <a:rPr lang="en-US" sz="3200" dirty="0"/>
              <a:t>] </a:t>
            </a:r>
          </a:p>
          <a:p>
            <a:r>
              <a:rPr lang="en-US" sz="3200" dirty="0"/>
              <a:t>	=  E [Y</a:t>
            </a:r>
            <a:r>
              <a:rPr lang="en-US" sz="3200" baseline="-25000" dirty="0"/>
              <a:t>1</a:t>
            </a:r>
            <a:r>
              <a:rPr lang="en-US" sz="3200" dirty="0"/>
              <a:t>] –  E[Y</a:t>
            </a:r>
            <a:r>
              <a:rPr lang="en-US" sz="3200" baseline="-25000" dirty="0"/>
              <a:t>0</a:t>
            </a:r>
            <a:r>
              <a:rPr lang="en-US" sz="3200" dirty="0"/>
              <a:t>] </a:t>
            </a:r>
          </a:p>
          <a:p>
            <a:r>
              <a:rPr lang="en-US" sz="3200" dirty="0"/>
              <a:t>	= 4.5 – 5.25 = -0.75  </a:t>
            </a:r>
          </a:p>
        </p:txBody>
      </p:sp>
      <p:sp>
        <p:nvSpPr>
          <p:cNvPr id="3" name="TextBox 2">
            <a:extLst>
              <a:ext uri="{FF2B5EF4-FFF2-40B4-BE49-F238E27FC236}">
                <a16:creationId xmlns:a16="http://schemas.microsoft.com/office/drawing/2014/main" id="{2E3ACB1F-8874-AABE-E402-2F2F23EDF0BD}"/>
              </a:ext>
            </a:extLst>
          </p:cNvPr>
          <p:cNvSpPr txBox="1"/>
          <p:nvPr/>
        </p:nvSpPr>
        <p:spPr>
          <a:xfrm>
            <a:off x="7505260" y="5763954"/>
            <a:ext cx="4253472" cy="584775"/>
          </a:xfrm>
          <a:prstGeom prst="rect">
            <a:avLst/>
          </a:prstGeom>
          <a:noFill/>
        </p:spPr>
        <p:txBody>
          <a:bodyPr wrap="none" rtlCol="0">
            <a:spAutoFit/>
          </a:bodyPr>
          <a:lstStyle/>
          <a:p>
            <a:r>
              <a:rPr lang="en-US" sz="3200" b="1" dirty="0">
                <a:solidFill>
                  <a:srgbClr val="FF0000"/>
                </a:solidFill>
              </a:rPr>
              <a:t>WAIT, WHAT?!?!?!?!?!?!</a:t>
            </a:r>
          </a:p>
        </p:txBody>
      </p:sp>
    </p:spTree>
    <p:extLst>
      <p:ext uri="{BB962C8B-B14F-4D97-AF65-F5344CB8AC3E}">
        <p14:creationId xmlns:p14="http://schemas.microsoft.com/office/powerpoint/2010/main" val="2356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4529-0611-EB1B-8E5D-D754800598A6}"/>
              </a:ext>
            </a:extLst>
          </p:cNvPr>
          <p:cNvSpPr>
            <a:spLocks noGrp="1"/>
          </p:cNvSpPr>
          <p:nvPr>
            <p:ph type="title"/>
          </p:nvPr>
        </p:nvSpPr>
        <p:spPr>
          <a:xfrm>
            <a:off x="138298" y="64537"/>
            <a:ext cx="10515600" cy="1325563"/>
          </a:xfrm>
        </p:spPr>
        <p:txBody>
          <a:bodyPr/>
          <a:lstStyle/>
          <a:p>
            <a:r>
              <a:rPr lang="en-US" dirty="0"/>
              <a:t>Treatment Effects in a Partially Observed World</a:t>
            </a:r>
          </a:p>
        </p:txBody>
      </p:sp>
      <p:grpSp>
        <p:nvGrpSpPr>
          <p:cNvPr id="8" name="Group 7">
            <a:extLst>
              <a:ext uri="{FF2B5EF4-FFF2-40B4-BE49-F238E27FC236}">
                <a16:creationId xmlns:a16="http://schemas.microsoft.com/office/drawing/2014/main" id="{0E2A40DD-4407-B912-BACD-0C09CBA61B0D}"/>
              </a:ext>
            </a:extLst>
          </p:cNvPr>
          <p:cNvGrpSpPr/>
          <p:nvPr/>
        </p:nvGrpSpPr>
        <p:grpSpPr>
          <a:xfrm>
            <a:off x="370244" y="1453019"/>
            <a:ext cx="5194066" cy="4816258"/>
            <a:chOff x="169827" y="1362887"/>
            <a:chExt cx="5926173" cy="5495113"/>
          </a:xfrm>
        </p:grpSpPr>
        <p:sp>
          <p:nvSpPr>
            <p:cNvPr id="9" name="Rectangle 8">
              <a:extLst>
                <a:ext uri="{FF2B5EF4-FFF2-40B4-BE49-F238E27FC236}">
                  <a16:creationId xmlns:a16="http://schemas.microsoft.com/office/drawing/2014/main" id="{DDEF2AED-2B11-1FD0-8906-7D2B3376B49E}"/>
                </a:ext>
              </a:extLst>
            </p:cNvPr>
            <p:cNvSpPr/>
            <p:nvPr/>
          </p:nvSpPr>
          <p:spPr>
            <a:xfrm>
              <a:off x="169827" y="1362887"/>
              <a:ext cx="5926173" cy="32501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5CFE9E7C-BA15-8E0B-A15C-CBCF3F06CC32}"/>
                </a:ext>
              </a:extLst>
            </p:cNvPr>
            <p:cNvSpPr/>
            <p:nvPr/>
          </p:nvSpPr>
          <p:spPr>
            <a:xfrm>
              <a:off x="169827" y="4620555"/>
              <a:ext cx="5915569" cy="22374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247" descr="(0)48">
              <a:extLst>
                <a:ext uri="{FF2B5EF4-FFF2-40B4-BE49-F238E27FC236}">
                  <a16:creationId xmlns:a16="http://schemas.microsoft.com/office/drawing/2014/main" id="{9C57CFDD-0483-9533-1A0B-07F731FF8DF2}"/>
                </a:ext>
              </a:extLst>
            </p:cNvPr>
            <p:cNvPicPr>
              <a:picLocks noChangeAspect="1" noChangeArrowheads="1"/>
            </p:cNvPicPr>
            <p:nvPr/>
          </p:nvPicPr>
          <p:blipFill>
            <a:blip r:embed="rId2"/>
            <a:srcRect/>
            <a:stretch>
              <a:fillRect/>
            </a:stretch>
          </p:blipFill>
          <p:spPr bwMode="auto">
            <a:xfrm>
              <a:off x="366899" y="5085429"/>
              <a:ext cx="2718577" cy="1699998"/>
            </a:xfrm>
            <a:prstGeom prst="rect">
              <a:avLst/>
            </a:prstGeom>
            <a:noFill/>
          </p:spPr>
        </p:pic>
        <p:pic>
          <p:nvPicPr>
            <p:cNvPr id="12" name="Picture 2" descr="sea-waves-wallpaper">
              <a:extLst>
                <a:ext uri="{FF2B5EF4-FFF2-40B4-BE49-F238E27FC236}">
                  <a16:creationId xmlns:a16="http://schemas.microsoft.com/office/drawing/2014/main" id="{D2925A7A-4A65-8448-91E0-7BF7C0F6B40B}"/>
                </a:ext>
              </a:extLst>
            </p:cNvPr>
            <p:cNvPicPr>
              <a:picLocks noChangeAspect="1" noChangeArrowheads="1"/>
            </p:cNvPicPr>
            <p:nvPr/>
          </p:nvPicPr>
          <p:blipFill>
            <a:blip r:embed="rId3"/>
            <a:srcRect/>
            <a:stretch>
              <a:fillRect/>
            </a:stretch>
          </p:blipFill>
          <p:spPr bwMode="auto">
            <a:xfrm>
              <a:off x="411911" y="2005452"/>
              <a:ext cx="2718577" cy="2040707"/>
            </a:xfrm>
            <a:prstGeom prst="rect">
              <a:avLst/>
            </a:prstGeom>
            <a:noFill/>
          </p:spPr>
        </p:pic>
        <p:grpSp>
          <p:nvGrpSpPr>
            <p:cNvPr id="13" name="Group 12">
              <a:extLst>
                <a:ext uri="{FF2B5EF4-FFF2-40B4-BE49-F238E27FC236}">
                  <a16:creationId xmlns:a16="http://schemas.microsoft.com/office/drawing/2014/main" id="{059FEAB2-AF02-649A-F961-88A17E6EDC09}"/>
                </a:ext>
              </a:extLst>
            </p:cNvPr>
            <p:cNvGrpSpPr/>
            <p:nvPr/>
          </p:nvGrpSpPr>
          <p:grpSpPr>
            <a:xfrm>
              <a:off x="3379242" y="2574593"/>
              <a:ext cx="2524836" cy="1471566"/>
              <a:chOff x="8908191" y="1956292"/>
              <a:chExt cx="2524836" cy="1471566"/>
            </a:xfrm>
          </p:grpSpPr>
          <p:sp>
            <p:nvSpPr>
              <p:cNvPr id="56" name="AutoShape 33">
                <a:extLst>
                  <a:ext uri="{FF2B5EF4-FFF2-40B4-BE49-F238E27FC236}">
                    <a16:creationId xmlns:a16="http://schemas.microsoft.com/office/drawing/2014/main" id="{3A40DD1F-CD3B-3140-2D38-E255A4D7E515}"/>
                  </a:ext>
                </a:extLst>
              </p:cNvPr>
              <p:cNvSpPr>
                <a:spLocks noChangeArrowheads="1"/>
              </p:cNvSpPr>
              <p:nvPr/>
            </p:nvSpPr>
            <p:spPr bwMode="auto">
              <a:xfrm>
                <a:off x="10345118" y="2521267"/>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7" name="Group 141">
                <a:extLst>
                  <a:ext uri="{FF2B5EF4-FFF2-40B4-BE49-F238E27FC236}">
                    <a16:creationId xmlns:a16="http://schemas.microsoft.com/office/drawing/2014/main" id="{4D8091B9-B3B6-681B-BFE9-B5688C52D49B}"/>
                  </a:ext>
                </a:extLst>
              </p:cNvPr>
              <p:cNvGrpSpPr>
                <a:grpSpLocks/>
              </p:cNvGrpSpPr>
              <p:nvPr/>
            </p:nvGrpSpPr>
            <p:grpSpPr bwMode="auto">
              <a:xfrm>
                <a:off x="8908191" y="1956292"/>
                <a:ext cx="1012360" cy="823487"/>
                <a:chOff x="2304" y="1104"/>
                <a:chExt cx="536" cy="436"/>
              </a:xfrm>
            </p:grpSpPr>
            <p:sp>
              <p:nvSpPr>
                <p:cNvPr id="58" name="AutoShape 133">
                  <a:extLst>
                    <a:ext uri="{FF2B5EF4-FFF2-40B4-BE49-F238E27FC236}">
                      <a16:creationId xmlns:a16="http://schemas.microsoft.com/office/drawing/2014/main" id="{94EBEA2E-C650-6B75-6299-26279F488743}"/>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 name="Group 105">
                  <a:extLst>
                    <a:ext uri="{FF2B5EF4-FFF2-40B4-BE49-F238E27FC236}">
                      <a16:creationId xmlns:a16="http://schemas.microsoft.com/office/drawing/2014/main" id="{1C0061EC-811B-C954-5FEE-7E9042DDEB52}"/>
                    </a:ext>
                  </a:extLst>
                </p:cNvPr>
                <p:cNvGrpSpPr>
                  <a:grpSpLocks/>
                </p:cNvGrpSpPr>
                <p:nvPr/>
              </p:nvGrpSpPr>
              <p:grpSpPr bwMode="auto">
                <a:xfrm>
                  <a:off x="2488" y="1104"/>
                  <a:ext cx="48" cy="144"/>
                  <a:chOff x="1200" y="912"/>
                  <a:chExt cx="48" cy="144"/>
                </a:xfrm>
              </p:grpSpPr>
              <p:sp>
                <p:nvSpPr>
                  <p:cNvPr id="83" name="Oval 106">
                    <a:extLst>
                      <a:ext uri="{FF2B5EF4-FFF2-40B4-BE49-F238E27FC236}">
                        <a16:creationId xmlns:a16="http://schemas.microsoft.com/office/drawing/2014/main" id="{10690166-4468-F921-1B34-DA6F09257A49}"/>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107">
                    <a:extLst>
                      <a:ext uri="{FF2B5EF4-FFF2-40B4-BE49-F238E27FC236}">
                        <a16:creationId xmlns:a16="http://schemas.microsoft.com/office/drawing/2014/main" id="{AC538DF6-8CD2-9220-06F6-8BD71196D9EC}"/>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 name="Group 108">
                  <a:extLst>
                    <a:ext uri="{FF2B5EF4-FFF2-40B4-BE49-F238E27FC236}">
                      <a16:creationId xmlns:a16="http://schemas.microsoft.com/office/drawing/2014/main" id="{C97B6EAA-E3E1-4A2A-7E68-F7AC74FA5E49}"/>
                    </a:ext>
                  </a:extLst>
                </p:cNvPr>
                <p:cNvGrpSpPr>
                  <a:grpSpLocks/>
                </p:cNvGrpSpPr>
                <p:nvPr/>
              </p:nvGrpSpPr>
              <p:grpSpPr bwMode="auto">
                <a:xfrm>
                  <a:off x="2632" y="1104"/>
                  <a:ext cx="48" cy="144"/>
                  <a:chOff x="1200" y="912"/>
                  <a:chExt cx="48" cy="144"/>
                </a:xfrm>
              </p:grpSpPr>
              <p:sp>
                <p:nvSpPr>
                  <p:cNvPr id="81" name="Oval 109">
                    <a:extLst>
                      <a:ext uri="{FF2B5EF4-FFF2-40B4-BE49-F238E27FC236}">
                        <a16:creationId xmlns:a16="http://schemas.microsoft.com/office/drawing/2014/main" id="{C844E785-9D22-CC93-1500-23A404D63BB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110">
                    <a:extLst>
                      <a:ext uri="{FF2B5EF4-FFF2-40B4-BE49-F238E27FC236}">
                        <a16:creationId xmlns:a16="http://schemas.microsoft.com/office/drawing/2014/main" id="{3ED09A00-4B6B-E9E3-0B3C-7BF2805F964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 name="Group 111">
                  <a:extLst>
                    <a:ext uri="{FF2B5EF4-FFF2-40B4-BE49-F238E27FC236}">
                      <a16:creationId xmlns:a16="http://schemas.microsoft.com/office/drawing/2014/main" id="{C0C5B7F7-E368-1122-3BB5-C57794551D74}"/>
                    </a:ext>
                  </a:extLst>
                </p:cNvPr>
                <p:cNvGrpSpPr>
                  <a:grpSpLocks/>
                </p:cNvGrpSpPr>
                <p:nvPr/>
              </p:nvGrpSpPr>
              <p:grpSpPr bwMode="auto">
                <a:xfrm>
                  <a:off x="2688" y="1212"/>
                  <a:ext cx="152" cy="132"/>
                  <a:chOff x="672" y="1020"/>
                  <a:chExt cx="152" cy="132"/>
                </a:xfrm>
              </p:grpSpPr>
              <p:sp>
                <p:nvSpPr>
                  <p:cNvPr id="76" name="Line 112">
                    <a:extLst>
                      <a:ext uri="{FF2B5EF4-FFF2-40B4-BE49-F238E27FC236}">
                        <a16:creationId xmlns:a16="http://schemas.microsoft.com/office/drawing/2014/main" id="{FC9057A1-5909-F2D6-BE37-EBF92B9BC848}"/>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13">
                    <a:extLst>
                      <a:ext uri="{FF2B5EF4-FFF2-40B4-BE49-F238E27FC236}">
                        <a16:creationId xmlns:a16="http://schemas.microsoft.com/office/drawing/2014/main" id="{84BCBF60-ACEC-9CC6-126C-3D8642BE1433}"/>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8" name="Group 114">
                    <a:extLst>
                      <a:ext uri="{FF2B5EF4-FFF2-40B4-BE49-F238E27FC236}">
                        <a16:creationId xmlns:a16="http://schemas.microsoft.com/office/drawing/2014/main" id="{59A7C866-09C3-31EC-10E7-238BBE1851B9}"/>
                      </a:ext>
                    </a:extLst>
                  </p:cNvPr>
                  <p:cNvGrpSpPr>
                    <a:grpSpLocks/>
                  </p:cNvGrpSpPr>
                  <p:nvPr/>
                </p:nvGrpSpPr>
                <p:grpSpPr bwMode="auto">
                  <a:xfrm>
                    <a:off x="680" y="1020"/>
                    <a:ext cx="144" cy="96"/>
                    <a:chOff x="680" y="1020"/>
                    <a:chExt cx="144" cy="96"/>
                  </a:xfrm>
                </p:grpSpPr>
                <p:sp>
                  <p:nvSpPr>
                    <p:cNvPr id="79" name="Line 115">
                      <a:extLst>
                        <a:ext uri="{FF2B5EF4-FFF2-40B4-BE49-F238E27FC236}">
                          <a16:creationId xmlns:a16="http://schemas.microsoft.com/office/drawing/2014/main" id="{64DF4FC6-3D84-5B20-2BE3-81786F87876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16">
                      <a:extLst>
                        <a:ext uri="{FF2B5EF4-FFF2-40B4-BE49-F238E27FC236}">
                          <a16:creationId xmlns:a16="http://schemas.microsoft.com/office/drawing/2014/main" id="{3C46E502-4302-E24E-3BE8-DEFD0E31DBB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2" name="Group 121">
                  <a:extLst>
                    <a:ext uri="{FF2B5EF4-FFF2-40B4-BE49-F238E27FC236}">
                      <a16:creationId xmlns:a16="http://schemas.microsoft.com/office/drawing/2014/main" id="{DA8E8E23-EB74-8244-E5E9-7EE61F01676B}"/>
                    </a:ext>
                  </a:extLst>
                </p:cNvPr>
                <p:cNvGrpSpPr>
                  <a:grpSpLocks/>
                </p:cNvGrpSpPr>
                <p:nvPr/>
              </p:nvGrpSpPr>
              <p:grpSpPr bwMode="auto">
                <a:xfrm flipH="1">
                  <a:off x="2304" y="1212"/>
                  <a:ext cx="152" cy="132"/>
                  <a:chOff x="672" y="1020"/>
                  <a:chExt cx="152" cy="132"/>
                </a:xfrm>
              </p:grpSpPr>
              <p:sp>
                <p:nvSpPr>
                  <p:cNvPr id="71" name="Line 122">
                    <a:extLst>
                      <a:ext uri="{FF2B5EF4-FFF2-40B4-BE49-F238E27FC236}">
                        <a16:creationId xmlns:a16="http://schemas.microsoft.com/office/drawing/2014/main" id="{E1071F1F-4E9B-8B98-0F4A-D9F234D7AD2D}"/>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23">
                    <a:extLst>
                      <a:ext uri="{FF2B5EF4-FFF2-40B4-BE49-F238E27FC236}">
                        <a16:creationId xmlns:a16="http://schemas.microsoft.com/office/drawing/2014/main" id="{1703E32E-8306-0F79-B0EE-F40034F5F68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3" name="Group 124">
                    <a:extLst>
                      <a:ext uri="{FF2B5EF4-FFF2-40B4-BE49-F238E27FC236}">
                        <a16:creationId xmlns:a16="http://schemas.microsoft.com/office/drawing/2014/main" id="{864F3552-C80E-D821-003B-351DF025CD7C}"/>
                      </a:ext>
                    </a:extLst>
                  </p:cNvPr>
                  <p:cNvGrpSpPr>
                    <a:grpSpLocks/>
                  </p:cNvGrpSpPr>
                  <p:nvPr/>
                </p:nvGrpSpPr>
                <p:grpSpPr bwMode="auto">
                  <a:xfrm>
                    <a:off x="680" y="1020"/>
                    <a:ext cx="144" cy="96"/>
                    <a:chOff x="680" y="1020"/>
                    <a:chExt cx="144" cy="96"/>
                  </a:xfrm>
                </p:grpSpPr>
                <p:sp>
                  <p:nvSpPr>
                    <p:cNvPr id="74" name="Line 125">
                      <a:extLst>
                        <a:ext uri="{FF2B5EF4-FFF2-40B4-BE49-F238E27FC236}">
                          <a16:creationId xmlns:a16="http://schemas.microsoft.com/office/drawing/2014/main" id="{63E4F7D5-F6CC-6DB1-2619-84ABB5D41A2F}"/>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126">
                      <a:extLst>
                        <a:ext uri="{FF2B5EF4-FFF2-40B4-BE49-F238E27FC236}">
                          <a16:creationId xmlns:a16="http://schemas.microsoft.com/office/drawing/2014/main" id="{F7F41253-23F9-1414-155F-6F0CB6BDA4A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3" name="Group 136">
                  <a:extLst>
                    <a:ext uri="{FF2B5EF4-FFF2-40B4-BE49-F238E27FC236}">
                      <a16:creationId xmlns:a16="http://schemas.microsoft.com/office/drawing/2014/main" id="{7C237E29-029D-78A0-E88A-100568F18707}"/>
                    </a:ext>
                  </a:extLst>
                </p:cNvPr>
                <p:cNvGrpSpPr>
                  <a:grpSpLocks/>
                </p:cNvGrpSpPr>
                <p:nvPr/>
              </p:nvGrpSpPr>
              <p:grpSpPr bwMode="auto">
                <a:xfrm>
                  <a:off x="2400" y="1300"/>
                  <a:ext cx="96" cy="240"/>
                  <a:chOff x="2400" y="1296"/>
                  <a:chExt cx="96" cy="240"/>
                </a:xfrm>
              </p:grpSpPr>
              <p:sp>
                <p:nvSpPr>
                  <p:cNvPr id="68" name="Line 117">
                    <a:extLst>
                      <a:ext uri="{FF2B5EF4-FFF2-40B4-BE49-F238E27FC236}">
                        <a16:creationId xmlns:a16="http://schemas.microsoft.com/office/drawing/2014/main" id="{7A7C7ACC-9AF5-FB8B-F8B9-052D7A41C87B}"/>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34">
                    <a:extLst>
                      <a:ext uri="{FF2B5EF4-FFF2-40B4-BE49-F238E27FC236}">
                        <a16:creationId xmlns:a16="http://schemas.microsoft.com/office/drawing/2014/main" id="{97E1A547-5211-6153-2CF9-5DC4D11257B7}"/>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35">
                    <a:extLst>
                      <a:ext uri="{FF2B5EF4-FFF2-40B4-BE49-F238E27FC236}">
                        <a16:creationId xmlns:a16="http://schemas.microsoft.com/office/drawing/2014/main" id="{BB396027-49F4-CB29-F89A-91F190B2B1EC}"/>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4" name="Group 137">
                  <a:extLst>
                    <a:ext uri="{FF2B5EF4-FFF2-40B4-BE49-F238E27FC236}">
                      <a16:creationId xmlns:a16="http://schemas.microsoft.com/office/drawing/2014/main" id="{6249D0DE-5585-C0EF-988C-C4E118056890}"/>
                    </a:ext>
                  </a:extLst>
                </p:cNvPr>
                <p:cNvGrpSpPr>
                  <a:grpSpLocks/>
                </p:cNvGrpSpPr>
                <p:nvPr/>
              </p:nvGrpSpPr>
              <p:grpSpPr bwMode="auto">
                <a:xfrm flipH="1">
                  <a:off x="2640" y="1296"/>
                  <a:ext cx="96" cy="240"/>
                  <a:chOff x="2400" y="1296"/>
                  <a:chExt cx="96" cy="240"/>
                </a:xfrm>
              </p:grpSpPr>
              <p:sp>
                <p:nvSpPr>
                  <p:cNvPr id="65" name="Line 138">
                    <a:extLst>
                      <a:ext uri="{FF2B5EF4-FFF2-40B4-BE49-F238E27FC236}">
                        <a16:creationId xmlns:a16="http://schemas.microsoft.com/office/drawing/2014/main" id="{CC3A6D8B-A160-4D88-9CAA-9D69F4AC748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39">
                    <a:extLst>
                      <a:ext uri="{FF2B5EF4-FFF2-40B4-BE49-F238E27FC236}">
                        <a16:creationId xmlns:a16="http://schemas.microsoft.com/office/drawing/2014/main" id="{7BF18E2D-093E-01E0-0F86-AA3D3A7CBF0B}"/>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40">
                    <a:extLst>
                      <a:ext uri="{FF2B5EF4-FFF2-40B4-BE49-F238E27FC236}">
                        <a16:creationId xmlns:a16="http://schemas.microsoft.com/office/drawing/2014/main" id="{6AF81C6F-BCEC-1029-06D4-060F4B8B9914}"/>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4" name="Group 13">
              <a:extLst>
                <a:ext uri="{FF2B5EF4-FFF2-40B4-BE49-F238E27FC236}">
                  <a16:creationId xmlns:a16="http://schemas.microsoft.com/office/drawing/2014/main" id="{310932C4-9880-E758-A691-47076673D3CF}"/>
                </a:ext>
              </a:extLst>
            </p:cNvPr>
            <p:cNvGrpSpPr/>
            <p:nvPr/>
          </p:nvGrpSpPr>
          <p:grpSpPr>
            <a:xfrm>
              <a:off x="3560560" y="5346852"/>
              <a:ext cx="2524836" cy="1471566"/>
              <a:chOff x="927024" y="3154681"/>
              <a:chExt cx="2524836" cy="1471566"/>
            </a:xfrm>
          </p:grpSpPr>
          <p:sp>
            <p:nvSpPr>
              <p:cNvPr id="19" name="AutoShape 32">
                <a:extLst>
                  <a:ext uri="{FF2B5EF4-FFF2-40B4-BE49-F238E27FC236}">
                    <a16:creationId xmlns:a16="http://schemas.microsoft.com/office/drawing/2014/main" id="{E9B27014-44D3-A864-D73C-AC2179C5B6F1}"/>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33">
                <a:extLst>
                  <a:ext uri="{FF2B5EF4-FFF2-40B4-BE49-F238E27FC236}">
                    <a16:creationId xmlns:a16="http://schemas.microsoft.com/office/drawing/2014/main" id="{67563249-DD83-A398-B3BA-65CDA3B76224}"/>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 name="Group 141">
                <a:extLst>
                  <a:ext uri="{FF2B5EF4-FFF2-40B4-BE49-F238E27FC236}">
                    <a16:creationId xmlns:a16="http://schemas.microsoft.com/office/drawing/2014/main" id="{084C02A0-5E45-8341-C708-024C514BEBC2}"/>
                  </a:ext>
                </a:extLst>
              </p:cNvPr>
              <p:cNvGrpSpPr>
                <a:grpSpLocks/>
              </p:cNvGrpSpPr>
              <p:nvPr/>
            </p:nvGrpSpPr>
            <p:grpSpPr bwMode="auto">
              <a:xfrm>
                <a:off x="927024" y="3154681"/>
                <a:ext cx="1012360" cy="823487"/>
                <a:chOff x="2304" y="1104"/>
                <a:chExt cx="536" cy="436"/>
              </a:xfrm>
            </p:grpSpPr>
            <p:sp>
              <p:nvSpPr>
                <p:cNvPr id="29" name="AutoShape 133">
                  <a:extLst>
                    <a:ext uri="{FF2B5EF4-FFF2-40B4-BE49-F238E27FC236}">
                      <a16:creationId xmlns:a16="http://schemas.microsoft.com/office/drawing/2014/main" id="{82093C97-5BAB-C435-74B1-EFBDF7D099F6}"/>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 name="Group 105">
                  <a:extLst>
                    <a:ext uri="{FF2B5EF4-FFF2-40B4-BE49-F238E27FC236}">
                      <a16:creationId xmlns:a16="http://schemas.microsoft.com/office/drawing/2014/main" id="{9D4914F7-9F0C-5E3E-60C7-775200BFCC0D}"/>
                    </a:ext>
                  </a:extLst>
                </p:cNvPr>
                <p:cNvGrpSpPr>
                  <a:grpSpLocks/>
                </p:cNvGrpSpPr>
                <p:nvPr/>
              </p:nvGrpSpPr>
              <p:grpSpPr bwMode="auto">
                <a:xfrm>
                  <a:off x="2488" y="1104"/>
                  <a:ext cx="48" cy="144"/>
                  <a:chOff x="1200" y="912"/>
                  <a:chExt cx="48" cy="144"/>
                </a:xfrm>
              </p:grpSpPr>
              <p:sp>
                <p:nvSpPr>
                  <p:cNvPr id="54" name="Oval 106">
                    <a:extLst>
                      <a:ext uri="{FF2B5EF4-FFF2-40B4-BE49-F238E27FC236}">
                        <a16:creationId xmlns:a16="http://schemas.microsoft.com/office/drawing/2014/main" id="{8A6FF88D-0654-0AD0-06E8-2A233F586EA9}"/>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107">
                    <a:extLst>
                      <a:ext uri="{FF2B5EF4-FFF2-40B4-BE49-F238E27FC236}">
                        <a16:creationId xmlns:a16="http://schemas.microsoft.com/office/drawing/2014/main" id="{9E29A2DE-8E2D-4733-C652-AEF95974CDE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 name="Group 108">
                  <a:extLst>
                    <a:ext uri="{FF2B5EF4-FFF2-40B4-BE49-F238E27FC236}">
                      <a16:creationId xmlns:a16="http://schemas.microsoft.com/office/drawing/2014/main" id="{90EFB1A5-DD1A-9C4E-5579-0850C34B1BDC}"/>
                    </a:ext>
                  </a:extLst>
                </p:cNvPr>
                <p:cNvGrpSpPr>
                  <a:grpSpLocks/>
                </p:cNvGrpSpPr>
                <p:nvPr/>
              </p:nvGrpSpPr>
              <p:grpSpPr bwMode="auto">
                <a:xfrm>
                  <a:off x="2632" y="1104"/>
                  <a:ext cx="48" cy="144"/>
                  <a:chOff x="1200" y="912"/>
                  <a:chExt cx="48" cy="144"/>
                </a:xfrm>
              </p:grpSpPr>
              <p:sp>
                <p:nvSpPr>
                  <p:cNvPr id="52" name="Oval 109">
                    <a:extLst>
                      <a:ext uri="{FF2B5EF4-FFF2-40B4-BE49-F238E27FC236}">
                        <a16:creationId xmlns:a16="http://schemas.microsoft.com/office/drawing/2014/main" id="{A12F0023-B9CD-F994-DE58-30BB9179507C}"/>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110">
                    <a:extLst>
                      <a:ext uri="{FF2B5EF4-FFF2-40B4-BE49-F238E27FC236}">
                        <a16:creationId xmlns:a16="http://schemas.microsoft.com/office/drawing/2014/main" id="{F8705C6F-1AE5-7C82-E9CD-8C4774DEDCA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 name="Group 111">
                  <a:extLst>
                    <a:ext uri="{FF2B5EF4-FFF2-40B4-BE49-F238E27FC236}">
                      <a16:creationId xmlns:a16="http://schemas.microsoft.com/office/drawing/2014/main" id="{3595B001-1316-C577-D799-E37923A4710F}"/>
                    </a:ext>
                  </a:extLst>
                </p:cNvPr>
                <p:cNvGrpSpPr>
                  <a:grpSpLocks/>
                </p:cNvGrpSpPr>
                <p:nvPr/>
              </p:nvGrpSpPr>
              <p:grpSpPr bwMode="auto">
                <a:xfrm>
                  <a:off x="2688" y="1212"/>
                  <a:ext cx="152" cy="132"/>
                  <a:chOff x="672" y="1020"/>
                  <a:chExt cx="152" cy="132"/>
                </a:xfrm>
              </p:grpSpPr>
              <p:sp>
                <p:nvSpPr>
                  <p:cNvPr id="47" name="Line 112">
                    <a:extLst>
                      <a:ext uri="{FF2B5EF4-FFF2-40B4-BE49-F238E27FC236}">
                        <a16:creationId xmlns:a16="http://schemas.microsoft.com/office/drawing/2014/main" id="{DA3FABB7-9AF2-89D3-E0F3-8333AA14BB5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13">
                    <a:extLst>
                      <a:ext uri="{FF2B5EF4-FFF2-40B4-BE49-F238E27FC236}">
                        <a16:creationId xmlns:a16="http://schemas.microsoft.com/office/drawing/2014/main" id="{A394C03A-3C17-76BE-35AE-3F6A3F51272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9" name="Group 114">
                    <a:extLst>
                      <a:ext uri="{FF2B5EF4-FFF2-40B4-BE49-F238E27FC236}">
                        <a16:creationId xmlns:a16="http://schemas.microsoft.com/office/drawing/2014/main" id="{5B3D87BE-F804-1B31-8A45-F17B493A42EF}"/>
                      </a:ext>
                    </a:extLst>
                  </p:cNvPr>
                  <p:cNvGrpSpPr>
                    <a:grpSpLocks/>
                  </p:cNvGrpSpPr>
                  <p:nvPr/>
                </p:nvGrpSpPr>
                <p:grpSpPr bwMode="auto">
                  <a:xfrm>
                    <a:off x="680" y="1020"/>
                    <a:ext cx="144" cy="96"/>
                    <a:chOff x="680" y="1020"/>
                    <a:chExt cx="144" cy="96"/>
                  </a:xfrm>
                </p:grpSpPr>
                <p:sp>
                  <p:nvSpPr>
                    <p:cNvPr id="50" name="Line 115">
                      <a:extLst>
                        <a:ext uri="{FF2B5EF4-FFF2-40B4-BE49-F238E27FC236}">
                          <a16:creationId xmlns:a16="http://schemas.microsoft.com/office/drawing/2014/main" id="{81A18263-040E-CE60-1941-BC87D3B88128}"/>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16">
                      <a:extLst>
                        <a:ext uri="{FF2B5EF4-FFF2-40B4-BE49-F238E27FC236}">
                          <a16:creationId xmlns:a16="http://schemas.microsoft.com/office/drawing/2014/main" id="{45A5710D-03DE-147F-286D-8E55D9BF0768}"/>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21">
                  <a:extLst>
                    <a:ext uri="{FF2B5EF4-FFF2-40B4-BE49-F238E27FC236}">
                      <a16:creationId xmlns:a16="http://schemas.microsoft.com/office/drawing/2014/main" id="{AE75EF60-C21C-9BEE-6663-50A5B9BC6646}"/>
                    </a:ext>
                  </a:extLst>
                </p:cNvPr>
                <p:cNvGrpSpPr>
                  <a:grpSpLocks/>
                </p:cNvGrpSpPr>
                <p:nvPr/>
              </p:nvGrpSpPr>
              <p:grpSpPr bwMode="auto">
                <a:xfrm flipH="1">
                  <a:off x="2304" y="1212"/>
                  <a:ext cx="152" cy="132"/>
                  <a:chOff x="672" y="1020"/>
                  <a:chExt cx="152" cy="132"/>
                </a:xfrm>
              </p:grpSpPr>
              <p:sp>
                <p:nvSpPr>
                  <p:cNvPr id="42" name="Line 122">
                    <a:extLst>
                      <a:ext uri="{FF2B5EF4-FFF2-40B4-BE49-F238E27FC236}">
                        <a16:creationId xmlns:a16="http://schemas.microsoft.com/office/drawing/2014/main" id="{CC67C553-962D-2757-8EBB-2EAC3CAF3E7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23">
                    <a:extLst>
                      <a:ext uri="{FF2B5EF4-FFF2-40B4-BE49-F238E27FC236}">
                        <a16:creationId xmlns:a16="http://schemas.microsoft.com/office/drawing/2014/main" id="{6D5F8C7C-3296-27A1-DB56-EE9260029E7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 name="Group 124">
                    <a:extLst>
                      <a:ext uri="{FF2B5EF4-FFF2-40B4-BE49-F238E27FC236}">
                        <a16:creationId xmlns:a16="http://schemas.microsoft.com/office/drawing/2014/main" id="{7F26F3F8-83F0-EB34-7DF0-CC19748FE1B3}"/>
                      </a:ext>
                    </a:extLst>
                  </p:cNvPr>
                  <p:cNvGrpSpPr>
                    <a:grpSpLocks/>
                  </p:cNvGrpSpPr>
                  <p:nvPr/>
                </p:nvGrpSpPr>
                <p:grpSpPr bwMode="auto">
                  <a:xfrm>
                    <a:off x="680" y="1020"/>
                    <a:ext cx="144" cy="96"/>
                    <a:chOff x="680" y="1020"/>
                    <a:chExt cx="144" cy="96"/>
                  </a:xfrm>
                </p:grpSpPr>
                <p:sp>
                  <p:nvSpPr>
                    <p:cNvPr id="45" name="Line 125">
                      <a:extLst>
                        <a:ext uri="{FF2B5EF4-FFF2-40B4-BE49-F238E27FC236}">
                          <a16:creationId xmlns:a16="http://schemas.microsoft.com/office/drawing/2014/main" id="{5F4E1CB5-096E-6AEA-D63E-90F52EB03714}"/>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26">
                      <a:extLst>
                        <a:ext uri="{FF2B5EF4-FFF2-40B4-BE49-F238E27FC236}">
                          <a16:creationId xmlns:a16="http://schemas.microsoft.com/office/drawing/2014/main" id="{999C2F03-C4F3-9727-DF58-4A7AA24699D0}"/>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4" name="Group 33">
                  <a:extLst>
                    <a:ext uri="{FF2B5EF4-FFF2-40B4-BE49-F238E27FC236}">
                      <a16:creationId xmlns:a16="http://schemas.microsoft.com/office/drawing/2014/main" id="{0773DD1D-824F-9BF9-51CE-E4C20EE54FC8}"/>
                    </a:ext>
                  </a:extLst>
                </p:cNvPr>
                <p:cNvGrpSpPr>
                  <a:grpSpLocks/>
                </p:cNvGrpSpPr>
                <p:nvPr/>
              </p:nvGrpSpPr>
              <p:grpSpPr bwMode="auto">
                <a:xfrm>
                  <a:off x="2400" y="1300"/>
                  <a:ext cx="96" cy="240"/>
                  <a:chOff x="2400" y="1296"/>
                  <a:chExt cx="96" cy="240"/>
                </a:xfrm>
              </p:grpSpPr>
              <p:sp>
                <p:nvSpPr>
                  <p:cNvPr id="39" name="Line 117">
                    <a:extLst>
                      <a:ext uri="{FF2B5EF4-FFF2-40B4-BE49-F238E27FC236}">
                        <a16:creationId xmlns:a16="http://schemas.microsoft.com/office/drawing/2014/main" id="{65C9E925-F231-2961-4AE7-BB6E9D4DB4E7}"/>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34">
                    <a:extLst>
                      <a:ext uri="{FF2B5EF4-FFF2-40B4-BE49-F238E27FC236}">
                        <a16:creationId xmlns:a16="http://schemas.microsoft.com/office/drawing/2014/main" id="{BCF3BCA6-EDF7-3D39-3EE4-32F93E346382}"/>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35">
                    <a:extLst>
                      <a:ext uri="{FF2B5EF4-FFF2-40B4-BE49-F238E27FC236}">
                        <a16:creationId xmlns:a16="http://schemas.microsoft.com/office/drawing/2014/main" id="{EF28E6BA-C9C2-EFB1-BCEC-4990859DED79}"/>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 name="Group 34">
                  <a:extLst>
                    <a:ext uri="{FF2B5EF4-FFF2-40B4-BE49-F238E27FC236}">
                      <a16:creationId xmlns:a16="http://schemas.microsoft.com/office/drawing/2014/main" id="{287206C4-D3B3-1E21-FA69-BB134FB5BACD}"/>
                    </a:ext>
                  </a:extLst>
                </p:cNvPr>
                <p:cNvGrpSpPr>
                  <a:grpSpLocks/>
                </p:cNvGrpSpPr>
                <p:nvPr/>
              </p:nvGrpSpPr>
              <p:grpSpPr bwMode="auto">
                <a:xfrm flipH="1">
                  <a:off x="2640" y="1296"/>
                  <a:ext cx="96" cy="240"/>
                  <a:chOff x="2400" y="1296"/>
                  <a:chExt cx="96" cy="240"/>
                </a:xfrm>
              </p:grpSpPr>
              <p:sp>
                <p:nvSpPr>
                  <p:cNvPr id="36" name="Line 138">
                    <a:extLst>
                      <a:ext uri="{FF2B5EF4-FFF2-40B4-BE49-F238E27FC236}">
                        <a16:creationId xmlns:a16="http://schemas.microsoft.com/office/drawing/2014/main" id="{844F8DEA-4C7D-03EE-BB76-A90A9CDB135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39">
                    <a:extLst>
                      <a:ext uri="{FF2B5EF4-FFF2-40B4-BE49-F238E27FC236}">
                        <a16:creationId xmlns:a16="http://schemas.microsoft.com/office/drawing/2014/main" id="{88261A70-E017-C42B-9CE0-95222B5F8F77}"/>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40">
                    <a:extLst>
                      <a:ext uri="{FF2B5EF4-FFF2-40B4-BE49-F238E27FC236}">
                        <a16:creationId xmlns:a16="http://schemas.microsoft.com/office/drawing/2014/main" id="{5BEDA7D8-3B26-9D79-14BA-EE11A39A3716}"/>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 name="Group 142">
                <a:extLst>
                  <a:ext uri="{FF2B5EF4-FFF2-40B4-BE49-F238E27FC236}">
                    <a16:creationId xmlns:a16="http://schemas.microsoft.com/office/drawing/2014/main" id="{2D527CCF-ECE8-840A-F0C3-FA3F84F3F728}"/>
                  </a:ext>
                </a:extLst>
              </p:cNvPr>
              <p:cNvGrpSpPr>
                <a:grpSpLocks/>
              </p:cNvGrpSpPr>
              <p:nvPr/>
            </p:nvGrpSpPr>
            <p:grpSpPr bwMode="auto">
              <a:xfrm>
                <a:off x="2543901" y="3307668"/>
                <a:ext cx="362636" cy="345638"/>
                <a:chOff x="1776" y="2256"/>
                <a:chExt cx="288" cy="279"/>
              </a:xfrm>
            </p:grpSpPr>
            <p:grpSp>
              <p:nvGrpSpPr>
                <p:cNvPr id="23" name="Group 143">
                  <a:extLst>
                    <a:ext uri="{FF2B5EF4-FFF2-40B4-BE49-F238E27FC236}">
                      <a16:creationId xmlns:a16="http://schemas.microsoft.com/office/drawing/2014/main" id="{07E6E7FD-8B7E-253A-E075-84A22695DD28}"/>
                    </a:ext>
                  </a:extLst>
                </p:cNvPr>
                <p:cNvGrpSpPr>
                  <a:grpSpLocks/>
                </p:cNvGrpSpPr>
                <p:nvPr/>
              </p:nvGrpSpPr>
              <p:grpSpPr bwMode="auto">
                <a:xfrm>
                  <a:off x="1824" y="2256"/>
                  <a:ext cx="240" cy="279"/>
                  <a:chOff x="1392" y="3408"/>
                  <a:chExt cx="240" cy="279"/>
                </a:xfrm>
              </p:grpSpPr>
              <p:sp>
                <p:nvSpPr>
                  <p:cNvPr id="26" name="Line 144">
                    <a:extLst>
                      <a:ext uri="{FF2B5EF4-FFF2-40B4-BE49-F238E27FC236}">
                        <a16:creationId xmlns:a16="http://schemas.microsoft.com/office/drawing/2014/main" id="{DBEB5B19-000E-8F07-9625-578F5C3FE762}"/>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rc 145">
                    <a:extLst>
                      <a:ext uri="{FF2B5EF4-FFF2-40B4-BE49-F238E27FC236}">
                        <a16:creationId xmlns:a16="http://schemas.microsoft.com/office/drawing/2014/main" id="{080A929D-23D3-57F2-E03C-AC2CA3163A9B}"/>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46">
                    <a:extLst>
                      <a:ext uri="{FF2B5EF4-FFF2-40B4-BE49-F238E27FC236}">
                        <a16:creationId xmlns:a16="http://schemas.microsoft.com/office/drawing/2014/main" id="{34926AA0-CFD4-FEA7-9B9E-9D6C9D7322D0}"/>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 name="Arc 147">
                  <a:extLst>
                    <a:ext uri="{FF2B5EF4-FFF2-40B4-BE49-F238E27FC236}">
                      <a16:creationId xmlns:a16="http://schemas.microsoft.com/office/drawing/2014/main" id="{9012BE91-7DAF-F486-B5C2-F87FA4A312F5}"/>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rc 148">
                  <a:extLst>
                    <a:ext uri="{FF2B5EF4-FFF2-40B4-BE49-F238E27FC236}">
                      <a16:creationId xmlns:a16="http://schemas.microsoft.com/office/drawing/2014/main" id="{D0BC6D8B-C357-989B-D3C5-61704529CBA6}"/>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5" name="TextBox 14">
              <a:extLst>
                <a:ext uri="{FF2B5EF4-FFF2-40B4-BE49-F238E27FC236}">
                  <a16:creationId xmlns:a16="http://schemas.microsoft.com/office/drawing/2014/main" id="{EE0E9C8C-0B54-3724-4FE8-9748565DB94D}"/>
                </a:ext>
              </a:extLst>
            </p:cNvPr>
            <p:cNvSpPr txBox="1"/>
            <p:nvPr/>
          </p:nvSpPr>
          <p:spPr>
            <a:xfrm>
              <a:off x="1048497" y="1381758"/>
              <a:ext cx="1069524" cy="584775"/>
            </a:xfrm>
            <a:prstGeom prst="rect">
              <a:avLst/>
            </a:prstGeom>
            <a:noFill/>
          </p:spPr>
          <p:txBody>
            <a:bodyPr wrap="none" rtlCol="0">
              <a:spAutoFit/>
            </a:bodyPr>
            <a:lstStyle/>
            <a:p>
              <a:r>
                <a:rPr lang="en-US" sz="3200" dirty="0"/>
                <a:t>D</a:t>
              </a:r>
              <a:r>
                <a:rPr lang="en-US" sz="3200" baseline="-25000" dirty="0"/>
                <a:t>i </a:t>
              </a:r>
              <a:r>
                <a:rPr lang="en-US" sz="3200" dirty="0"/>
                <a:t>= 1</a:t>
              </a:r>
              <a:endParaRPr lang="en-US" sz="3200" baseline="-25000" dirty="0"/>
            </a:p>
          </p:txBody>
        </p:sp>
        <p:sp>
          <p:nvSpPr>
            <p:cNvPr id="16" name="TextBox 15">
              <a:extLst>
                <a:ext uri="{FF2B5EF4-FFF2-40B4-BE49-F238E27FC236}">
                  <a16:creationId xmlns:a16="http://schemas.microsoft.com/office/drawing/2014/main" id="{C4025392-1622-3223-AB93-BE6A56D368DE}"/>
                </a:ext>
              </a:extLst>
            </p:cNvPr>
            <p:cNvSpPr txBox="1"/>
            <p:nvPr/>
          </p:nvSpPr>
          <p:spPr>
            <a:xfrm>
              <a:off x="793852" y="3943591"/>
              <a:ext cx="1069524" cy="1077218"/>
            </a:xfrm>
            <a:prstGeom prst="rect">
              <a:avLst/>
            </a:prstGeom>
            <a:noFill/>
          </p:spPr>
          <p:txBody>
            <a:bodyPr wrap="none" rtlCol="0">
              <a:spAutoFit/>
            </a:bodyPr>
            <a:lstStyle/>
            <a:p>
              <a:endParaRPr lang="en-US" sz="3200" u="sng" dirty="0"/>
            </a:p>
            <a:p>
              <a:r>
                <a:rPr lang="en-US" sz="3200" dirty="0"/>
                <a:t>D</a:t>
              </a:r>
              <a:r>
                <a:rPr lang="en-US" sz="3200" baseline="-25000" dirty="0"/>
                <a:t>i </a:t>
              </a:r>
              <a:r>
                <a:rPr lang="en-US" sz="3200" dirty="0"/>
                <a:t>= 0</a:t>
              </a:r>
              <a:endParaRPr lang="en-US" sz="3200" baseline="-25000" dirty="0"/>
            </a:p>
          </p:txBody>
        </p:sp>
        <p:sp>
          <p:nvSpPr>
            <p:cNvPr id="17" name="TextBox 16">
              <a:extLst>
                <a:ext uri="{FF2B5EF4-FFF2-40B4-BE49-F238E27FC236}">
                  <a16:creationId xmlns:a16="http://schemas.microsoft.com/office/drawing/2014/main" id="{C5C04574-2C71-AF74-1938-011F4A27DD92}"/>
                </a:ext>
              </a:extLst>
            </p:cNvPr>
            <p:cNvSpPr txBox="1"/>
            <p:nvPr/>
          </p:nvSpPr>
          <p:spPr>
            <a:xfrm>
              <a:off x="4436852" y="2012931"/>
              <a:ext cx="587020" cy="584775"/>
            </a:xfrm>
            <a:prstGeom prst="rect">
              <a:avLst/>
            </a:prstGeom>
            <a:noFill/>
          </p:spPr>
          <p:txBody>
            <a:bodyPr wrap="none" rtlCol="0">
              <a:spAutoFit/>
            </a:bodyPr>
            <a:lstStyle/>
            <a:p>
              <a:r>
                <a:rPr lang="en-US" sz="3200" dirty="0"/>
                <a:t>Y</a:t>
              </a:r>
              <a:r>
                <a:rPr lang="en-US" sz="3200" baseline="-25000" dirty="0"/>
                <a:t>1i</a:t>
              </a:r>
            </a:p>
          </p:txBody>
        </p:sp>
        <p:sp>
          <p:nvSpPr>
            <p:cNvPr id="18" name="TextBox 17">
              <a:extLst>
                <a:ext uri="{FF2B5EF4-FFF2-40B4-BE49-F238E27FC236}">
                  <a16:creationId xmlns:a16="http://schemas.microsoft.com/office/drawing/2014/main" id="{82028AB7-41FF-C32C-EF70-2C463DC42A29}"/>
                </a:ext>
              </a:extLst>
            </p:cNvPr>
            <p:cNvSpPr txBox="1"/>
            <p:nvPr/>
          </p:nvSpPr>
          <p:spPr>
            <a:xfrm>
              <a:off x="4527590" y="4688724"/>
              <a:ext cx="587020" cy="584775"/>
            </a:xfrm>
            <a:prstGeom prst="rect">
              <a:avLst/>
            </a:prstGeom>
            <a:noFill/>
          </p:spPr>
          <p:txBody>
            <a:bodyPr wrap="none" rtlCol="0">
              <a:spAutoFit/>
            </a:bodyPr>
            <a:lstStyle/>
            <a:p>
              <a:r>
                <a:rPr lang="en-US" sz="3200" dirty="0"/>
                <a:t>Y</a:t>
              </a:r>
              <a:r>
                <a:rPr lang="en-US" sz="3200" baseline="-25000" dirty="0"/>
                <a:t>0i</a:t>
              </a:r>
            </a:p>
          </p:txBody>
        </p:sp>
      </p:grpSp>
      <p:sp>
        <p:nvSpPr>
          <p:cNvPr id="85" name="TextBox 84">
            <a:extLst>
              <a:ext uri="{FF2B5EF4-FFF2-40B4-BE49-F238E27FC236}">
                <a16:creationId xmlns:a16="http://schemas.microsoft.com/office/drawing/2014/main" id="{48E5649B-C61D-A5C4-6FBC-EA17D04DC212}"/>
              </a:ext>
            </a:extLst>
          </p:cNvPr>
          <p:cNvSpPr txBox="1"/>
          <p:nvPr/>
        </p:nvSpPr>
        <p:spPr>
          <a:xfrm>
            <a:off x="5743361" y="2673951"/>
            <a:ext cx="6078395" cy="1569660"/>
          </a:xfrm>
          <a:prstGeom prst="rect">
            <a:avLst/>
          </a:prstGeom>
          <a:noFill/>
        </p:spPr>
        <p:txBody>
          <a:bodyPr wrap="none" rtlCol="0">
            <a:spAutoFit/>
          </a:bodyPr>
          <a:lstStyle/>
          <a:p>
            <a:r>
              <a:rPr lang="en-US" sz="3200" dirty="0"/>
              <a:t>Difference in means = ATE +</a:t>
            </a:r>
          </a:p>
          <a:p>
            <a:r>
              <a:rPr lang="en-US" sz="3200" dirty="0"/>
              <a:t>	Selection Bias +</a:t>
            </a:r>
          </a:p>
          <a:p>
            <a:r>
              <a:rPr lang="en-US" sz="3200" dirty="0"/>
              <a:t>	Treatment Heterogeneity Bias</a:t>
            </a:r>
          </a:p>
        </p:txBody>
      </p:sp>
    </p:spTree>
    <p:extLst>
      <p:ext uri="{BB962C8B-B14F-4D97-AF65-F5344CB8AC3E}">
        <p14:creationId xmlns:p14="http://schemas.microsoft.com/office/powerpoint/2010/main" val="425212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7A75-6DA9-CB2C-A3D3-D5BA9BCF1BEF}"/>
              </a:ext>
            </a:extLst>
          </p:cNvPr>
          <p:cNvSpPr>
            <a:spLocks noGrp="1"/>
          </p:cNvSpPr>
          <p:nvPr>
            <p:ph type="title"/>
          </p:nvPr>
        </p:nvSpPr>
        <p:spPr>
          <a:xfrm>
            <a:off x="274528" y="1852"/>
            <a:ext cx="10515600" cy="1325563"/>
          </a:xfrm>
        </p:spPr>
        <p:txBody>
          <a:bodyPr/>
          <a:lstStyle/>
          <a:p>
            <a:r>
              <a:rPr lang="en-US" dirty="0"/>
              <a:t>Selection Bias: Unequal Representation</a:t>
            </a:r>
          </a:p>
        </p:txBody>
      </p:sp>
      <p:grpSp>
        <p:nvGrpSpPr>
          <p:cNvPr id="164" name="Group 163">
            <a:extLst>
              <a:ext uri="{FF2B5EF4-FFF2-40B4-BE49-F238E27FC236}">
                <a16:creationId xmlns:a16="http://schemas.microsoft.com/office/drawing/2014/main" id="{AA6A49E6-2D21-74D0-4EA2-D04B96C11614}"/>
              </a:ext>
            </a:extLst>
          </p:cNvPr>
          <p:cNvGrpSpPr/>
          <p:nvPr/>
        </p:nvGrpSpPr>
        <p:grpSpPr>
          <a:xfrm>
            <a:off x="379536" y="1676014"/>
            <a:ext cx="3179663" cy="2080053"/>
            <a:chOff x="212942" y="1665229"/>
            <a:chExt cx="5060542" cy="3310475"/>
          </a:xfrm>
        </p:grpSpPr>
        <p:grpSp>
          <p:nvGrpSpPr>
            <p:cNvPr id="43" name="Group 42">
              <a:extLst>
                <a:ext uri="{FF2B5EF4-FFF2-40B4-BE49-F238E27FC236}">
                  <a16:creationId xmlns:a16="http://schemas.microsoft.com/office/drawing/2014/main" id="{D40C2B12-0A0D-7652-8D7D-418E7742FFCA}"/>
                </a:ext>
              </a:extLst>
            </p:cNvPr>
            <p:cNvGrpSpPr/>
            <p:nvPr/>
          </p:nvGrpSpPr>
          <p:grpSpPr>
            <a:xfrm>
              <a:off x="212942" y="1690688"/>
              <a:ext cx="2335259" cy="1528501"/>
              <a:chOff x="212942" y="1690688"/>
              <a:chExt cx="2335259" cy="1528501"/>
            </a:xfrm>
          </p:grpSpPr>
          <p:sp>
            <p:nvSpPr>
              <p:cNvPr id="42" name="Rectangle 41">
                <a:extLst>
                  <a:ext uri="{FF2B5EF4-FFF2-40B4-BE49-F238E27FC236}">
                    <a16:creationId xmlns:a16="http://schemas.microsoft.com/office/drawing/2014/main" id="{020D0FD6-7756-D596-4F0F-E60ACFD9E411}"/>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A54788BB-1251-939E-B4B6-99A0CD9D26B6}"/>
                  </a:ext>
                </a:extLst>
              </p:cNvPr>
              <p:cNvGrpSpPr/>
              <p:nvPr/>
            </p:nvGrpSpPr>
            <p:grpSpPr>
              <a:xfrm>
                <a:off x="375782" y="1844443"/>
                <a:ext cx="2172419" cy="1266165"/>
                <a:chOff x="927024" y="3154681"/>
                <a:chExt cx="2524836" cy="1471566"/>
              </a:xfrm>
            </p:grpSpPr>
            <p:sp>
              <p:nvSpPr>
                <p:cNvPr id="5" name="AutoShape 32">
                  <a:extLst>
                    <a:ext uri="{FF2B5EF4-FFF2-40B4-BE49-F238E27FC236}">
                      <a16:creationId xmlns:a16="http://schemas.microsoft.com/office/drawing/2014/main" id="{E2960D61-0DE6-0AEB-5485-64E372498525}"/>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 name="AutoShape 33">
                  <a:extLst>
                    <a:ext uri="{FF2B5EF4-FFF2-40B4-BE49-F238E27FC236}">
                      <a16:creationId xmlns:a16="http://schemas.microsoft.com/office/drawing/2014/main" id="{15FF450D-A0B6-5505-3D1F-A10787C53B2F}"/>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7" name="Group 141">
                  <a:extLst>
                    <a:ext uri="{FF2B5EF4-FFF2-40B4-BE49-F238E27FC236}">
                      <a16:creationId xmlns:a16="http://schemas.microsoft.com/office/drawing/2014/main" id="{D0D2FE7C-88C4-906A-E799-4C67D1BBD38D}"/>
                    </a:ext>
                  </a:extLst>
                </p:cNvPr>
                <p:cNvGrpSpPr>
                  <a:grpSpLocks/>
                </p:cNvGrpSpPr>
                <p:nvPr/>
              </p:nvGrpSpPr>
              <p:grpSpPr bwMode="auto">
                <a:xfrm>
                  <a:off x="927024" y="3154681"/>
                  <a:ext cx="1012360" cy="823487"/>
                  <a:chOff x="2304" y="1104"/>
                  <a:chExt cx="536" cy="436"/>
                </a:xfrm>
              </p:grpSpPr>
              <p:sp>
                <p:nvSpPr>
                  <p:cNvPr id="15" name="AutoShape 133">
                    <a:extLst>
                      <a:ext uri="{FF2B5EF4-FFF2-40B4-BE49-F238E27FC236}">
                        <a16:creationId xmlns:a16="http://schemas.microsoft.com/office/drawing/2014/main" id="{F2C89A75-7F9B-AB2D-D3B6-B66CA43D0525}"/>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6" name="Group 105">
                    <a:extLst>
                      <a:ext uri="{FF2B5EF4-FFF2-40B4-BE49-F238E27FC236}">
                        <a16:creationId xmlns:a16="http://schemas.microsoft.com/office/drawing/2014/main" id="{8C378788-D1FD-BEDA-81C9-D5C4F7E16B96}"/>
                      </a:ext>
                    </a:extLst>
                  </p:cNvPr>
                  <p:cNvGrpSpPr>
                    <a:grpSpLocks/>
                  </p:cNvGrpSpPr>
                  <p:nvPr/>
                </p:nvGrpSpPr>
                <p:grpSpPr bwMode="auto">
                  <a:xfrm>
                    <a:off x="2488" y="1104"/>
                    <a:ext cx="48" cy="144"/>
                    <a:chOff x="1200" y="912"/>
                    <a:chExt cx="48" cy="144"/>
                  </a:xfrm>
                </p:grpSpPr>
                <p:sp>
                  <p:nvSpPr>
                    <p:cNvPr id="40" name="Oval 106">
                      <a:extLst>
                        <a:ext uri="{FF2B5EF4-FFF2-40B4-BE49-F238E27FC236}">
                          <a16:creationId xmlns:a16="http://schemas.microsoft.com/office/drawing/2014/main" id="{6DE4FEC2-C5EF-427E-C999-6AEDD0BFBF6A}"/>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1" name="Oval 107">
                      <a:extLst>
                        <a:ext uri="{FF2B5EF4-FFF2-40B4-BE49-F238E27FC236}">
                          <a16:creationId xmlns:a16="http://schemas.microsoft.com/office/drawing/2014/main" id="{06A934F0-853B-AF64-BA16-AB5254B6669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7" name="Group 108">
                    <a:extLst>
                      <a:ext uri="{FF2B5EF4-FFF2-40B4-BE49-F238E27FC236}">
                        <a16:creationId xmlns:a16="http://schemas.microsoft.com/office/drawing/2014/main" id="{8350A5FA-23DE-A25D-4EFA-191707DFD6F5}"/>
                      </a:ext>
                    </a:extLst>
                  </p:cNvPr>
                  <p:cNvGrpSpPr>
                    <a:grpSpLocks/>
                  </p:cNvGrpSpPr>
                  <p:nvPr/>
                </p:nvGrpSpPr>
                <p:grpSpPr bwMode="auto">
                  <a:xfrm>
                    <a:off x="2632" y="1104"/>
                    <a:ext cx="48" cy="144"/>
                    <a:chOff x="1200" y="912"/>
                    <a:chExt cx="48" cy="144"/>
                  </a:xfrm>
                </p:grpSpPr>
                <p:sp>
                  <p:nvSpPr>
                    <p:cNvPr id="38" name="Oval 109">
                      <a:extLst>
                        <a:ext uri="{FF2B5EF4-FFF2-40B4-BE49-F238E27FC236}">
                          <a16:creationId xmlns:a16="http://schemas.microsoft.com/office/drawing/2014/main" id="{DFFA5A4F-B604-9F5A-7B02-36BF50A46A29}"/>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9" name="Oval 110">
                      <a:extLst>
                        <a:ext uri="{FF2B5EF4-FFF2-40B4-BE49-F238E27FC236}">
                          <a16:creationId xmlns:a16="http://schemas.microsoft.com/office/drawing/2014/main" id="{71C7F8FB-D34A-93FA-9900-C5C36082AE8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 name="Group 111">
                    <a:extLst>
                      <a:ext uri="{FF2B5EF4-FFF2-40B4-BE49-F238E27FC236}">
                        <a16:creationId xmlns:a16="http://schemas.microsoft.com/office/drawing/2014/main" id="{A9FE9C11-E4AC-43BB-577A-50D403045C89}"/>
                      </a:ext>
                    </a:extLst>
                  </p:cNvPr>
                  <p:cNvGrpSpPr>
                    <a:grpSpLocks/>
                  </p:cNvGrpSpPr>
                  <p:nvPr/>
                </p:nvGrpSpPr>
                <p:grpSpPr bwMode="auto">
                  <a:xfrm>
                    <a:off x="2688" y="1212"/>
                    <a:ext cx="152" cy="132"/>
                    <a:chOff x="672" y="1020"/>
                    <a:chExt cx="152" cy="132"/>
                  </a:xfrm>
                </p:grpSpPr>
                <p:sp>
                  <p:nvSpPr>
                    <p:cNvPr id="33" name="Line 112">
                      <a:extLst>
                        <a:ext uri="{FF2B5EF4-FFF2-40B4-BE49-F238E27FC236}">
                          <a16:creationId xmlns:a16="http://schemas.microsoft.com/office/drawing/2014/main" id="{8C587DC7-E19E-65EB-62A9-F7634B8C84D3}"/>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4" name="Line 113">
                      <a:extLst>
                        <a:ext uri="{FF2B5EF4-FFF2-40B4-BE49-F238E27FC236}">
                          <a16:creationId xmlns:a16="http://schemas.microsoft.com/office/drawing/2014/main" id="{2B418EA6-5988-848A-8FD5-ED495E1C61E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5" name="Group 114">
                      <a:extLst>
                        <a:ext uri="{FF2B5EF4-FFF2-40B4-BE49-F238E27FC236}">
                          <a16:creationId xmlns:a16="http://schemas.microsoft.com/office/drawing/2014/main" id="{58720B6E-BE78-3F65-1967-CDCD6193AA58}"/>
                        </a:ext>
                      </a:extLst>
                    </p:cNvPr>
                    <p:cNvGrpSpPr>
                      <a:grpSpLocks/>
                    </p:cNvGrpSpPr>
                    <p:nvPr/>
                  </p:nvGrpSpPr>
                  <p:grpSpPr bwMode="auto">
                    <a:xfrm>
                      <a:off x="680" y="1020"/>
                      <a:ext cx="144" cy="96"/>
                      <a:chOff x="680" y="1020"/>
                      <a:chExt cx="144" cy="96"/>
                    </a:xfrm>
                  </p:grpSpPr>
                  <p:sp>
                    <p:nvSpPr>
                      <p:cNvPr id="36" name="Line 115">
                        <a:extLst>
                          <a:ext uri="{FF2B5EF4-FFF2-40B4-BE49-F238E27FC236}">
                            <a16:creationId xmlns:a16="http://schemas.microsoft.com/office/drawing/2014/main" id="{8D8504DA-5C93-B3D3-4E41-2E5E8A0E8B17}"/>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7" name="Line 116">
                        <a:extLst>
                          <a:ext uri="{FF2B5EF4-FFF2-40B4-BE49-F238E27FC236}">
                            <a16:creationId xmlns:a16="http://schemas.microsoft.com/office/drawing/2014/main" id="{293DAD01-7669-B137-EE55-DE3B1310780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9" name="Group 121">
                    <a:extLst>
                      <a:ext uri="{FF2B5EF4-FFF2-40B4-BE49-F238E27FC236}">
                        <a16:creationId xmlns:a16="http://schemas.microsoft.com/office/drawing/2014/main" id="{69BD94AC-CABD-0578-75C2-BCB5B7BAB96F}"/>
                      </a:ext>
                    </a:extLst>
                  </p:cNvPr>
                  <p:cNvGrpSpPr>
                    <a:grpSpLocks/>
                  </p:cNvGrpSpPr>
                  <p:nvPr/>
                </p:nvGrpSpPr>
                <p:grpSpPr bwMode="auto">
                  <a:xfrm flipH="1">
                    <a:off x="2304" y="1212"/>
                    <a:ext cx="152" cy="132"/>
                    <a:chOff x="672" y="1020"/>
                    <a:chExt cx="152" cy="132"/>
                  </a:xfrm>
                </p:grpSpPr>
                <p:sp>
                  <p:nvSpPr>
                    <p:cNvPr id="28" name="Line 122">
                      <a:extLst>
                        <a:ext uri="{FF2B5EF4-FFF2-40B4-BE49-F238E27FC236}">
                          <a16:creationId xmlns:a16="http://schemas.microsoft.com/office/drawing/2014/main" id="{1773674D-38FE-ADC0-AF88-7519AE41681C}"/>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 name="Line 123">
                      <a:extLst>
                        <a:ext uri="{FF2B5EF4-FFF2-40B4-BE49-F238E27FC236}">
                          <a16:creationId xmlns:a16="http://schemas.microsoft.com/office/drawing/2014/main" id="{6C66E66C-30A0-E478-E1CF-DEF99F0B30E4}"/>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0" name="Group 124">
                      <a:extLst>
                        <a:ext uri="{FF2B5EF4-FFF2-40B4-BE49-F238E27FC236}">
                          <a16:creationId xmlns:a16="http://schemas.microsoft.com/office/drawing/2014/main" id="{29011F3E-FC6B-FC15-9DC3-B700DBC51D49}"/>
                        </a:ext>
                      </a:extLst>
                    </p:cNvPr>
                    <p:cNvGrpSpPr>
                      <a:grpSpLocks/>
                    </p:cNvGrpSpPr>
                    <p:nvPr/>
                  </p:nvGrpSpPr>
                  <p:grpSpPr bwMode="auto">
                    <a:xfrm>
                      <a:off x="680" y="1020"/>
                      <a:ext cx="144" cy="96"/>
                      <a:chOff x="680" y="1020"/>
                      <a:chExt cx="144" cy="96"/>
                    </a:xfrm>
                  </p:grpSpPr>
                  <p:sp>
                    <p:nvSpPr>
                      <p:cNvPr id="31" name="Line 125">
                        <a:extLst>
                          <a:ext uri="{FF2B5EF4-FFF2-40B4-BE49-F238E27FC236}">
                            <a16:creationId xmlns:a16="http://schemas.microsoft.com/office/drawing/2014/main" id="{D43A7560-535C-32C3-C9D5-664ECEBB311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 name="Line 126">
                        <a:extLst>
                          <a:ext uri="{FF2B5EF4-FFF2-40B4-BE49-F238E27FC236}">
                            <a16:creationId xmlns:a16="http://schemas.microsoft.com/office/drawing/2014/main" id="{7E507987-DC4C-66BE-ABCE-161582F0C636}"/>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0" name="Group 136">
                    <a:extLst>
                      <a:ext uri="{FF2B5EF4-FFF2-40B4-BE49-F238E27FC236}">
                        <a16:creationId xmlns:a16="http://schemas.microsoft.com/office/drawing/2014/main" id="{95AE8D9E-0095-A416-8CAF-D38D1A7F047F}"/>
                      </a:ext>
                    </a:extLst>
                  </p:cNvPr>
                  <p:cNvGrpSpPr>
                    <a:grpSpLocks/>
                  </p:cNvGrpSpPr>
                  <p:nvPr/>
                </p:nvGrpSpPr>
                <p:grpSpPr bwMode="auto">
                  <a:xfrm>
                    <a:off x="2400" y="1300"/>
                    <a:ext cx="96" cy="240"/>
                    <a:chOff x="2400" y="1296"/>
                    <a:chExt cx="96" cy="240"/>
                  </a:xfrm>
                </p:grpSpPr>
                <p:sp>
                  <p:nvSpPr>
                    <p:cNvPr id="25" name="Line 117">
                      <a:extLst>
                        <a:ext uri="{FF2B5EF4-FFF2-40B4-BE49-F238E27FC236}">
                          <a16:creationId xmlns:a16="http://schemas.microsoft.com/office/drawing/2014/main" id="{1A79380C-2199-DF38-04CF-D91609121E09}"/>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 name="Line 134">
                      <a:extLst>
                        <a:ext uri="{FF2B5EF4-FFF2-40B4-BE49-F238E27FC236}">
                          <a16:creationId xmlns:a16="http://schemas.microsoft.com/office/drawing/2014/main" id="{3CBD4BB5-83A1-250C-8C21-C5084D9AF327}"/>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 name="Line 135">
                      <a:extLst>
                        <a:ext uri="{FF2B5EF4-FFF2-40B4-BE49-F238E27FC236}">
                          <a16:creationId xmlns:a16="http://schemas.microsoft.com/office/drawing/2014/main" id="{EBA5BE4D-39FD-6894-0A45-EE7DF328CC3C}"/>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1" name="Group 137">
                    <a:extLst>
                      <a:ext uri="{FF2B5EF4-FFF2-40B4-BE49-F238E27FC236}">
                        <a16:creationId xmlns:a16="http://schemas.microsoft.com/office/drawing/2014/main" id="{1D38235D-463A-BB8A-AC6B-EE21419315FC}"/>
                      </a:ext>
                    </a:extLst>
                  </p:cNvPr>
                  <p:cNvGrpSpPr>
                    <a:grpSpLocks/>
                  </p:cNvGrpSpPr>
                  <p:nvPr/>
                </p:nvGrpSpPr>
                <p:grpSpPr bwMode="auto">
                  <a:xfrm flipH="1">
                    <a:off x="2640" y="1296"/>
                    <a:ext cx="96" cy="240"/>
                    <a:chOff x="2400" y="1296"/>
                    <a:chExt cx="96" cy="240"/>
                  </a:xfrm>
                </p:grpSpPr>
                <p:sp>
                  <p:nvSpPr>
                    <p:cNvPr id="22" name="Line 138">
                      <a:extLst>
                        <a:ext uri="{FF2B5EF4-FFF2-40B4-BE49-F238E27FC236}">
                          <a16:creationId xmlns:a16="http://schemas.microsoft.com/office/drawing/2014/main" id="{D942426D-F7F9-5F07-9E3D-38980FC9FDD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 name="Line 139">
                      <a:extLst>
                        <a:ext uri="{FF2B5EF4-FFF2-40B4-BE49-F238E27FC236}">
                          <a16:creationId xmlns:a16="http://schemas.microsoft.com/office/drawing/2014/main" id="{20676439-4869-2F9C-FDA9-1E38680EC6BD}"/>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 name="Line 140">
                      <a:extLst>
                        <a:ext uri="{FF2B5EF4-FFF2-40B4-BE49-F238E27FC236}">
                          <a16:creationId xmlns:a16="http://schemas.microsoft.com/office/drawing/2014/main" id="{439C3698-CA11-1978-67D6-CBE7A24AEAD0}"/>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8" name="Group 142">
                  <a:extLst>
                    <a:ext uri="{FF2B5EF4-FFF2-40B4-BE49-F238E27FC236}">
                      <a16:creationId xmlns:a16="http://schemas.microsoft.com/office/drawing/2014/main" id="{D94C65CC-5A5B-B84A-DCDA-790557902F65}"/>
                    </a:ext>
                  </a:extLst>
                </p:cNvPr>
                <p:cNvGrpSpPr>
                  <a:grpSpLocks/>
                </p:cNvGrpSpPr>
                <p:nvPr/>
              </p:nvGrpSpPr>
              <p:grpSpPr bwMode="auto">
                <a:xfrm>
                  <a:off x="2543901" y="3307668"/>
                  <a:ext cx="362636" cy="345638"/>
                  <a:chOff x="1776" y="2256"/>
                  <a:chExt cx="288" cy="279"/>
                </a:xfrm>
              </p:grpSpPr>
              <p:grpSp>
                <p:nvGrpSpPr>
                  <p:cNvPr id="9" name="Group 143">
                    <a:extLst>
                      <a:ext uri="{FF2B5EF4-FFF2-40B4-BE49-F238E27FC236}">
                        <a16:creationId xmlns:a16="http://schemas.microsoft.com/office/drawing/2014/main" id="{562F8455-75B2-16E0-0F4D-EB0D1F4FD189}"/>
                      </a:ext>
                    </a:extLst>
                  </p:cNvPr>
                  <p:cNvGrpSpPr>
                    <a:grpSpLocks/>
                  </p:cNvGrpSpPr>
                  <p:nvPr/>
                </p:nvGrpSpPr>
                <p:grpSpPr bwMode="auto">
                  <a:xfrm>
                    <a:off x="1824" y="2256"/>
                    <a:ext cx="240" cy="279"/>
                    <a:chOff x="1392" y="3408"/>
                    <a:chExt cx="240" cy="279"/>
                  </a:xfrm>
                </p:grpSpPr>
                <p:sp>
                  <p:nvSpPr>
                    <p:cNvPr id="12" name="Line 144">
                      <a:extLst>
                        <a:ext uri="{FF2B5EF4-FFF2-40B4-BE49-F238E27FC236}">
                          <a16:creationId xmlns:a16="http://schemas.microsoft.com/office/drawing/2014/main" id="{1FFCFB51-0A10-B3C9-6A85-7620BD17900F}"/>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 name="Arc 145">
                      <a:extLst>
                        <a:ext uri="{FF2B5EF4-FFF2-40B4-BE49-F238E27FC236}">
                          <a16:creationId xmlns:a16="http://schemas.microsoft.com/office/drawing/2014/main" id="{BA93B0BF-8821-D8C3-3613-B7C8383B4F77}"/>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 name="Line 146">
                      <a:extLst>
                        <a:ext uri="{FF2B5EF4-FFF2-40B4-BE49-F238E27FC236}">
                          <a16:creationId xmlns:a16="http://schemas.microsoft.com/office/drawing/2014/main" id="{E5DBD283-3876-022C-8609-EB6A23FDA208}"/>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10" name="Arc 147">
                    <a:extLst>
                      <a:ext uri="{FF2B5EF4-FFF2-40B4-BE49-F238E27FC236}">
                        <a16:creationId xmlns:a16="http://schemas.microsoft.com/office/drawing/2014/main" id="{3AB9AE91-F53B-94C0-17DE-68A7B2B41A71}"/>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 name="Arc 148">
                    <a:extLst>
                      <a:ext uri="{FF2B5EF4-FFF2-40B4-BE49-F238E27FC236}">
                        <a16:creationId xmlns:a16="http://schemas.microsoft.com/office/drawing/2014/main" id="{434BF21F-7CD7-6213-8BA5-AF3CCD8A2E9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44" name="Group 43">
              <a:extLst>
                <a:ext uri="{FF2B5EF4-FFF2-40B4-BE49-F238E27FC236}">
                  <a16:creationId xmlns:a16="http://schemas.microsoft.com/office/drawing/2014/main" id="{AB940B49-5F81-DBE4-66A6-B756C4A7A72B}"/>
                </a:ext>
              </a:extLst>
            </p:cNvPr>
            <p:cNvGrpSpPr/>
            <p:nvPr/>
          </p:nvGrpSpPr>
          <p:grpSpPr>
            <a:xfrm>
              <a:off x="2938225" y="1665229"/>
              <a:ext cx="2335259" cy="1528501"/>
              <a:chOff x="212942" y="1690688"/>
              <a:chExt cx="2335259" cy="1528501"/>
            </a:xfrm>
          </p:grpSpPr>
          <p:sp>
            <p:nvSpPr>
              <p:cNvPr id="45" name="Rectangle 44">
                <a:extLst>
                  <a:ext uri="{FF2B5EF4-FFF2-40B4-BE49-F238E27FC236}">
                    <a16:creationId xmlns:a16="http://schemas.microsoft.com/office/drawing/2014/main" id="{9027BC91-5A2B-2CB4-B425-4A3328FC798C}"/>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65B2F9F3-96D8-1379-BF47-07DE836D4366}"/>
                  </a:ext>
                </a:extLst>
              </p:cNvPr>
              <p:cNvGrpSpPr/>
              <p:nvPr/>
            </p:nvGrpSpPr>
            <p:grpSpPr>
              <a:xfrm>
                <a:off x="375782" y="1844443"/>
                <a:ext cx="2172419" cy="1266165"/>
                <a:chOff x="927024" y="3154681"/>
                <a:chExt cx="2524836" cy="1471566"/>
              </a:xfrm>
            </p:grpSpPr>
            <p:sp>
              <p:nvSpPr>
                <p:cNvPr id="47" name="AutoShape 32">
                  <a:extLst>
                    <a:ext uri="{FF2B5EF4-FFF2-40B4-BE49-F238E27FC236}">
                      <a16:creationId xmlns:a16="http://schemas.microsoft.com/office/drawing/2014/main" id="{FE1A7929-A603-0A6A-DDE2-667BE4A0FC32}"/>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8" name="AutoShape 33">
                  <a:extLst>
                    <a:ext uri="{FF2B5EF4-FFF2-40B4-BE49-F238E27FC236}">
                      <a16:creationId xmlns:a16="http://schemas.microsoft.com/office/drawing/2014/main" id="{FC7C07C0-6F1D-D2AA-0437-C32776798CF2}"/>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49" name="Group 141">
                  <a:extLst>
                    <a:ext uri="{FF2B5EF4-FFF2-40B4-BE49-F238E27FC236}">
                      <a16:creationId xmlns:a16="http://schemas.microsoft.com/office/drawing/2014/main" id="{9A6F955A-3A65-BC0E-4C1C-4DD2472C0F72}"/>
                    </a:ext>
                  </a:extLst>
                </p:cNvPr>
                <p:cNvGrpSpPr>
                  <a:grpSpLocks/>
                </p:cNvGrpSpPr>
                <p:nvPr/>
              </p:nvGrpSpPr>
              <p:grpSpPr bwMode="auto">
                <a:xfrm>
                  <a:off x="927024" y="3154681"/>
                  <a:ext cx="1012360" cy="823487"/>
                  <a:chOff x="2304" y="1104"/>
                  <a:chExt cx="536" cy="436"/>
                </a:xfrm>
              </p:grpSpPr>
              <p:sp>
                <p:nvSpPr>
                  <p:cNvPr id="57" name="AutoShape 133">
                    <a:extLst>
                      <a:ext uri="{FF2B5EF4-FFF2-40B4-BE49-F238E27FC236}">
                        <a16:creationId xmlns:a16="http://schemas.microsoft.com/office/drawing/2014/main" id="{6FAF69E2-1504-2A41-4056-360DF405EC1C}"/>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58" name="Group 105">
                    <a:extLst>
                      <a:ext uri="{FF2B5EF4-FFF2-40B4-BE49-F238E27FC236}">
                        <a16:creationId xmlns:a16="http://schemas.microsoft.com/office/drawing/2014/main" id="{DBB14457-1833-84ED-0828-96D9F2094F7D}"/>
                      </a:ext>
                    </a:extLst>
                  </p:cNvPr>
                  <p:cNvGrpSpPr>
                    <a:grpSpLocks/>
                  </p:cNvGrpSpPr>
                  <p:nvPr/>
                </p:nvGrpSpPr>
                <p:grpSpPr bwMode="auto">
                  <a:xfrm>
                    <a:off x="2488" y="1104"/>
                    <a:ext cx="48" cy="144"/>
                    <a:chOff x="1200" y="912"/>
                    <a:chExt cx="48" cy="144"/>
                  </a:xfrm>
                </p:grpSpPr>
                <p:sp>
                  <p:nvSpPr>
                    <p:cNvPr id="82" name="Oval 106">
                      <a:extLst>
                        <a:ext uri="{FF2B5EF4-FFF2-40B4-BE49-F238E27FC236}">
                          <a16:creationId xmlns:a16="http://schemas.microsoft.com/office/drawing/2014/main" id="{1F2C5C5F-7F63-8E22-BDCC-D8E6D9EA6A16}"/>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3" name="Oval 107">
                      <a:extLst>
                        <a:ext uri="{FF2B5EF4-FFF2-40B4-BE49-F238E27FC236}">
                          <a16:creationId xmlns:a16="http://schemas.microsoft.com/office/drawing/2014/main" id="{98FDC98F-BBD3-114F-7ECD-7703F4A60877}"/>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59" name="Group 108">
                    <a:extLst>
                      <a:ext uri="{FF2B5EF4-FFF2-40B4-BE49-F238E27FC236}">
                        <a16:creationId xmlns:a16="http://schemas.microsoft.com/office/drawing/2014/main" id="{48C17091-2072-C749-B167-EFED2D60EE46}"/>
                      </a:ext>
                    </a:extLst>
                  </p:cNvPr>
                  <p:cNvGrpSpPr>
                    <a:grpSpLocks/>
                  </p:cNvGrpSpPr>
                  <p:nvPr/>
                </p:nvGrpSpPr>
                <p:grpSpPr bwMode="auto">
                  <a:xfrm>
                    <a:off x="2632" y="1104"/>
                    <a:ext cx="48" cy="144"/>
                    <a:chOff x="1200" y="912"/>
                    <a:chExt cx="48" cy="144"/>
                  </a:xfrm>
                </p:grpSpPr>
                <p:sp>
                  <p:nvSpPr>
                    <p:cNvPr id="80" name="Oval 109">
                      <a:extLst>
                        <a:ext uri="{FF2B5EF4-FFF2-40B4-BE49-F238E27FC236}">
                          <a16:creationId xmlns:a16="http://schemas.microsoft.com/office/drawing/2014/main" id="{80F82E4A-7D63-C44D-6ADC-B01CC22AFB9A}"/>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1" name="Oval 110">
                      <a:extLst>
                        <a:ext uri="{FF2B5EF4-FFF2-40B4-BE49-F238E27FC236}">
                          <a16:creationId xmlns:a16="http://schemas.microsoft.com/office/drawing/2014/main" id="{009759DE-9EB1-5B09-E9E5-B969E16B72A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60" name="Group 111">
                    <a:extLst>
                      <a:ext uri="{FF2B5EF4-FFF2-40B4-BE49-F238E27FC236}">
                        <a16:creationId xmlns:a16="http://schemas.microsoft.com/office/drawing/2014/main" id="{76F1F142-909F-5238-3EE1-9E9F200E1AB6}"/>
                      </a:ext>
                    </a:extLst>
                  </p:cNvPr>
                  <p:cNvGrpSpPr>
                    <a:grpSpLocks/>
                  </p:cNvGrpSpPr>
                  <p:nvPr/>
                </p:nvGrpSpPr>
                <p:grpSpPr bwMode="auto">
                  <a:xfrm>
                    <a:off x="2688" y="1212"/>
                    <a:ext cx="152" cy="132"/>
                    <a:chOff x="672" y="1020"/>
                    <a:chExt cx="152" cy="132"/>
                  </a:xfrm>
                </p:grpSpPr>
                <p:sp>
                  <p:nvSpPr>
                    <p:cNvPr id="75" name="Line 112">
                      <a:extLst>
                        <a:ext uri="{FF2B5EF4-FFF2-40B4-BE49-F238E27FC236}">
                          <a16:creationId xmlns:a16="http://schemas.microsoft.com/office/drawing/2014/main" id="{E226D604-F8FA-FC15-8EF4-2C72876B8F8B}"/>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6" name="Line 113">
                      <a:extLst>
                        <a:ext uri="{FF2B5EF4-FFF2-40B4-BE49-F238E27FC236}">
                          <a16:creationId xmlns:a16="http://schemas.microsoft.com/office/drawing/2014/main" id="{9A18BDD4-2EFC-14F5-EF4D-C717E506689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77" name="Group 114">
                      <a:extLst>
                        <a:ext uri="{FF2B5EF4-FFF2-40B4-BE49-F238E27FC236}">
                          <a16:creationId xmlns:a16="http://schemas.microsoft.com/office/drawing/2014/main" id="{77F2716D-BA01-79D3-F808-57D3BBBA0487}"/>
                        </a:ext>
                      </a:extLst>
                    </p:cNvPr>
                    <p:cNvGrpSpPr>
                      <a:grpSpLocks/>
                    </p:cNvGrpSpPr>
                    <p:nvPr/>
                  </p:nvGrpSpPr>
                  <p:grpSpPr bwMode="auto">
                    <a:xfrm>
                      <a:off x="680" y="1020"/>
                      <a:ext cx="144" cy="96"/>
                      <a:chOff x="680" y="1020"/>
                      <a:chExt cx="144" cy="96"/>
                    </a:xfrm>
                  </p:grpSpPr>
                  <p:sp>
                    <p:nvSpPr>
                      <p:cNvPr id="78" name="Line 115">
                        <a:extLst>
                          <a:ext uri="{FF2B5EF4-FFF2-40B4-BE49-F238E27FC236}">
                            <a16:creationId xmlns:a16="http://schemas.microsoft.com/office/drawing/2014/main" id="{80A83B31-4D1B-B675-90B4-A6A7AFEBB833}"/>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9" name="Line 116">
                        <a:extLst>
                          <a:ext uri="{FF2B5EF4-FFF2-40B4-BE49-F238E27FC236}">
                            <a16:creationId xmlns:a16="http://schemas.microsoft.com/office/drawing/2014/main" id="{F6972A1C-02A3-173E-DEAA-FF2212685456}"/>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61" name="Group 121">
                    <a:extLst>
                      <a:ext uri="{FF2B5EF4-FFF2-40B4-BE49-F238E27FC236}">
                        <a16:creationId xmlns:a16="http://schemas.microsoft.com/office/drawing/2014/main" id="{5EC8F398-2F5F-EE3C-3CE4-C424EAAE6950}"/>
                      </a:ext>
                    </a:extLst>
                  </p:cNvPr>
                  <p:cNvGrpSpPr>
                    <a:grpSpLocks/>
                  </p:cNvGrpSpPr>
                  <p:nvPr/>
                </p:nvGrpSpPr>
                <p:grpSpPr bwMode="auto">
                  <a:xfrm flipH="1">
                    <a:off x="2304" y="1212"/>
                    <a:ext cx="152" cy="132"/>
                    <a:chOff x="672" y="1020"/>
                    <a:chExt cx="152" cy="132"/>
                  </a:xfrm>
                </p:grpSpPr>
                <p:sp>
                  <p:nvSpPr>
                    <p:cNvPr id="70" name="Line 122">
                      <a:extLst>
                        <a:ext uri="{FF2B5EF4-FFF2-40B4-BE49-F238E27FC236}">
                          <a16:creationId xmlns:a16="http://schemas.microsoft.com/office/drawing/2014/main" id="{BECD85FC-3EAC-C8C6-F7A7-8F81392A72F0}"/>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1" name="Line 123">
                      <a:extLst>
                        <a:ext uri="{FF2B5EF4-FFF2-40B4-BE49-F238E27FC236}">
                          <a16:creationId xmlns:a16="http://schemas.microsoft.com/office/drawing/2014/main" id="{EF303AAA-5C58-6C05-4AB4-DF7D522A54B9}"/>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72" name="Group 124">
                      <a:extLst>
                        <a:ext uri="{FF2B5EF4-FFF2-40B4-BE49-F238E27FC236}">
                          <a16:creationId xmlns:a16="http://schemas.microsoft.com/office/drawing/2014/main" id="{6D4F3F5C-2463-10FA-6711-D57DEE973D29}"/>
                        </a:ext>
                      </a:extLst>
                    </p:cNvPr>
                    <p:cNvGrpSpPr>
                      <a:grpSpLocks/>
                    </p:cNvGrpSpPr>
                    <p:nvPr/>
                  </p:nvGrpSpPr>
                  <p:grpSpPr bwMode="auto">
                    <a:xfrm>
                      <a:off x="680" y="1020"/>
                      <a:ext cx="144" cy="96"/>
                      <a:chOff x="680" y="1020"/>
                      <a:chExt cx="144" cy="96"/>
                    </a:xfrm>
                  </p:grpSpPr>
                  <p:sp>
                    <p:nvSpPr>
                      <p:cNvPr id="73" name="Line 125">
                        <a:extLst>
                          <a:ext uri="{FF2B5EF4-FFF2-40B4-BE49-F238E27FC236}">
                            <a16:creationId xmlns:a16="http://schemas.microsoft.com/office/drawing/2014/main" id="{A54E254E-7F3F-58A3-0001-087DD2B68C0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4" name="Line 126">
                        <a:extLst>
                          <a:ext uri="{FF2B5EF4-FFF2-40B4-BE49-F238E27FC236}">
                            <a16:creationId xmlns:a16="http://schemas.microsoft.com/office/drawing/2014/main" id="{2143B8F1-F795-86CA-281E-A08F2B366EB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62" name="Group 136">
                    <a:extLst>
                      <a:ext uri="{FF2B5EF4-FFF2-40B4-BE49-F238E27FC236}">
                        <a16:creationId xmlns:a16="http://schemas.microsoft.com/office/drawing/2014/main" id="{C56EC0BA-9060-A8E6-3979-9946FA66868F}"/>
                      </a:ext>
                    </a:extLst>
                  </p:cNvPr>
                  <p:cNvGrpSpPr>
                    <a:grpSpLocks/>
                  </p:cNvGrpSpPr>
                  <p:nvPr/>
                </p:nvGrpSpPr>
                <p:grpSpPr bwMode="auto">
                  <a:xfrm>
                    <a:off x="2400" y="1300"/>
                    <a:ext cx="96" cy="240"/>
                    <a:chOff x="2400" y="1296"/>
                    <a:chExt cx="96" cy="240"/>
                  </a:xfrm>
                </p:grpSpPr>
                <p:sp>
                  <p:nvSpPr>
                    <p:cNvPr id="67" name="Line 117">
                      <a:extLst>
                        <a:ext uri="{FF2B5EF4-FFF2-40B4-BE49-F238E27FC236}">
                          <a16:creationId xmlns:a16="http://schemas.microsoft.com/office/drawing/2014/main" id="{1C0F3250-F30A-098E-10BD-61BFE4A8AF9A}"/>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8" name="Line 134">
                      <a:extLst>
                        <a:ext uri="{FF2B5EF4-FFF2-40B4-BE49-F238E27FC236}">
                          <a16:creationId xmlns:a16="http://schemas.microsoft.com/office/drawing/2014/main" id="{74515B51-71DC-B359-7C25-FFA3B500E6D2}"/>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9" name="Line 135">
                      <a:extLst>
                        <a:ext uri="{FF2B5EF4-FFF2-40B4-BE49-F238E27FC236}">
                          <a16:creationId xmlns:a16="http://schemas.microsoft.com/office/drawing/2014/main" id="{AA6EE573-2145-52C6-45DC-0A578681D408}"/>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63" name="Group 137">
                    <a:extLst>
                      <a:ext uri="{FF2B5EF4-FFF2-40B4-BE49-F238E27FC236}">
                        <a16:creationId xmlns:a16="http://schemas.microsoft.com/office/drawing/2014/main" id="{B68A74CE-F267-4F5E-EAD1-A4EC6D685268}"/>
                      </a:ext>
                    </a:extLst>
                  </p:cNvPr>
                  <p:cNvGrpSpPr>
                    <a:grpSpLocks/>
                  </p:cNvGrpSpPr>
                  <p:nvPr/>
                </p:nvGrpSpPr>
                <p:grpSpPr bwMode="auto">
                  <a:xfrm flipH="1">
                    <a:off x="2640" y="1296"/>
                    <a:ext cx="96" cy="240"/>
                    <a:chOff x="2400" y="1296"/>
                    <a:chExt cx="96" cy="240"/>
                  </a:xfrm>
                </p:grpSpPr>
                <p:sp>
                  <p:nvSpPr>
                    <p:cNvPr id="64" name="Line 138">
                      <a:extLst>
                        <a:ext uri="{FF2B5EF4-FFF2-40B4-BE49-F238E27FC236}">
                          <a16:creationId xmlns:a16="http://schemas.microsoft.com/office/drawing/2014/main" id="{C1530FC9-9E72-D414-8076-F4728CFB1889}"/>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5" name="Line 139">
                      <a:extLst>
                        <a:ext uri="{FF2B5EF4-FFF2-40B4-BE49-F238E27FC236}">
                          <a16:creationId xmlns:a16="http://schemas.microsoft.com/office/drawing/2014/main" id="{59ACD5D4-03E5-B6AC-02B3-85E79807F7B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6" name="Line 140">
                      <a:extLst>
                        <a:ext uri="{FF2B5EF4-FFF2-40B4-BE49-F238E27FC236}">
                          <a16:creationId xmlns:a16="http://schemas.microsoft.com/office/drawing/2014/main" id="{B05E3206-20EB-19D3-318E-ECB9835DC7AB}"/>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50" name="Group 142">
                  <a:extLst>
                    <a:ext uri="{FF2B5EF4-FFF2-40B4-BE49-F238E27FC236}">
                      <a16:creationId xmlns:a16="http://schemas.microsoft.com/office/drawing/2014/main" id="{0DAE9E23-8DBE-1EE4-F193-92BDF3590ECE}"/>
                    </a:ext>
                  </a:extLst>
                </p:cNvPr>
                <p:cNvGrpSpPr>
                  <a:grpSpLocks/>
                </p:cNvGrpSpPr>
                <p:nvPr/>
              </p:nvGrpSpPr>
              <p:grpSpPr bwMode="auto">
                <a:xfrm>
                  <a:off x="2543901" y="3307668"/>
                  <a:ext cx="362636" cy="345638"/>
                  <a:chOff x="1776" y="2256"/>
                  <a:chExt cx="288" cy="279"/>
                </a:xfrm>
              </p:grpSpPr>
              <p:grpSp>
                <p:nvGrpSpPr>
                  <p:cNvPr id="51" name="Group 143">
                    <a:extLst>
                      <a:ext uri="{FF2B5EF4-FFF2-40B4-BE49-F238E27FC236}">
                        <a16:creationId xmlns:a16="http://schemas.microsoft.com/office/drawing/2014/main" id="{59FA986E-EB4D-F2D6-4706-7A9B5FD2E4A9}"/>
                      </a:ext>
                    </a:extLst>
                  </p:cNvPr>
                  <p:cNvGrpSpPr>
                    <a:grpSpLocks/>
                  </p:cNvGrpSpPr>
                  <p:nvPr/>
                </p:nvGrpSpPr>
                <p:grpSpPr bwMode="auto">
                  <a:xfrm>
                    <a:off x="1824" y="2256"/>
                    <a:ext cx="240" cy="279"/>
                    <a:chOff x="1392" y="3408"/>
                    <a:chExt cx="240" cy="279"/>
                  </a:xfrm>
                </p:grpSpPr>
                <p:sp>
                  <p:nvSpPr>
                    <p:cNvPr id="54" name="Line 144">
                      <a:extLst>
                        <a:ext uri="{FF2B5EF4-FFF2-40B4-BE49-F238E27FC236}">
                          <a16:creationId xmlns:a16="http://schemas.microsoft.com/office/drawing/2014/main" id="{F7DE9C92-093C-ECE6-CC57-5E1479D5A38A}"/>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5" name="Arc 145">
                      <a:extLst>
                        <a:ext uri="{FF2B5EF4-FFF2-40B4-BE49-F238E27FC236}">
                          <a16:creationId xmlns:a16="http://schemas.microsoft.com/office/drawing/2014/main" id="{650E238E-3010-4556-E21F-C93747830961}"/>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6" name="Line 146">
                      <a:extLst>
                        <a:ext uri="{FF2B5EF4-FFF2-40B4-BE49-F238E27FC236}">
                          <a16:creationId xmlns:a16="http://schemas.microsoft.com/office/drawing/2014/main" id="{4368EF99-C78B-78C5-CF54-9655D752C18E}"/>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52" name="Arc 147">
                    <a:extLst>
                      <a:ext uri="{FF2B5EF4-FFF2-40B4-BE49-F238E27FC236}">
                        <a16:creationId xmlns:a16="http://schemas.microsoft.com/office/drawing/2014/main" id="{E6994E4D-3707-6497-316B-17F635B5F157}"/>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3" name="Arc 148">
                    <a:extLst>
                      <a:ext uri="{FF2B5EF4-FFF2-40B4-BE49-F238E27FC236}">
                        <a16:creationId xmlns:a16="http://schemas.microsoft.com/office/drawing/2014/main" id="{FFC16553-935E-A418-7A5D-AF063A5E9624}"/>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84" name="Group 83">
              <a:extLst>
                <a:ext uri="{FF2B5EF4-FFF2-40B4-BE49-F238E27FC236}">
                  <a16:creationId xmlns:a16="http://schemas.microsoft.com/office/drawing/2014/main" id="{65811699-77D9-81D5-5F61-4CBB10B9574C}"/>
                </a:ext>
              </a:extLst>
            </p:cNvPr>
            <p:cNvGrpSpPr/>
            <p:nvPr/>
          </p:nvGrpSpPr>
          <p:grpSpPr>
            <a:xfrm>
              <a:off x="212942" y="3447203"/>
              <a:ext cx="2335259" cy="1528501"/>
              <a:chOff x="212942" y="1690688"/>
              <a:chExt cx="2335259" cy="1528501"/>
            </a:xfrm>
          </p:grpSpPr>
          <p:sp>
            <p:nvSpPr>
              <p:cNvPr id="85" name="Rectangle 84">
                <a:extLst>
                  <a:ext uri="{FF2B5EF4-FFF2-40B4-BE49-F238E27FC236}">
                    <a16:creationId xmlns:a16="http://schemas.microsoft.com/office/drawing/2014/main" id="{DFFB81AF-9215-CC9C-9F02-69E87A17ACAB}"/>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id="{D53C439C-1E0E-A614-5310-D826CB5B8018}"/>
                  </a:ext>
                </a:extLst>
              </p:cNvPr>
              <p:cNvGrpSpPr/>
              <p:nvPr/>
            </p:nvGrpSpPr>
            <p:grpSpPr>
              <a:xfrm>
                <a:off x="375782" y="1844443"/>
                <a:ext cx="2172419" cy="1266165"/>
                <a:chOff x="927024" y="3154681"/>
                <a:chExt cx="2524836" cy="1471566"/>
              </a:xfrm>
            </p:grpSpPr>
            <p:sp>
              <p:nvSpPr>
                <p:cNvPr id="87" name="AutoShape 32">
                  <a:extLst>
                    <a:ext uri="{FF2B5EF4-FFF2-40B4-BE49-F238E27FC236}">
                      <a16:creationId xmlns:a16="http://schemas.microsoft.com/office/drawing/2014/main" id="{93CC2975-7377-C2AB-C6AF-2B64C70FFFFC}"/>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8" name="AutoShape 33">
                  <a:extLst>
                    <a:ext uri="{FF2B5EF4-FFF2-40B4-BE49-F238E27FC236}">
                      <a16:creationId xmlns:a16="http://schemas.microsoft.com/office/drawing/2014/main" id="{1BE2F5E8-6524-E330-4774-837BBAD918DA}"/>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89" name="Group 141">
                  <a:extLst>
                    <a:ext uri="{FF2B5EF4-FFF2-40B4-BE49-F238E27FC236}">
                      <a16:creationId xmlns:a16="http://schemas.microsoft.com/office/drawing/2014/main" id="{44F926ED-B01D-940F-B960-3562283A310B}"/>
                    </a:ext>
                  </a:extLst>
                </p:cNvPr>
                <p:cNvGrpSpPr>
                  <a:grpSpLocks/>
                </p:cNvGrpSpPr>
                <p:nvPr/>
              </p:nvGrpSpPr>
              <p:grpSpPr bwMode="auto">
                <a:xfrm>
                  <a:off x="927024" y="3154681"/>
                  <a:ext cx="1012360" cy="823487"/>
                  <a:chOff x="2304" y="1104"/>
                  <a:chExt cx="536" cy="436"/>
                </a:xfrm>
              </p:grpSpPr>
              <p:sp>
                <p:nvSpPr>
                  <p:cNvPr id="97" name="AutoShape 133">
                    <a:extLst>
                      <a:ext uri="{FF2B5EF4-FFF2-40B4-BE49-F238E27FC236}">
                        <a16:creationId xmlns:a16="http://schemas.microsoft.com/office/drawing/2014/main" id="{417C4D6F-2EEE-A8AF-E9A1-6E0C212ED4F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98" name="Group 105">
                    <a:extLst>
                      <a:ext uri="{FF2B5EF4-FFF2-40B4-BE49-F238E27FC236}">
                        <a16:creationId xmlns:a16="http://schemas.microsoft.com/office/drawing/2014/main" id="{80C65C67-F077-CD1D-7B61-EDA27E44F04E}"/>
                      </a:ext>
                    </a:extLst>
                  </p:cNvPr>
                  <p:cNvGrpSpPr>
                    <a:grpSpLocks/>
                  </p:cNvGrpSpPr>
                  <p:nvPr/>
                </p:nvGrpSpPr>
                <p:grpSpPr bwMode="auto">
                  <a:xfrm>
                    <a:off x="2488" y="1104"/>
                    <a:ext cx="48" cy="144"/>
                    <a:chOff x="1200" y="912"/>
                    <a:chExt cx="48" cy="144"/>
                  </a:xfrm>
                </p:grpSpPr>
                <p:sp>
                  <p:nvSpPr>
                    <p:cNvPr id="122" name="Oval 106">
                      <a:extLst>
                        <a:ext uri="{FF2B5EF4-FFF2-40B4-BE49-F238E27FC236}">
                          <a16:creationId xmlns:a16="http://schemas.microsoft.com/office/drawing/2014/main" id="{B7BBF894-29A8-2F3C-F200-7C8F10D8B9D7}"/>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3" name="Oval 107">
                      <a:extLst>
                        <a:ext uri="{FF2B5EF4-FFF2-40B4-BE49-F238E27FC236}">
                          <a16:creationId xmlns:a16="http://schemas.microsoft.com/office/drawing/2014/main" id="{464BD527-53F0-4F27-97FF-39293C1875A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9" name="Group 108">
                    <a:extLst>
                      <a:ext uri="{FF2B5EF4-FFF2-40B4-BE49-F238E27FC236}">
                        <a16:creationId xmlns:a16="http://schemas.microsoft.com/office/drawing/2014/main" id="{0AE13807-D833-B32D-89FB-8720AB673592}"/>
                      </a:ext>
                    </a:extLst>
                  </p:cNvPr>
                  <p:cNvGrpSpPr>
                    <a:grpSpLocks/>
                  </p:cNvGrpSpPr>
                  <p:nvPr/>
                </p:nvGrpSpPr>
                <p:grpSpPr bwMode="auto">
                  <a:xfrm>
                    <a:off x="2632" y="1104"/>
                    <a:ext cx="48" cy="144"/>
                    <a:chOff x="1200" y="912"/>
                    <a:chExt cx="48" cy="144"/>
                  </a:xfrm>
                </p:grpSpPr>
                <p:sp>
                  <p:nvSpPr>
                    <p:cNvPr id="120" name="Oval 109">
                      <a:extLst>
                        <a:ext uri="{FF2B5EF4-FFF2-40B4-BE49-F238E27FC236}">
                          <a16:creationId xmlns:a16="http://schemas.microsoft.com/office/drawing/2014/main" id="{42AE69A4-D014-1858-BF3B-A7D3C8733EF0}"/>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1" name="Oval 110">
                      <a:extLst>
                        <a:ext uri="{FF2B5EF4-FFF2-40B4-BE49-F238E27FC236}">
                          <a16:creationId xmlns:a16="http://schemas.microsoft.com/office/drawing/2014/main" id="{4BD5BAA0-5B56-152C-5DD1-67AD960CB05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0" name="Group 111">
                    <a:extLst>
                      <a:ext uri="{FF2B5EF4-FFF2-40B4-BE49-F238E27FC236}">
                        <a16:creationId xmlns:a16="http://schemas.microsoft.com/office/drawing/2014/main" id="{7FF82CE3-C232-7551-7A1A-17BDD98AE6F5}"/>
                      </a:ext>
                    </a:extLst>
                  </p:cNvPr>
                  <p:cNvGrpSpPr>
                    <a:grpSpLocks/>
                  </p:cNvGrpSpPr>
                  <p:nvPr/>
                </p:nvGrpSpPr>
                <p:grpSpPr bwMode="auto">
                  <a:xfrm>
                    <a:off x="2688" y="1212"/>
                    <a:ext cx="152" cy="132"/>
                    <a:chOff x="672" y="1020"/>
                    <a:chExt cx="152" cy="132"/>
                  </a:xfrm>
                </p:grpSpPr>
                <p:sp>
                  <p:nvSpPr>
                    <p:cNvPr id="115" name="Line 112">
                      <a:extLst>
                        <a:ext uri="{FF2B5EF4-FFF2-40B4-BE49-F238E27FC236}">
                          <a16:creationId xmlns:a16="http://schemas.microsoft.com/office/drawing/2014/main" id="{6716E81E-8E97-96AD-F56C-381A3E6F705C}"/>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6" name="Line 113">
                      <a:extLst>
                        <a:ext uri="{FF2B5EF4-FFF2-40B4-BE49-F238E27FC236}">
                          <a16:creationId xmlns:a16="http://schemas.microsoft.com/office/drawing/2014/main" id="{9FC792A7-A70B-4AE7-E046-673AE3D89168}"/>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17" name="Group 114">
                      <a:extLst>
                        <a:ext uri="{FF2B5EF4-FFF2-40B4-BE49-F238E27FC236}">
                          <a16:creationId xmlns:a16="http://schemas.microsoft.com/office/drawing/2014/main" id="{3B20F903-5334-6AA9-FC57-2BCE64700DAD}"/>
                        </a:ext>
                      </a:extLst>
                    </p:cNvPr>
                    <p:cNvGrpSpPr>
                      <a:grpSpLocks/>
                    </p:cNvGrpSpPr>
                    <p:nvPr/>
                  </p:nvGrpSpPr>
                  <p:grpSpPr bwMode="auto">
                    <a:xfrm>
                      <a:off x="680" y="1020"/>
                      <a:ext cx="144" cy="96"/>
                      <a:chOff x="680" y="1020"/>
                      <a:chExt cx="144" cy="96"/>
                    </a:xfrm>
                  </p:grpSpPr>
                  <p:sp>
                    <p:nvSpPr>
                      <p:cNvPr id="118" name="Line 115">
                        <a:extLst>
                          <a:ext uri="{FF2B5EF4-FFF2-40B4-BE49-F238E27FC236}">
                            <a16:creationId xmlns:a16="http://schemas.microsoft.com/office/drawing/2014/main" id="{E32902A2-6345-688B-2BC1-5022EAF3E7E2}"/>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9" name="Line 116">
                        <a:extLst>
                          <a:ext uri="{FF2B5EF4-FFF2-40B4-BE49-F238E27FC236}">
                            <a16:creationId xmlns:a16="http://schemas.microsoft.com/office/drawing/2014/main" id="{6DD4C9A2-5D5F-A68F-66BD-15FD828C3C8C}"/>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01" name="Group 121">
                    <a:extLst>
                      <a:ext uri="{FF2B5EF4-FFF2-40B4-BE49-F238E27FC236}">
                        <a16:creationId xmlns:a16="http://schemas.microsoft.com/office/drawing/2014/main" id="{B8BA954E-28B2-0A7C-4837-F8CC6A1322AC}"/>
                      </a:ext>
                    </a:extLst>
                  </p:cNvPr>
                  <p:cNvGrpSpPr>
                    <a:grpSpLocks/>
                  </p:cNvGrpSpPr>
                  <p:nvPr/>
                </p:nvGrpSpPr>
                <p:grpSpPr bwMode="auto">
                  <a:xfrm flipH="1">
                    <a:off x="2304" y="1212"/>
                    <a:ext cx="152" cy="132"/>
                    <a:chOff x="672" y="1020"/>
                    <a:chExt cx="152" cy="132"/>
                  </a:xfrm>
                </p:grpSpPr>
                <p:sp>
                  <p:nvSpPr>
                    <p:cNvPr id="110" name="Line 122">
                      <a:extLst>
                        <a:ext uri="{FF2B5EF4-FFF2-40B4-BE49-F238E27FC236}">
                          <a16:creationId xmlns:a16="http://schemas.microsoft.com/office/drawing/2014/main" id="{D3AC28CD-D746-03B7-293D-D7478B69768D}"/>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1" name="Line 123">
                      <a:extLst>
                        <a:ext uri="{FF2B5EF4-FFF2-40B4-BE49-F238E27FC236}">
                          <a16:creationId xmlns:a16="http://schemas.microsoft.com/office/drawing/2014/main" id="{6E5CF48E-D30A-E9F8-6451-216CDFE96727}"/>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12" name="Group 124">
                      <a:extLst>
                        <a:ext uri="{FF2B5EF4-FFF2-40B4-BE49-F238E27FC236}">
                          <a16:creationId xmlns:a16="http://schemas.microsoft.com/office/drawing/2014/main" id="{9BE8B45F-F7C6-8DF8-088E-6432F18095DC}"/>
                        </a:ext>
                      </a:extLst>
                    </p:cNvPr>
                    <p:cNvGrpSpPr>
                      <a:grpSpLocks/>
                    </p:cNvGrpSpPr>
                    <p:nvPr/>
                  </p:nvGrpSpPr>
                  <p:grpSpPr bwMode="auto">
                    <a:xfrm>
                      <a:off x="680" y="1020"/>
                      <a:ext cx="144" cy="96"/>
                      <a:chOff x="680" y="1020"/>
                      <a:chExt cx="144" cy="96"/>
                    </a:xfrm>
                  </p:grpSpPr>
                  <p:sp>
                    <p:nvSpPr>
                      <p:cNvPr id="113" name="Line 125">
                        <a:extLst>
                          <a:ext uri="{FF2B5EF4-FFF2-40B4-BE49-F238E27FC236}">
                            <a16:creationId xmlns:a16="http://schemas.microsoft.com/office/drawing/2014/main" id="{BE0F171C-137F-918E-6F68-2E56B91CE087}"/>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4" name="Line 126">
                        <a:extLst>
                          <a:ext uri="{FF2B5EF4-FFF2-40B4-BE49-F238E27FC236}">
                            <a16:creationId xmlns:a16="http://schemas.microsoft.com/office/drawing/2014/main" id="{BF41D2B2-37BB-35B4-EB3B-267754919E29}"/>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02" name="Group 136">
                    <a:extLst>
                      <a:ext uri="{FF2B5EF4-FFF2-40B4-BE49-F238E27FC236}">
                        <a16:creationId xmlns:a16="http://schemas.microsoft.com/office/drawing/2014/main" id="{C6C31E61-E988-59BC-AE94-9B65DC342A25}"/>
                      </a:ext>
                    </a:extLst>
                  </p:cNvPr>
                  <p:cNvGrpSpPr>
                    <a:grpSpLocks/>
                  </p:cNvGrpSpPr>
                  <p:nvPr/>
                </p:nvGrpSpPr>
                <p:grpSpPr bwMode="auto">
                  <a:xfrm>
                    <a:off x="2400" y="1300"/>
                    <a:ext cx="96" cy="240"/>
                    <a:chOff x="2400" y="1296"/>
                    <a:chExt cx="96" cy="240"/>
                  </a:xfrm>
                </p:grpSpPr>
                <p:sp>
                  <p:nvSpPr>
                    <p:cNvPr id="107" name="Line 117">
                      <a:extLst>
                        <a:ext uri="{FF2B5EF4-FFF2-40B4-BE49-F238E27FC236}">
                          <a16:creationId xmlns:a16="http://schemas.microsoft.com/office/drawing/2014/main" id="{8D166F3E-A6D2-50F7-CC04-326FF4C0BD84}"/>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8" name="Line 134">
                      <a:extLst>
                        <a:ext uri="{FF2B5EF4-FFF2-40B4-BE49-F238E27FC236}">
                          <a16:creationId xmlns:a16="http://schemas.microsoft.com/office/drawing/2014/main" id="{4F0F013D-3542-1740-43CE-99CEF913DED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9" name="Line 135">
                      <a:extLst>
                        <a:ext uri="{FF2B5EF4-FFF2-40B4-BE49-F238E27FC236}">
                          <a16:creationId xmlns:a16="http://schemas.microsoft.com/office/drawing/2014/main" id="{753D5EBB-0CD8-4BE4-C8A1-410BA900BD50}"/>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3" name="Group 137">
                    <a:extLst>
                      <a:ext uri="{FF2B5EF4-FFF2-40B4-BE49-F238E27FC236}">
                        <a16:creationId xmlns:a16="http://schemas.microsoft.com/office/drawing/2014/main" id="{DE4AD6D9-122C-AFF6-845A-BB64A38E84D2}"/>
                      </a:ext>
                    </a:extLst>
                  </p:cNvPr>
                  <p:cNvGrpSpPr>
                    <a:grpSpLocks/>
                  </p:cNvGrpSpPr>
                  <p:nvPr/>
                </p:nvGrpSpPr>
                <p:grpSpPr bwMode="auto">
                  <a:xfrm flipH="1">
                    <a:off x="2640" y="1296"/>
                    <a:ext cx="96" cy="240"/>
                    <a:chOff x="2400" y="1296"/>
                    <a:chExt cx="96" cy="240"/>
                  </a:xfrm>
                </p:grpSpPr>
                <p:sp>
                  <p:nvSpPr>
                    <p:cNvPr id="104" name="Line 138">
                      <a:extLst>
                        <a:ext uri="{FF2B5EF4-FFF2-40B4-BE49-F238E27FC236}">
                          <a16:creationId xmlns:a16="http://schemas.microsoft.com/office/drawing/2014/main" id="{EBF7BC83-C5CA-02C9-B095-4B3E25F08884}"/>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5" name="Line 139">
                      <a:extLst>
                        <a:ext uri="{FF2B5EF4-FFF2-40B4-BE49-F238E27FC236}">
                          <a16:creationId xmlns:a16="http://schemas.microsoft.com/office/drawing/2014/main" id="{5A5D682C-4E63-C07A-4C8F-0BDCA05864F9}"/>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6" name="Line 140">
                      <a:extLst>
                        <a:ext uri="{FF2B5EF4-FFF2-40B4-BE49-F238E27FC236}">
                          <a16:creationId xmlns:a16="http://schemas.microsoft.com/office/drawing/2014/main" id="{DB1F7371-3856-E448-C268-B529BC70F45A}"/>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90" name="Group 142">
                  <a:extLst>
                    <a:ext uri="{FF2B5EF4-FFF2-40B4-BE49-F238E27FC236}">
                      <a16:creationId xmlns:a16="http://schemas.microsoft.com/office/drawing/2014/main" id="{9330EBBE-56BE-9AA2-13C9-A35FD9AA09E0}"/>
                    </a:ext>
                  </a:extLst>
                </p:cNvPr>
                <p:cNvGrpSpPr>
                  <a:grpSpLocks/>
                </p:cNvGrpSpPr>
                <p:nvPr/>
              </p:nvGrpSpPr>
              <p:grpSpPr bwMode="auto">
                <a:xfrm>
                  <a:off x="2543901" y="3307668"/>
                  <a:ext cx="362636" cy="345638"/>
                  <a:chOff x="1776" y="2256"/>
                  <a:chExt cx="288" cy="279"/>
                </a:xfrm>
              </p:grpSpPr>
              <p:grpSp>
                <p:nvGrpSpPr>
                  <p:cNvPr id="91" name="Group 143">
                    <a:extLst>
                      <a:ext uri="{FF2B5EF4-FFF2-40B4-BE49-F238E27FC236}">
                        <a16:creationId xmlns:a16="http://schemas.microsoft.com/office/drawing/2014/main" id="{25E456C1-1E44-9D88-035E-19114F0ADCFF}"/>
                      </a:ext>
                    </a:extLst>
                  </p:cNvPr>
                  <p:cNvGrpSpPr>
                    <a:grpSpLocks/>
                  </p:cNvGrpSpPr>
                  <p:nvPr/>
                </p:nvGrpSpPr>
                <p:grpSpPr bwMode="auto">
                  <a:xfrm>
                    <a:off x="1824" y="2256"/>
                    <a:ext cx="240" cy="279"/>
                    <a:chOff x="1392" y="3408"/>
                    <a:chExt cx="240" cy="279"/>
                  </a:xfrm>
                </p:grpSpPr>
                <p:sp>
                  <p:nvSpPr>
                    <p:cNvPr id="94" name="Line 144">
                      <a:extLst>
                        <a:ext uri="{FF2B5EF4-FFF2-40B4-BE49-F238E27FC236}">
                          <a16:creationId xmlns:a16="http://schemas.microsoft.com/office/drawing/2014/main" id="{6DC65DC8-A0A9-3B01-21E9-1AE5E4021754}"/>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5" name="Arc 145">
                      <a:extLst>
                        <a:ext uri="{FF2B5EF4-FFF2-40B4-BE49-F238E27FC236}">
                          <a16:creationId xmlns:a16="http://schemas.microsoft.com/office/drawing/2014/main" id="{82973774-9F86-092F-E32F-E851B39B8813}"/>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6" name="Line 146">
                      <a:extLst>
                        <a:ext uri="{FF2B5EF4-FFF2-40B4-BE49-F238E27FC236}">
                          <a16:creationId xmlns:a16="http://schemas.microsoft.com/office/drawing/2014/main" id="{21251FC6-D3F1-56A7-D447-0E9E8A22975F}"/>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92" name="Arc 147">
                    <a:extLst>
                      <a:ext uri="{FF2B5EF4-FFF2-40B4-BE49-F238E27FC236}">
                        <a16:creationId xmlns:a16="http://schemas.microsoft.com/office/drawing/2014/main" id="{2CA9D768-1139-EB1E-A2BB-DA9A0BC4CE47}"/>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3" name="Arc 148">
                    <a:extLst>
                      <a:ext uri="{FF2B5EF4-FFF2-40B4-BE49-F238E27FC236}">
                        <a16:creationId xmlns:a16="http://schemas.microsoft.com/office/drawing/2014/main" id="{537CA6DC-954F-B7B9-6EEB-F9D71055B24C}"/>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124" name="Group 123">
              <a:extLst>
                <a:ext uri="{FF2B5EF4-FFF2-40B4-BE49-F238E27FC236}">
                  <a16:creationId xmlns:a16="http://schemas.microsoft.com/office/drawing/2014/main" id="{786003BE-2D16-6F73-3D7B-A8E8CD33523F}"/>
                </a:ext>
              </a:extLst>
            </p:cNvPr>
            <p:cNvGrpSpPr/>
            <p:nvPr/>
          </p:nvGrpSpPr>
          <p:grpSpPr>
            <a:xfrm>
              <a:off x="2880052" y="3421744"/>
              <a:ext cx="2335259" cy="1528501"/>
              <a:chOff x="212942" y="1690688"/>
              <a:chExt cx="2335259" cy="1528501"/>
            </a:xfrm>
          </p:grpSpPr>
          <p:sp>
            <p:nvSpPr>
              <p:cNvPr id="125" name="Rectangle 124">
                <a:extLst>
                  <a:ext uri="{FF2B5EF4-FFF2-40B4-BE49-F238E27FC236}">
                    <a16:creationId xmlns:a16="http://schemas.microsoft.com/office/drawing/2014/main" id="{26721754-C4CF-4A71-4ADF-0D5E346CF73C}"/>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126" name="Group 125">
                <a:extLst>
                  <a:ext uri="{FF2B5EF4-FFF2-40B4-BE49-F238E27FC236}">
                    <a16:creationId xmlns:a16="http://schemas.microsoft.com/office/drawing/2014/main" id="{534A06D2-D284-2D9C-2688-A2E560716B04}"/>
                  </a:ext>
                </a:extLst>
              </p:cNvPr>
              <p:cNvGrpSpPr/>
              <p:nvPr/>
            </p:nvGrpSpPr>
            <p:grpSpPr>
              <a:xfrm>
                <a:off x="375782" y="1844443"/>
                <a:ext cx="2172419" cy="1266165"/>
                <a:chOff x="927024" y="3154681"/>
                <a:chExt cx="2524836" cy="1471566"/>
              </a:xfrm>
            </p:grpSpPr>
            <p:sp>
              <p:nvSpPr>
                <p:cNvPr id="127" name="AutoShape 32">
                  <a:extLst>
                    <a:ext uri="{FF2B5EF4-FFF2-40B4-BE49-F238E27FC236}">
                      <a16:creationId xmlns:a16="http://schemas.microsoft.com/office/drawing/2014/main" id="{4FE84C70-E8D2-00CC-F78B-B4035E0489FC}"/>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8" name="AutoShape 33">
                  <a:extLst>
                    <a:ext uri="{FF2B5EF4-FFF2-40B4-BE49-F238E27FC236}">
                      <a16:creationId xmlns:a16="http://schemas.microsoft.com/office/drawing/2014/main" id="{BAA590A0-4D23-395C-3774-18D0B5A04AD4}"/>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29" name="Group 141">
                  <a:extLst>
                    <a:ext uri="{FF2B5EF4-FFF2-40B4-BE49-F238E27FC236}">
                      <a16:creationId xmlns:a16="http://schemas.microsoft.com/office/drawing/2014/main" id="{85BF1498-6A34-AC2F-CB51-9C1CBCB46990}"/>
                    </a:ext>
                  </a:extLst>
                </p:cNvPr>
                <p:cNvGrpSpPr>
                  <a:grpSpLocks/>
                </p:cNvGrpSpPr>
                <p:nvPr/>
              </p:nvGrpSpPr>
              <p:grpSpPr bwMode="auto">
                <a:xfrm>
                  <a:off x="927024" y="3154681"/>
                  <a:ext cx="1012360" cy="823487"/>
                  <a:chOff x="2304" y="1104"/>
                  <a:chExt cx="536" cy="436"/>
                </a:xfrm>
              </p:grpSpPr>
              <p:sp>
                <p:nvSpPr>
                  <p:cNvPr id="137" name="AutoShape 133">
                    <a:extLst>
                      <a:ext uri="{FF2B5EF4-FFF2-40B4-BE49-F238E27FC236}">
                        <a16:creationId xmlns:a16="http://schemas.microsoft.com/office/drawing/2014/main" id="{249E3293-5359-7B84-BA0C-2E79F63551EF}"/>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38" name="Group 105">
                    <a:extLst>
                      <a:ext uri="{FF2B5EF4-FFF2-40B4-BE49-F238E27FC236}">
                        <a16:creationId xmlns:a16="http://schemas.microsoft.com/office/drawing/2014/main" id="{12C5EF82-3F6F-C9CD-87C9-A85382CD61A7}"/>
                      </a:ext>
                    </a:extLst>
                  </p:cNvPr>
                  <p:cNvGrpSpPr>
                    <a:grpSpLocks/>
                  </p:cNvGrpSpPr>
                  <p:nvPr/>
                </p:nvGrpSpPr>
                <p:grpSpPr bwMode="auto">
                  <a:xfrm>
                    <a:off x="2488" y="1104"/>
                    <a:ext cx="48" cy="144"/>
                    <a:chOff x="1200" y="912"/>
                    <a:chExt cx="48" cy="144"/>
                  </a:xfrm>
                </p:grpSpPr>
                <p:sp>
                  <p:nvSpPr>
                    <p:cNvPr id="162" name="Oval 106">
                      <a:extLst>
                        <a:ext uri="{FF2B5EF4-FFF2-40B4-BE49-F238E27FC236}">
                          <a16:creationId xmlns:a16="http://schemas.microsoft.com/office/drawing/2014/main" id="{7B9E6E9D-4DB3-9EE0-186E-A019D7773126}"/>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3" name="Oval 107">
                      <a:extLst>
                        <a:ext uri="{FF2B5EF4-FFF2-40B4-BE49-F238E27FC236}">
                          <a16:creationId xmlns:a16="http://schemas.microsoft.com/office/drawing/2014/main" id="{654F1DC4-0FFE-1527-6820-A2E0058552E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39" name="Group 108">
                    <a:extLst>
                      <a:ext uri="{FF2B5EF4-FFF2-40B4-BE49-F238E27FC236}">
                        <a16:creationId xmlns:a16="http://schemas.microsoft.com/office/drawing/2014/main" id="{637643DC-3AA2-635B-4455-D229E9326ADC}"/>
                      </a:ext>
                    </a:extLst>
                  </p:cNvPr>
                  <p:cNvGrpSpPr>
                    <a:grpSpLocks/>
                  </p:cNvGrpSpPr>
                  <p:nvPr/>
                </p:nvGrpSpPr>
                <p:grpSpPr bwMode="auto">
                  <a:xfrm>
                    <a:off x="2632" y="1104"/>
                    <a:ext cx="48" cy="144"/>
                    <a:chOff x="1200" y="912"/>
                    <a:chExt cx="48" cy="144"/>
                  </a:xfrm>
                </p:grpSpPr>
                <p:sp>
                  <p:nvSpPr>
                    <p:cNvPr id="160" name="Oval 109">
                      <a:extLst>
                        <a:ext uri="{FF2B5EF4-FFF2-40B4-BE49-F238E27FC236}">
                          <a16:creationId xmlns:a16="http://schemas.microsoft.com/office/drawing/2014/main" id="{896F9A3E-939E-D3FD-BBA4-498B025D5B6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1" name="Oval 110">
                      <a:extLst>
                        <a:ext uri="{FF2B5EF4-FFF2-40B4-BE49-F238E27FC236}">
                          <a16:creationId xmlns:a16="http://schemas.microsoft.com/office/drawing/2014/main" id="{78B76EE8-54BB-8075-BBC4-48518A35512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40" name="Group 111">
                    <a:extLst>
                      <a:ext uri="{FF2B5EF4-FFF2-40B4-BE49-F238E27FC236}">
                        <a16:creationId xmlns:a16="http://schemas.microsoft.com/office/drawing/2014/main" id="{CDF43815-B785-F3B2-B804-FBF58B1B2CFC}"/>
                      </a:ext>
                    </a:extLst>
                  </p:cNvPr>
                  <p:cNvGrpSpPr>
                    <a:grpSpLocks/>
                  </p:cNvGrpSpPr>
                  <p:nvPr/>
                </p:nvGrpSpPr>
                <p:grpSpPr bwMode="auto">
                  <a:xfrm>
                    <a:off x="2688" y="1212"/>
                    <a:ext cx="152" cy="132"/>
                    <a:chOff x="672" y="1020"/>
                    <a:chExt cx="152" cy="132"/>
                  </a:xfrm>
                </p:grpSpPr>
                <p:sp>
                  <p:nvSpPr>
                    <p:cNvPr id="155" name="Line 112">
                      <a:extLst>
                        <a:ext uri="{FF2B5EF4-FFF2-40B4-BE49-F238E27FC236}">
                          <a16:creationId xmlns:a16="http://schemas.microsoft.com/office/drawing/2014/main" id="{D105F56E-DC1F-2291-BC21-0FEEACB4440B}"/>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6" name="Line 113">
                      <a:extLst>
                        <a:ext uri="{FF2B5EF4-FFF2-40B4-BE49-F238E27FC236}">
                          <a16:creationId xmlns:a16="http://schemas.microsoft.com/office/drawing/2014/main" id="{85160E56-2A33-FAF0-939B-C11934E7DA41}"/>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57" name="Group 114">
                      <a:extLst>
                        <a:ext uri="{FF2B5EF4-FFF2-40B4-BE49-F238E27FC236}">
                          <a16:creationId xmlns:a16="http://schemas.microsoft.com/office/drawing/2014/main" id="{40E724A8-A7FE-87FF-BBB0-4558361971AD}"/>
                        </a:ext>
                      </a:extLst>
                    </p:cNvPr>
                    <p:cNvGrpSpPr>
                      <a:grpSpLocks/>
                    </p:cNvGrpSpPr>
                    <p:nvPr/>
                  </p:nvGrpSpPr>
                  <p:grpSpPr bwMode="auto">
                    <a:xfrm>
                      <a:off x="680" y="1020"/>
                      <a:ext cx="144" cy="96"/>
                      <a:chOff x="680" y="1020"/>
                      <a:chExt cx="144" cy="96"/>
                    </a:xfrm>
                  </p:grpSpPr>
                  <p:sp>
                    <p:nvSpPr>
                      <p:cNvPr id="158" name="Line 115">
                        <a:extLst>
                          <a:ext uri="{FF2B5EF4-FFF2-40B4-BE49-F238E27FC236}">
                            <a16:creationId xmlns:a16="http://schemas.microsoft.com/office/drawing/2014/main" id="{7B5CCE70-0A35-25AA-59F2-6C7792F2B07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9" name="Line 116">
                        <a:extLst>
                          <a:ext uri="{FF2B5EF4-FFF2-40B4-BE49-F238E27FC236}">
                            <a16:creationId xmlns:a16="http://schemas.microsoft.com/office/drawing/2014/main" id="{F7E0F8E7-98C3-06AF-25D7-E33A2937D0A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41" name="Group 121">
                    <a:extLst>
                      <a:ext uri="{FF2B5EF4-FFF2-40B4-BE49-F238E27FC236}">
                        <a16:creationId xmlns:a16="http://schemas.microsoft.com/office/drawing/2014/main" id="{68991D28-AD7B-A982-EB28-C77A69D65353}"/>
                      </a:ext>
                    </a:extLst>
                  </p:cNvPr>
                  <p:cNvGrpSpPr>
                    <a:grpSpLocks/>
                  </p:cNvGrpSpPr>
                  <p:nvPr/>
                </p:nvGrpSpPr>
                <p:grpSpPr bwMode="auto">
                  <a:xfrm flipH="1">
                    <a:off x="2304" y="1212"/>
                    <a:ext cx="152" cy="132"/>
                    <a:chOff x="672" y="1020"/>
                    <a:chExt cx="152" cy="132"/>
                  </a:xfrm>
                </p:grpSpPr>
                <p:sp>
                  <p:nvSpPr>
                    <p:cNvPr id="150" name="Line 122">
                      <a:extLst>
                        <a:ext uri="{FF2B5EF4-FFF2-40B4-BE49-F238E27FC236}">
                          <a16:creationId xmlns:a16="http://schemas.microsoft.com/office/drawing/2014/main" id="{38862F68-0F73-0025-46D7-93714B4544F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1" name="Line 123">
                      <a:extLst>
                        <a:ext uri="{FF2B5EF4-FFF2-40B4-BE49-F238E27FC236}">
                          <a16:creationId xmlns:a16="http://schemas.microsoft.com/office/drawing/2014/main" id="{58E9D757-CFCC-6469-A253-F0D23F79E2AF}"/>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52" name="Group 124">
                      <a:extLst>
                        <a:ext uri="{FF2B5EF4-FFF2-40B4-BE49-F238E27FC236}">
                          <a16:creationId xmlns:a16="http://schemas.microsoft.com/office/drawing/2014/main" id="{FE2F7284-F013-658E-257C-2A606C7D7CE6}"/>
                        </a:ext>
                      </a:extLst>
                    </p:cNvPr>
                    <p:cNvGrpSpPr>
                      <a:grpSpLocks/>
                    </p:cNvGrpSpPr>
                    <p:nvPr/>
                  </p:nvGrpSpPr>
                  <p:grpSpPr bwMode="auto">
                    <a:xfrm>
                      <a:off x="680" y="1020"/>
                      <a:ext cx="144" cy="96"/>
                      <a:chOff x="680" y="1020"/>
                      <a:chExt cx="144" cy="96"/>
                    </a:xfrm>
                  </p:grpSpPr>
                  <p:sp>
                    <p:nvSpPr>
                      <p:cNvPr id="153" name="Line 125">
                        <a:extLst>
                          <a:ext uri="{FF2B5EF4-FFF2-40B4-BE49-F238E27FC236}">
                            <a16:creationId xmlns:a16="http://schemas.microsoft.com/office/drawing/2014/main" id="{001D814E-F1D8-AAC1-0F7E-8F86A8420F58}"/>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4" name="Line 126">
                        <a:extLst>
                          <a:ext uri="{FF2B5EF4-FFF2-40B4-BE49-F238E27FC236}">
                            <a16:creationId xmlns:a16="http://schemas.microsoft.com/office/drawing/2014/main" id="{7CF7A543-6165-788D-09CB-6D948A19C3A5}"/>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42" name="Group 136">
                    <a:extLst>
                      <a:ext uri="{FF2B5EF4-FFF2-40B4-BE49-F238E27FC236}">
                        <a16:creationId xmlns:a16="http://schemas.microsoft.com/office/drawing/2014/main" id="{2264A368-7A7B-B490-E675-D73CC1EA4FCC}"/>
                      </a:ext>
                    </a:extLst>
                  </p:cNvPr>
                  <p:cNvGrpSpPr>
                    <a:grpSpLocks/>
                  </p:cNvGrpSpPr>
                  <p:nvPr/>
                </p:nvGrpSpPr>
                <p:grpSpPr bwMode="auto">
                  <a:xfrm>
                    <a:off x="2400" y="1300"/>
                    <a:ext cx="96" cy="240"/>
                    <a:chOff x="2400" y="1296"/>
                    <a:chExt cx="96" cy="240"/>
                  </a:xfrm>
                </p:grpSpPr>
                <p:sp>
                  <p:nvSpPr>
                    <p:cNvPr id="147" name="Line 117">
                      <a:extLst>
                        <a:ext uri="{FF2B5EF4-FFF2-40B4-BE49-F238E27FC236}">
                          <a16:creationId xmlns:a16="http://schemas.microsoft.com/office/drawing/2014/main" id="{7E251AAA-5661-D9F1-8DF8-A64EA6B161CF}"/>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8" name="Line 134">
                      <a:extLst>
                        <a:ext uri="{FF2B5EF4-FFF2-40B4-BE49-F238E27FC236}">
                          <a16:creationId xmlns:a16="http://schemas.microsoft.com/office/drawing/2014/main" id="{96510921-BC8D-C5A0-DC16-4B83E0CD836C}"/>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9" name="Line 135">
                      <a:extLst>
                        <a:ext uri="{FF2B5EF4-FFF2-40B4-BE49-F238E27FC236}">
                          <a16:creationId xmlns:a16="http://schemas.microsoft.com/office/drawing/2014/main" id="{782D5A2E-9813-35DE-526C-BC1CE4C9514E}"/>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43" name="Group 137">
                    <a:extLst>
                      <a:ext uri="{FF2B5EF4-FFF2-40B4-BE49-F238E27FC236}">
                        <a16:creationId xmlns:a16="http://schemas.microsoft.com/office/drawing/2014/main" id="{3A435709-A79D-865C-2F2F-3D66967F7321}"/>
                      </a:ext>
                    </a:extLst>
                  </p:cNvPr>
                  <p:cNvGrpSpPr>
                    <a:grpSpLocks/>
                  </p:cNvGrpSpPr>
                  <p:nvPr/>
                </p:nvGrpSpPr>
                <p:grpSpPr bwMode="auto">
                  <a:xfrm flipH="1">
                    <a:off x="2640" y="1296"/>
                    <a:ext cx="96" cy="240"/>
                    <a:chOff x="2400" y="1296"/>
                    <a:chExt cx="96" cy="240"/>
                  </a:xfrm>
                </p:grpSpPr>
                <p:sp>
                  <p:nvSpPr>
                    <p:cNvPr id="144" name="Line 138">
                      <a:extLst>
                        <a:ext uri="{FF2B5EF4-FFF2-40B4-BE49-F238E27FC236}">
                          <a16:creationId xmlns:a16="http://schemas.microsoft.com/office/drawing/2014/main" id="{DF300774-BECE-C23C-895B-1EAA16761C27}"/>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5" name="Line 139">
                      <a:extLst>
                        <a:ext uri="{FF2B5EF4-FFF2-40B4-BE49-F238E27FC236}">
                          <a16:creationId xmlns:a16="http://schemas.microsoft.com/office/drawing/2014/main" id="{125951FA-187A-B52E-78AE-A7A8E1B924A1}"/>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6" name="Line 140">
                      <a:extLst>
                        <a:ext uri="{FF2B5EF4-FFF2-40B4-BE49-F238E27FC236}">
                          <a16:creationId xmlns:a16="http://schemas.microsoft.com/office/drawing/2014/main" id="{08BDFEA7-49B6-0653-B0B3-C8C72A0EBF3C}"/>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30" name="Group 142">
                  <a:extLst>
                    <a:ext uri="{FF2B5EF4-FFF2-40B4-BE49-F238E27FC236}">
                      <a16:creationId xmlns:a16="http://schemas.microsoft.com/office/drawing/2014/main" id="{D20E5B9D-0ED6-45C4-5FFB-070B0A607348}"/>
                    </a:ext>
                  </a:extLst>
                </p:cNvPr>
                <p:cNvGrpSpPr>
                  <a:grpSpLocks/>
                </p:cNvGrpSpPr>
                <p:nvPr/>
              </p:nvGrpSpPr>
              <p:grpSpPr bwMode="auto">
                <a:xfrm>
                  <a:off x="2543901" y="3307668"/>
                  <a:ext cx="362636" cy="345638"/>
                  <a:chOff x="1776" y="2256"/>
                  <a:chExt cx="288" cy="279"/>
                </a:xfrm>
              </p:grpSpPr>
              <p:grpSp>
                <p:nvGrpSpPr>
                  <p:cNvPr id="131" name="Group 143">
                    <a:extLst>
                      <a:ext uri="{FF2B5EF4-FFF2-40B4-BE49-F238E27FC236}">
                        <a16:creationId xmlns:a16="http://schemas.microsoft.com/office/drawing/2014/main" id="{C8A88E86-2E96-2E02-868E-B81F44094919}"/>
                      </a:ext>
                    </a:extLst>
                  </p:cNvPr>
                  <p:cNvGrpSpPr>
                    <a:grpSpLocks/>
                  </p:cNvGrpSpPr>
                  <p:nvPr/>
                </p:nvGrpSpPr>
                <p:grpSpPr bwMode="auto">
                  <a:xfrm>
                    <a:off x="1824" y="2256"/>
                    <a:ext cx="240" cy="279"/>
                    <a:chOff x="1392" y="3408"/>
                    <a:chExt cx="240" cy="279"/>
                  </a:xfrm>
                </p:grpSpPr>
                <p:sp>
                  <p:nvSpPr>
                    <p:cNvPr id="134" name="Line 144">
                      <a:extLst>
                        <a:ext uri="{FF2B5EF4-FFF2-40B4-BE49-F238E27FC236}">
                          <a16:creationId xmlns:a16="http://schemas.microsoft.com/office/drawing/2014/main" id="{15F90E7F-7BEB-5BF0-880E-42C10B9ABBBD}"/>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5" name="Arc 145">
                      <a:extLst>
                        <a:ext uri="{FF2B5EF4-FFF2-40B4-BE49-F238E27FC236}">
                          <a16:creationId xmlns:a16="http://schemas.microsoft.com/office/drawing/2014/main" id="{4964051C-994F-9D83-DA29-AA5393E8A877}"/>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6" name="Line 146">
                      <a:extLst>
                        <a:ext uri="{FF2B5EF4-FFF2-40B4-BE49-F238E27FC236}">
                          <a16:creationId xmlns:a16="http://schemas.microsoft.com/office/drawing/2014/main" id="{059D11F7-E9C0-AFB7-ADB5-32FD00EA2A8E}"/>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132" name="Arc 147">
                    <a:extLst>
                      <a:ext uri="{FF2B5EF4-FFF2-40B4-BE49-F238E27FC236}">
                        <a16:creationId xmlns:a16="http://schemas.microsoft.com/office/drawing/2014/main" id="{17CE90CD-B53E-2665-CBA6-0CB19AB60D87}"/>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3" name="Arc 148">
                    <a:extLst>
                      <a:ext uri="{FF2B5EF4-FFF2-40B4-BE49-F238E27FC236}">
                        <a16:creationId xmlns:a16="http://schemas.microsoft.com/office/drawing/2014/main" id="{6CED6F1C-AA13-AD03-6DEE-C2D0AC9D2AEE}"/>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grpSp>
        <p:nvGrpSpPr>
          <p:cNvPr id="165" name="Group 164">
            <a:extLst>
              <a:ext uri="{FF2B5EF4-FFF2-40B4-BE49-F238E27FC236}">
                <a16:creationId xmlns:a16="http://schemas.microsoft.com/office/drawing/2014/main" id="{B7DC7BA9-67D5-881D-313A-F49ACB551D38}"/>
              </a:ext>
            </a:extLst>
          </p:cNvPr>
          <p:cNvGrpSpPr/>
          <p:nvPr/>
        </p:nvGrpSpPr>
        <p:grpSpPr>
          <a:xfrm>
            <a:off x="416087" y="4347746"/>
            <a:ext cx="3179663" cy="2080053"/>
            <a:chOff x="212942" y="1665229"/>
            <a:chExt cx="5060542" cy="3310475"/>
          </a:xfrm>
        </p:grpSpPr>
        <p:grpSp>
          <p:nvGrpSpPr>
            <p:cNvPr id="166" name="Group 165">
              <a:extLst>
                <a:ext uri="{FF2B5EF4-FFF2-40B4-BE49-F238E27FC236}">
                  <a16:creationId xmlns:a16="http://schemas.microsoft.com/office/drawing/2014/main" id="{E1DDAFC3-C8C9-6B0F-E551-53AE1E367450}"/>
                </a:ext>
              </a:extLst>
            </p:cNvPr>
            <p:cNvGrpSpPr/>
            <p:nvPr/>
          </p:nvGrpSpPr>
          <p:grpSpPr>
            <a:xfrm>
              <a:off x="212942" y="1690688"/>
              <a:ext cx="2335259" cy="1528501"/>
              <a:chOff x="212942" y="1690688"/>
              <a:chExt cx="2335259" cy="1528501"/>
            </a:xfrm>
          </p:grpSpPr>
          <p:sp>
            <p:nvSpPr>
              <p:cNvPr id="287" name="Rectangle 286">
                <a:extLst>
                  <a:ext uri="{FF2B5EF4-FFF2-40B4-BE49-F238E27FC236}">
                    <a16:creationId xmlns:a16="http://schemas.microsoft.com/office/drawing/2014/main" id="{E04431D5-A361-861D-1276-280D53D33E59}"/>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288" name="Group 287">
                <a:extLst>
                  <a:ext uri="{FF2B5EF4-FFF2-40B4-BE49-F238E27FC236}">
                    <a16:creationId xmlns:a16="http://schemas.microsoft.com/office/drawing/2014/main" id="{EFF6186A-B617-8F67-232E-F42D3FD350F4}"/>
                  </a:ext>
                </a:extLst>
              </p:cNvPr>
              <p:cNvGrpSpPr/>
              <p:nvPr/>
            </p:nvGrpSpPr>
            <p:grpSpPr>
              <a:xfrm>
                <a:off x="375782" y="1844444"/>
                <a:ext cx="1703212" cy="708545"/>
                <a:chOff x="927024" y="3154681"/>
                <a:chExt cx="1979513" cy="823487"/>
              </a:xfrm>
            </p:grpSpPr>
            <p:grpSp>
              <p:nvGrpSpPr>
                <p:cNvPr id="291" name="Group 141">
                  <a:extLst>
                    <a:ext uri="{FF2B5EF4-FFF2-40B4-BE49-F238E27FC236}">
                      <a16:creationId xmlns:a16="http://schemas.microsoft.com/office/drawing/2014/main" id="{D18E064C-B2E3-79A6-A69A-16290C63CE92}"/>
                    </a:ext>
                  </a:extLst>
                </p:cNvPr>
                <p:cNvGrpSpPr>
                  <a:grpSpLocks/>
                </p:cNvGrpSpPr>
                <p:nvPr/>
              </p:nvGrpSpPr>
              <p:grpSpPr bwMode="auto">
                <a:xfrm>
                  <a:off x="927024" y="3154681"/>
                  <a:ext cx="1012360" cy="823487"/>
                  <a:chOff x="2304" y="1104"/>
                  <a:chExt cx="536" cy="436"/>
                </a:xfrm>
              </p:grpSpPr>
              <p:sp>
                <p:nvSpPr>
                  <p:cNvPr id="299" name="AutoShape 133">
                    <a:extLst>
                      <a:ext uri="{FF2B5EF4-FFF2-40B4-BE49-F238E27FC236}">
                        <a16:creationId xmlns:a16="http://schemas.microsoft.com/office/drawing/2014/main" id="{85AEEBE0-2228-AAC1-70EF-6C7672107B42}"/>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00" name="Group 105">
                    <a:extLst>
                      <a:ext uri="{FF2B5EF4-FFF2-40B4-BE49-F238E27FC236}">
                        <a16:creationId xmlns:a16="http://schemas.microsoft.com/office/drawing/2014/main" id="{FE26471D-E364-FEDD-060E-448803056817}"/>
                      </a:ext>
                    </a:extLst>
                  </p:cNvPr>
                  <p:cNvGrpSpPr>
                    <a:grpSpLocks/>
                  </p:cNvGrpSpPr>
                  <p:nvPr/>
                </p:nvGrpSpPr>
                <p:grpSpPr bwMode="auto">
                  <a:xfrm>
                    <a:off x="2488" y="1104"/>
                    <a:ext cx="48" cy="144"/>
                    <a:chOff x="1200" y="912"/>
                    <a:chExt cx="48" cy="144"/>
                  </a:xfrm>
                </p:grpSpPr>
                <p:sp>
                  <p:nvSpPr>
                    <p:cNvPr id="324" name="Oval 106">
                      <a:extLst>
                        <a:ext uri="{FF2B5EF4-FFF2-40B4-BE49-F238E27FC236}">
                          <a16:creationId xmlns:a16="http://schemas.microsoft.com/office/drawing/2014/main" id="{F894A1BF-69AC-DC76-D012-A43746FF4F06}"/>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5" name="Oval 107">
                      <a:extLst>
                        <a:ext uri="{FF2B5EF4-FFF2-40B4-BE49-F238E27FC236}">
                          <a16:creationId xmlns:a16="http://schemas.microsoft.com/office/drawing/2014/main" id="{36ECB467-4D25-2D3C-7D6A-1CFEF21EDB7D}"/>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01" name="Group 108">
                    <a:extLst>
                      <a:ext uri="{FF2B5EF4-FFF2-40B4-BE49-F238E27FC236}">
                        <a16:creationId xmlns:a16="http://schemas.microsoft.com/office/drawing/2014/main" id="{8F45D0E5-C3A4-F1FB-71D8-C3DEDE586A5A}"/>
                      </a:ext>
                    </a:extLst>
                  </p:cNvPr>
                  <p:cNvGrpSpPr>
                    <a:grpSpLocks/>
                  </p:cNvGrpSpPr>
                  <p:nvPr/>
                </p:nvGrpSpPr>
                <p:grpSpPr bwMode="auto">
                  <a:xfrm>
                    <a:off x="2632" y="1104"/>
                    <a:ext cx="48" cy="144"/>
                    <a:chOff x="1200" y="912"/>
                    <a:chExt cx="48" cy="144"/>
                  </a:xfrm>
                </p:grpSpPr>
                <p:sp>
                  <p:nvSpPr>
                    <p:cNvPr id="322" name="Oval 109">
                      <a:extLst>
                        <a:ext uri="{FF2B5EF4-FFF2-40B4-BE49-F238E27FC236}">
                          <a16:creationId xmlns:a16="http://schemas.microsoft.com/office/drawing/2014/main" id="{2BB3642F-DA5E-9379-9B64-9237701E374B}"/>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3" name="Oval 110">
                      <a:extLst>
                        <a:ext uri="{FF2B5EF4-FFF2-40B4-BE49-F238E27FC236}">
                          <a16:creationId xmlns:a16="http://schemas.microsoft.com/office/drawing/2014/main" id="{6E7EBB6E-8295-E98B-1E71-D8AB2C2008C5}"/>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02" name="Group 111">
                    <a:extLst>
                      <a:ext uri="{FF2B5EF4-FFF2-40B4-BE49-F238E27FC236}">
                        <a16:creationId xmlns:a16="http://schemas.microsoft.com/office/drawing/2014/main" id="{9A48942B-A2B2-85CC-4B68-607D4D86AB2B}"/>
                      </a:ext>
                    </a:extLst>
                  </p:cNvPr>
                  <p:cNvGrpSpPr>
                    <a:grpSpLocks/>
                  </p:cNvGrpSpPr>
                  <p:nvPr/>
                </p:nvGrpSpPr>
                <p:grpSpPr bwMode="auto">
                  <a:xfrm>
                    <a:off x="2688" y="1212"/>
                    <a:ext cx="152" cy="132"/>
                    <a:chOff x="672" y="1020"/>
                    <a:chExt cx="152" cy="132"/>
                  </a:xfrm>
                </p:grpSpPr>
                <p:sp>
                  <p:nvSpPr>
                    <p:cNvPr id="317" name="Line 112">
                      <a:extLst>
                        <a:ext uri="{FF2B5EF4-FFF2-40B4-BE49-F238E27FC236}">
                          <a16:creationId xmlns:a16="http://schemas.microsoft.com/office/drawing/2014/main" id="{3A2AE3C6-68C8-16CC-FDA0-5FC92A834171}"/>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8" name="Line 113">
                      <a:extLst>
                        <a:ext uri="{FF2B5EF4-FFF2-40B4-BE49-F238E27FC236}">
                          <a16:creationId xmlns:a16="http://schemas.microsoft.com/office/drawing/2014/main" id="{1C9A2497-C9D5-5D3D-7890-2CE6B84277F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19" name="Group 114">
                      <a:extLst>
                        <a:ext uri="{FF2B5EF4-FFF2-40B4-BE49-F238E27FC236}">
                          <a16:creationId xmlns:a16="http://schemas.microsoft.com/office/drawing/2014/main" id="{E4CD5654-CE95-9735-BF66-873011403641}"/>
                        </a:ext>
                      </a:extLst>
                    </p:cNvPr>
                    <p:cNvGrpSpPr>
                      <a:grpSpLocks/>
                    </p:cNvGrpSpPr>
                    <p:nvPr/>
                  </p:nvGrpSpPr>
                  <p:grpSpPr bwMode="auto">
                    <a:xfrm>
                      <a:off x="680" y="1020"/>
                      <a:ext cx="144" cy="96"/>
                      <a:chOff x="680" y="1020"/>
                      <a:chExt cx="144" cy="96"/>
                    </a:xfrm>
                  </p:grpSpPr>
                  <p:sp>
                    <p:nvSpPr>
                      <p:cNvPr id="320" name="Line 115">
                        <a:extLst>
                          <a:ext uri="{FF2B5EF4-FFF2-40B4-BE49-F238E27FC236}">
                            <a16:creationId xmlns:a16="http://schemas.microsoft.com/office/drawing/2014/main" id="{5FBB90FF-4F37-8953-030B-DF18E0B862F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1" name="Line 116">
                        <a:extLst>
                          <a:ext uri="{FF2B5EF4-FFF2-40B4-BE49-F238E27FC236}">
                            <a16:creationId xmlns:a16="http://schemas.microsoft.com/office/drawing/2014/main" id="{C9925D28-1053-9C42-8760-149FD87D7A9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03" name="Group 121">
                    <a:extLst>
                      <a:ext uri="{FF2B5EF4-FFF2-40B4-BE49-F238E27FC236}">
                        <a16:creationId xmlns:a16="http://schemas.microsoft.com/office/drawing/2014/main" id="{5428A13E-9CB7-E6E1-33E3-7DD6F9B2EFA6}"/>
                      </a:ext>
                    </a:extLst>
                  </p:cNvPr>
                  <p:cNvGrpSpPr>
                    <a:grpSpLocks/>
                  </p:cNvGrpSpPr>
                  <p:nvPr/>
                </p:nvGrpSpPr>
                <p:grpSpPr bwMode="auto">
                  <a:xfrm flipH="1">
                    <a:off x="2304" y="1212"/>
                    <a:ext cx="152" cy="132"/>
                    <a:chOff x="672" y="1020"/>
                    <a:chExt cx="152" cy="132"/>
                  </a:xfrm>
                </p:grpSpPr>
                <p:sp>
                  <p:nvSpPr>
                    <p:cNvPr id="312" name="Line 122">
                      <a:extLst>
                        <a:ext uri="{FF2B5EF4-FFF2-40B4-BE49-F238E27FC236}">
                          <a16:creationId xmlns:a16="http://schemas.microsoft.com/office/drawing/2014/main" id="{063F91F2-A62B-81BB-276F-2D844AA208E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3" name="Line 123">
                      <a:extLst>
                        <a:ext uri="{FF2B5EF4-FFF2-40B4-BE49-F238E27FC236}">
                          <a16:creationId xmlns:a16="http://schemas.microsoft.com/office/drawing/2014/main" id="{1AECB2F5-92C7-A8ED-0242-F49DC9C4B079}"/>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14" name="Group 124">
                      <a:extLst>
                        <a:ext uri="{FF2B5EF4-FFF2-40B4-BE49-F238E27FC236}">
                          <a16:creationId xmlns:a16="http://schemas.microsoft.com/office/drawing/2014/main" id="{986F0F5F-9E0A-A6AA-9B6C-1C6B4B87AED8}"/>
                        </a:ext>
                      </a:extLst>
                    </p:cNvPr>
                    <p:cNvGrpSpPr>
                      <a:grpSpLocks/>
                    </p:cNvGrpSpPr>
                    <p:nvPr/>
                  </p:nvGrpSpPr>
                  <p:grpSpPr bwMode="auto">
                    <a:xfrm>
                      <a:off x="680" y="1020"/>
                      <a:ext cx="144" cy="96"/>
                      <a:chOff x="680" y="1020"/>
                      <a:chExt cx="144" cy="96"/>
                    </a:xfrm>
                  </p:grpSpPr>
                  <p:sp>
                    <p:nvSpPr>
                      <p:cNvPr id="315" name="Line 125">
                        <a:extLst>
                          <a:ext uri="{FF2B5EF4-FFF2-40B4-BE49-F238E27FC236}">
                            <a16:creationId xmlns:a16="http://schemas.microsoft.com/office/drawing/2014/main" id="{C216797C-0994-B82F-3239-546A2FADE395}"/>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6" name="Line 126">
                        <a:extLst>
                          <a:ext uri="{FF2B5EF4-FFF2-40B4-BE49-F238E27FC236}">
                            <a16:creationId xmlns:a16="http://schemas.microsoft.com/office/drawing/2014/main" id="{CF05BFFE-2E54-91F0-03B2-02F8A0B0DF1F}"/>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04" name="Group 136">
                    <a:extLst>
                      <a:ext uri="{FF2B5EF4-FFF2-40B4-BE49-F238E27FC236}">
                        <a16:creationId xmlns:a16="http://schemas.microsoft.com/office/drawing/2014/main" id="{1FAD0ED2-40FE-5A1A-3003-2CF10FEA096B}"/>
                      </a:ext>
                    </a:extLst>
                  </p:cNvPr>
                  <p:cNvGrpSpPr>
                    <a:grpSpLocks/>
                  </p:cNvGrpSpPr>
                  <p:nvPr/>
                </p:nvGrpSpPr>
                <p:grpSpPr bwMode="auto">
                  <a:xfrm>
                    <a:off x="2400" y="1300"/>
                    <a:ext cx="96" cy="240"/>
                    <a:chOff x="2400" y="1296"/>
                    <a:chExt cx="96" cy="240"/>
                  </a:xfrm>
                </p:grpSpPr>
                <p:sp>
                  <p:nvSpPr>
                    <p:cNvPr id="309" name="Line 117">
                      <a:extLst>
                        <a:ext uri="{FF2B5EF4-FFF2-40B4-BE49-F238E27FC236}">
                          <a16:creationId xmlns:a16="http://schemas.microsoft.com/office/drawing/2014/main" id="{57F3B675-B01D-0791-12D2-5538C9F96B5D}"/>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0" name="Line 134">
                      <a:extLst>
                        <a:ext uri="{FF2B5EF4-FFF2-40B4-BE49-F238E27FC236}">
                          <a16:creationId xmlns:a16="http://schemas.microsoft.com/office/drawing/2014/main" id="{C3ED1BC5-5139-3A5F-1B2F-7C606DE2B691}"/>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1" name="Line 135">
                      <a:extLst>
                        <a:ext uri="{FF2B5EF4-FFF2-40B4-BE49-F238E27FC236}">
                          <a16:creationId xmlns:a16="http://schemas.microsoft.com/office/drawing/2014/main" id="{052ABC96-175C-401C-AF96-E0F4334418EA}"/>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05" name="Group 137">
                    <a:extLst>
                      <a:ext uri="{FF2B5EF4-FFF2-40B4-BE49-F238E27FC236}">
                        <a16:creationId xmlns:a16="http://schemas.microsoft.com/office/drawing/2014/main" id="{4B67EC3B-59C0-07B0-F9C0-CBDF7E795644}"/>
                      </a:ext>
                    </a:extLst>
                  </p:cNvPr>
                  <p:cNvGrpSpPr>
                    <a:grpSpLocks/>
                  </p:cNvGrpSpPr>
                  <p:nvPr/>
                </p:nvGrpSpPr>
                <p:grpSpPr bwMode="auto">
                  <a:xfrm flipH="1">
                    <a:off x="2640" y="1296"/>
                    <a:ext cx="96" cy="240"/>
                    <a:chOff x="2400" y="1296"/>
                    <a:chExt cx="96" cy="240"/>
                  </a:xfrm>
                </p:grpSpPr>
                <p:sp>
                  <p:nvSpPr>
                    <p:cNvPr id="306" name="Line 138">
                      <a:extLst>
                        <a:ext uri="{FF2B5EF4-FFF2-40B4-BE49-F238E27FC236}">
                          <a16:creationId xmlns:a16="http://schemas.microsoft.com/office/drawing/2014/main" id="{05F74491-E3E5-5D0F-9D59-832FF37185C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07" name="Line 139">
                      <a:extLst>
                        <a:ext uri="{FF2B5EF4-FFF2-40B4-BE49-F238E27FC236}">
                          <a16:creationId xmlns:a16="http://schemas.microsoft.com/office/drawing/2014/main" id="{8D366E3C-58D8-B375-7F46-B674492944E6}"/>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08" name="Line 140">
                      <a:extLst>
                        <a:ext uri="{FF2B5EF4-FFF2-40B4-BE49-F238E27FC236}">
                          <a16:creationId xmlns:a16="http://schemas.microsoft.com/office/drawing/2014/main" id="{A86E67D4-98B7-CA53-1A28-47BEFF4BD53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92" name="Group 142">
                  <a:extLst>
                    <a:ext uri="{FF2B5EF4-FFF2-40B4-BE49-F238E27FC236}">
                      <a16:creationId xmlns:a16="http://schemas.microsoft.com/office/drawing/2014/main" id="{67C6F0DC-82EA-B534-FD98-3D0CD072060A}"/>
                    </a:ext>
                  </a:extLst>
                </p:cNvPr>
                <p:cNvGrpSpPr>
                  <a:grpSpLocks/>
                </p:cNvGrpSpPr>
                <p:nvPr/>
              </p:nvGrpSpPr>
              <p:grpSpPr bwMode="auto">
                <a:xfrm>
                  <a:off x="2543901" y="3307668"/>
                  <a:ext cx="362636" cy="345638"/>
                  <a:chOff x="1776" y="2256"/>
                  <a:chExt cx="288" cy="279"/>
                </a:xfrm>
              </p:grpSpPr>
              <p:grpSp>
                <p:nvGrpSpPr>
                  <p:cNvPr id="293" name="Group 143">
                    <a:extLst>
                      <a:ext uri="{FF2B5EF4-FFF2-40B4-BE49-F238E27FC236}">
                        <a16:creationId xmlns:a16="http://schemas.microsoft.com/office/drawing/2014/main" id="{79908BEC-0F61-8D12-EE3C-E86118AF4E5B}"/>
                      </a:ext>
                    </a:extLst>
                  </p:cNvPr>
                  <p:cNvGrpSpPr>
                    <a:grpSpLocks/>
                  </p:cNvGrpSpPr>
                  <p:nvPr/>
                </p:nvGrpSpPr>
                <p:grpSpPr bwMode="auto">
                  <a:xfrm>
                    <a:off x="1824" y="2256"/>
                    <a:ext cx="240" cy="279"/>
                    <a:chOff x="1392" y="3408"/>
                    <a:chExt cx="240" cy="279"/>
                  </a:xfrm>
                </p:grpSpPr>
                <p:sp>
                  <p:nvSpPr>
                    <p:cNvPr id="296" name="Line 144">
                      <a:extLst>
                        <a:ext uri="{FF2B5EF4-FFF2-40B4-BE49-F238E27FC236}">
                          <a16:creationId xmlns:a16="http://schemas.microsoft.com/office/drawing/2014/main" id="{7A67B8BB-0556-4179-9B92-7E46F0EB952C}"/>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7" name="Arc 145">
                      <a:extLst>
                        <a:ext uri="{FF2B5EF4-FFF2-40B4-BE49-F238E27FC236}">
                          <a16:creationId xmlns:a16="http://schemas.microsoft.com/office/drawing/2014/main" id="{F3A198E0-6CF1-6642-0778-FB56064D0117}"/>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8" name="Line 146">
                      <a:extLst>
                        <a:ext uri="{FF2B5EF4-FFF2-40B4-BE49-F238E27FC236}">
                          <a16:creationId xmlns:a16="http://schemas.microsoft.com/office/drawing/2014/main" id="{5EC5B189-6C6D-7A98-C3F0-6C5CDAB85D2C}"/>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294" name="Arc 147">
                    <a:extLst>
                      <a:ext uri="{FF2B5EF4-FFF2-40B4-BE49-F238E27FC236}">
                        <a16:creationId xmlns:a16="http://schemas.microsoft.com/office/drawing/2014/main" id="{2B476DC8-5430-9567-0103-9A1D4035F6AA}"/>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5" name="Arc 148">
                    <a:extLst>
                      <a:ext uri="{FF2B5EF4-FFF2-40B4-BE49-F238E27FC236}">
                        <a16:creationId xmlns:a16="http://schemas.microsoft.com/office/drawing/2014/main" id="{D70322C6-5AE4-980A-A12B-75DBA61D636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167" name="Group 166">
              <a:extLst>
                <a:ext uri="{FF2B5EF4-FFF2-40B4-BE49-F238E27FC236}">
                  <a16:creationId xmlns:a16="http://schemas.microsoft.com/office/drawing/2014/main" id="{BD753FB9-0A3D-E736-204F-10438D7C7091}"/>
                </a:ext>
              </a:extLst>
            </p:cNvPr>
            <p:cNvGrpSpPr/>
            <p:nvPr/>
          </p:nvGrpSpPr>
          <p:grpSpPr>
            <a:xfrm>
              <a:off x="2938225" y="1665229"/>
              <a:ext cx="2335259" cy="1528501"/>
              <a:chOff x="212942" y="1690688"/>
              <a:chExt cx="2335259" cy="1528501"/>
            </a:xfrm>
          </p:grpSpPr>
          <p:sp>
            <p:nvSpPr>
              <p:cNvPr id="248" name="Rectangle 247">
                <a:extLst>
                  <a:ext uri="{FF2B5EF4-FFF2-40B4-BE49-F238E27FC236}">
                    <a16:creationId xmlns:a16="http://schemas.microsoft.com/office/drawing/2014/main" id="{35D21DF5-46BB-0165-4162-70BBD77F44A1}"/>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249" name="Group 248">
                <a:extLst>
                  <a:ext uri="{FF2B5EF4-FFF2-40B4-BE49-F238E27FC236}">
                    <a16:creationId xmlns:a16="http://schemas.microsoft.com/office/drawing/2014/main" id="{A9E7F8F2-C4CA-82B8-3B01-76DF368140DD}"/>
                  </a:ext>
                </a:extLst>
              </p:cNvPr>
              <p:cNvGrpSpPr/>
              <p:nvPr/>
            </p:nvGrpSpPr>
            <p:grpSpPr>
              <a:xfrm>
                <a:off x="375782" y="1844442"/>
                <a:ext cx="1703212" cy="1219954"/>
                <a:chOff x="927024" y="3154681"/>
                <a:chExt cx="1979513" cy="1417859"/>
              </a:xfrm>
            </p:grpSpPr>
            <p:sp>
              <p:nvSpPr>
                <p:cNvPr id="250" name="AutoShape 32">
                  <a:extLst>
                    <a:ext uri="{FF2B5EF4-FFF2-40B4-BE49-F238E27FC236}">
                      <a16:creationId xmlns:a16="http://schemas.microsoft.com/office/drawing/2014/main" id="{4D2BD5BC-7E2D-BAA0-C996-354E4AC0E385}"/>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52" name="Group 141">
                  <a:extLst>
                    <a:ext uri="{FF2B5EF4-FFF2-40B4-BE49-F238E27FC236}">
                      <a16:creationId xmlns:a16="http://schemas.microsoft.com/office/drawing/2014/main" id="{773924D5-0BDC-A04B-75F5-26D41858A6B1}"/>
                    </a:ext>
                  </a:extLst>
                </p:cNvPr>
                <p:cNvGrpSpPr>
                  <a:grpSpLocks/>
                </p:cNvGrpSpPr>
                <p:nvPr/>
              </p:nvGrpSpPr>
              <p:grpSpPr bwMode="auto">
                <a:xfrm>
                  <a:off x="927024" y="3154681"/>
                  <a:ext cx="1012360" cy="823487"/>
                  <a:chOff x="2304" y="1104"/>
                  <a:chExt cx="536" cy="436"/>
                </a:xfrm>
              </p:grpSpPr>
              <p:sp>
                <p:nvSpPr>
                  <p:cNvPr id="260" name="AutoShape 133">
                    <a:extLst>
                      <a:ext uri="{FF2B5EF4-FFF2-40B4-BE49-F238E27FC236}">
                        <a16:creationId xmlns:a16="http://schemas.microsoft.com/office/drawing/2014/main" id="{0AA66B57-55BC-3342-6BA7-A1210977F051}"/>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61" name="Group 105">
                    <a:extLst>
                      <a:ext uri="{FF2B5EF4-FFF2-40B4-BE49-F238E27FC236}">
                        <a16:creationId xmlns:a16="http://schemas.microsoft.com/office/drawing/2014/main" id="{E36E6196-78D5-E968-76DC-4B695BAC0C57}"/>
                      </a:ext>
                    </a:extLst>
                  </p:cNvPr>
                  <p:cNvGrpSpPr>
                    <a:grpSpLocks/>
                  </p:cNvGrpSpPr>
                  <p:nvPr/>
                </p:nvGrpSpPr>
                <p:grpSpPr bwMode="auto">
                  <a:xfrm>
                    <a:off x="2488" y="1104"/>
                    <a:ext cx="48" cy="144"/>
                    <a:chOff x="1200" y="912"/>
                    <a:chExt cx="48" cy="144"/>
                  </a:xfrm>
                </p:grpSpPr>
                <p:sp>
                  <p:nvSpPr>
                    <p:cNvPr id="285" name="Oval 106">
                      <a:extLst>
                        <a:ext uri="{FF2B5EF4-FFF2-40B4-BE49-F238E27FC236}">
                          <a16:creationId xmlns:a16="http://schemas.microsoft.com/office/drawing/2014/main" id="{3089BA1E-72A3-9DB7-EB2D-8BAEB2697DDC}"/>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6" name="Oval 107">
                      <a:extLst>
                        <a:ext uri="{FF2B5EF4-FFF2-40B4-BE49-F238E27FC236}">
                          <a16:creationId xmlns:a16="http://schemas.microsoft.com/office/drawing/2014/main" id="{3C822663-1A86-6385-B41D-F6ED5F6C3E8C}"/>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62" name="Group 108">
                    <a:extLst>
                      <a:ext uri="{FF2B5EF4-FFF2-40B4-BE49-F238E27FC236}">
                        <a16:creationId xmlns:a16="http://schemas.microsoft.com/office/drawing/2014/main" id="{A348987E-544C-2586-1A85-9D07ED087ADE}"/>
                      </a:ext>
                    </a:extLst>
                  </p:cNvPr>
                  <p:cNvGrpSpPr>
                    <a:grpSpLocks/>
                  </p:cNvGrpSpPr>
                  <p:nvPr/>
                </p:nvGrpSpPr>
                <p:grpSpPr bwMode="auto">
                  <a:xfrm>
                    <a:off x="2632" y="1104"/>
                    <a:ext cx="48" cy="144"/>
                    <a:chOff x="1200" y="912"/>
                    <a:chExt cx="48" cy="144"/>
                  </a:xfrm>
                </p:grpSpPr>
                <p:sp>
                  <p:nvSpPr>
                    <p:cNvPr id="283" name="Oval 109">
                      <a:extLst>
                        <a:ext uri="{FF2B5EF4-FFF2-40B4-BE49-F238E27FC236}">
                          <a16:creationId xmlns:a16="http://schemas.microsoft.com/office/drawing/2014/main" id="{D6C38431-6B29-BCE4-E809-D789D7BD253D}"/>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4" name="Oval 110">
                      <a:extLst>
                        <a:ext uri="{FF2B5EF4-FFF2-40B4-BE49-F238E27FC236}">
                          <a16:creationId xmlns:a16="http://schemas.microsoft.com/office/drawing/2014/main" id="{68DA2254-F283-4780-F2C1-1D78ECA2817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63" name="Group 111">
                    <a:extLst>
                      <a:ext uri="{FF2B5EF4-FFF2-40B4-BE49-F238E27FC236}">
                        <a16:creationId xmlns:a16="http://schemas.microsoft.com/office/drawing/2014/main" id="{BA27D100-6DD9-49E4-7A34-932F31C5F896}"/>
                      </a:ext>
                    </a:extLst>
                  </p:cNvPr>
                  <p:cNvGrpSpPr>
                    <a:grpSpLocks/>
                  </p:cNvGrpSpPr>
                  <p:nvPr/>
                </p:nvGrpSpPr>
                <p:grpSpPr bwMode="auto">
                  <a:xfrm>
                    <a:off x="2688" y="1212"/>
                    <a:ext cx="152" cy="132"/>
                    <a:chOff x="672" y="1020"/>
                    <a:chExt cx="152" cy="132"/>
                  </a:xfrm>
                </p:grpSpPr>
                <p:sp>
                  <p:nvSpPr>
                    <p:cNvPr id="278" name="Line 112">
                      <a:extLst>
                        <a:ext uri="{FF2B5EF4-FFF2-40B4-BE49-F238E27FC236}">
                          <a16:creationId xmlns:a16="http://schemas.microsoft.com/office/drawing/2014/main" id="{4FCA46C6-4A4A-E09F-C8F7-556006B1804B}"/>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9" name="Line 113">
                      <a:extLst>
                        <a:ext uri="{FF2B5EF4-FFF2-40B4-BE49-F238E27FC236}">
                          <a16:creationId xmlns:a16="http://schemas.microsoft.com/office/drawing/2014/main" id="{C7B74AF2-7541-D130-A67D-7BF93753081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80" name="Group 114">
                      <a:extLst>
                        <a:ext uri="{FF2B5EF4-FFF2-40B4-BE49-F238E27FC236}">
                          <a16:creationId xmlns:a16="http://schemas.microsoft.com/office/drawing/2014/main" id="{43233B7F-3F19-2C69-81A6-D151C9C947F2}"/>
                        </a:ext>
                      </a:extLst>
                    </p:cNvPr>
                    <p:cNvGrpSpPr>
                      <a:grpSpLocks/>
                    </p:cNvGrpSpPr>
                    <p:nvPr/>
                  </p:nvGrpSpPr>
                  <p:grpSpPr bwMode="auto">
                    <a:xfrm>
                      <a:off x="680" y="1020"/>
                      <a:ext cx="144" cy="96"/>
                      <a:chOff x="680" y="1020"/>
                      <a:chExt cx="144" cy="96"/>
                    </a:xfrm>
                  </p:grpSpPr>
                  <p:sp>
                    <p:nvSpPr>
                      <p:cNvPr id="281" name="Line 115">
                        <a:extLst>
                          <a:ext uri="{FF2B5EF4-FFF2-40B4-BE49-F238E27FC236}">
                            <a16:creationId xmlns:a16="http://schemas.microsoft.com/office/drawing/2014/main" id="{F340DCB5-EB74-9B59-3EF3-646133B147B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2" name="Line 116">
                        <a:extLst>
                          <a:ext uri="{FF2B5EF4-FFF2-40B4-BE49-F238E27FC236}">
                            <a16:creationId xmlns:a16="http://schemas.microsoft.com/office/drawing/2014/main" id="{59AB6646-3B2F-D140-4EF8-94D777567D2F}"/>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64" name="Group 121">
                    <a:extLst>
                      <a:ext uri="{FF2B5EF4-FFF2-40B4-BE49-F238E27FC236}">
                        <a16:creationId xmlns:a16="http://schemas.microsoft.com/office/drawing/2014/main" id="{952F8DD0-474C-E898-155E-F3B85AA42A1E}"/>
                      </a:ext>
                    </a:extLst>
                  </p:cNvPr>
                  <p:cNvGrpSpPr>
                    <a:grpSpLocks/>
                  </p:cNvGrpSpPr>
                  <p:nvPr/>
                </p:nvGrpSpPr>
                <p:grpSpPr bwMode="auto">
                  <a:xfrm flipH="1">
                    <a:off x="2304" y="1212"/>
                    <a:ext cx="152" cy="132"/>
                    <a:chOff x="672" y="1020"/>
                    <a:chExt cx="152" cy="132"/>
                  </a:xfrm>
                </p:grpSpPr>
                <p:sp>
                  <p:nvSpPr>
                    <p:cNvPr id="273" name="Line 122">
                      <a:extLst>
                        <a:ext uri="{FF2B5EF4-FFF2-40B4-BE49-F238E27FC236}">
                          <a16:creationId xmlns:a16="http://schemas.microsoft.com/office/drawing/2014/main" id="{0EF4E567-B104-9CBE-1D8A-55FFF7EB00D1}"/>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4" name="Line 123">
                      <a:extLst>
                        <a:ext uri="{FF2B5EF4-FFF2-40B4-BE49-F238E27FC236}">
                          <a16:creationId xmlns:a16="http://schemas.microsoft.com/office/drawing/2014/main" id="{D63CC514-71F8-C915-BA48-F85541CC8DE5}"/>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75" name="Group 124">
                      <a:extLst>
                        <a:ext uri="{FF2B5EF4-FFF2-40B4-BE49-F238E27FC236}">
                          <a16:creationId xmlns:a16="http://schemas.microsoft.com/office/drawing/2014/main" id="{2C827D65-FD4C-0886-F5F9-5762371D9D09}"/>
                        </a:ext>
                      </a:extLst>
                    </p:cNvPr>
                    <p:cNvGrpSpPr>
                      <a:grpSpLocks/>
                    </p:cNvGrpSpPr>
                    <p:nvPr/>
                  </p:nvGrpSpPr>
                  <p:grpSpPr bwMode="auto">
                    <a:xfrm>
                      <a:off x="680" y="1020"/>
                      <a:ext cx="144" cy="96"/>
                      <a:chOff x="680" y="1020"/>
                      <a:chExt cx="144" cy="96"/>
                    </a:xfrm>
                  </p:grpSpPr>
                  <p:sp>
                    <p:nvSpPr>
                      <p:cNvPr id="276" name="Line 125">
                        <a:extLst>
                          <a:ext uri="{FF2B5EF4-FFF2-40B4-BE49-F238E27FC236}">
                            <a16:creationId xmlns:a16="http://schemas.microsoft.com/office/drawing/2014/main" id="{B9D8090D-4627-5D0C-2D2E-43551BB8BFA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7" name="Line 126">
                        <a:extLst>
                          <a:ext uri="{FF2B5EF4-FFF2-40B4-BE49-F238E27FC236}">
                            <a16:creationId xmlns:a16="http://schemas.microsoft.com/office/drawing/2014/main" id="{F915E41F-0F9E-F998-E3F6-CAAE318F0418}"/>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65" name="Group 136">
                    <a:extLst>
                      <a:ext uri="{FF2B5EF4-FFF2-40B4-BE49-F238E27FC236}">
                        <a16:creationId xmlns:a16="http://schemas.microsoft.com/office/drawing/2014/main" id="{7FADBE4F-5759-512C-6ED4-238F57FA0300}"/>
                      </a:ext>
                    </a:extLst>
                  </p:cNvPr>
                  <p:cNvGrpSpPr>
                    <a:grpSpLocks/>
                  </p:cNvGrpSpPr>
                  <p:nvPr/>
                </p:nvGrpSpPr>
                <p:grpSpPr bwMode="auto">
                  <a:xfrm>
                    <a:off x="2400" y="1300"/>
                    <a:ext cx="96" cy="240"/>
                    <a:chOff x="2400" y="1296"/>
                    <a:chExt cx="96" cy="240"/>
                  </a:xfrm>
                </p:grpSpPr>
                <p:sp>
                  <p:nvSpPr>
                    <p:cNvPr id="270" name="Line 117">
                      <a:extLst>
                        <a:ext uri="{FF2B5EF4-FFF2-40B4-BE49-F238E27FC236}">
                          <a16:creationId xmlns:a16="http://schemas.microsoft.com/office/drawing/2014/main" id="{FDE87DAF-5206-8B0B-AC13-095EE10EFC4F}"/>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1" name="Line 134">
                      <a:extLst>
                        <a:ext uri="{FF2B5EF4-FFF2-40B4-BE49-F238E27FC236}">
                          <a16:creationId xmlns:a16="http://schemas.microsoft.com/office/drawing/2014/main" id="{C34C6A18-3DAA-3267-FB1B-4BC31CDC051E}"/>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2" name="Line 135">
                      <a:extLst>
                        <a:ext uri="{FF2B5EF4-FFF2-40B4-BE49-F238E27FC236}">
                          <a16:creationId xmlns:a16="http://schemas.microsoft.com/office/drawing/2014/main" id="{5A9092DA-726C-3071-9AC5-F1B17FAE3444}"/>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66" name="Group 137">
                    <a:extLst>
                      <a:ext uri="{FF2B5EF4-FFF2-40B4-BE49-F238E27FC236}">
                        <a16:creationId xmlns:a16="http://schemas.microsoft.com/office/drawing/2014/main" id="{A3E4D232-6987-F31A-857C-3A3DF78F9893}"/>
                      </a:ext>
                    </a:extLst>
                  </p:cNvPr>
                  <p:cNvGrpSpPr>
                    <a:grpSpLocks/>
                  </p:cNvGrpSpPr>
                  <p:nvPr/>
                </p:nvGrpSpPr>
                <p:grpSpPr bwMode="auto">
                  <a:xfrm flipH="1">
                    <a:off x="2640" y="1296"/>
                    <a:ext cx="96" cy="240"/>
                    <a:chOff x="2400" y="1296"/>
                    <a:chExt cx="96" cy="240"/>
                  </a:xfrm>
                </p:grpSpPr>
                <p:sp>
                  <p:nvSpPr>
                    <p:cNvPr id="267" name="Line 138">
                      <a:extLst>
                        <a:ext uri="{FF2B5EF4-FFF2-40B4-BE49-F238E27FC236}">
                          <a16:creationId xmlns:a16="http://schemas.microsoft.com/office/drawing/2014/main" id="{BA7F9335-E3C8-56A0-1CA1-71450ED07C36}"/>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8" name="Line 139">
                      <a:extLst>
                        <a:ext uri="{FF2B5EF4-FFF2-40B4-BE49-F238E27FC236}">
                          <a16:creationId xmlns:a16="http://schemas.microsoft.com/office/drawing/2014/main" id="{B6F51944-DB2C-35AC-1F7C-C8D76D1C9EAF}"/>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9" name="Line 140">
                      <a:extLst>
                        <a:ext uri="{FF2B5EF4-FFF2-40B4-BE49-F238E27FC236}">
                          <a16:creationId xmlns:a16="http://schemas.microsoft.com/office/drawing/2014/main" id="{25370537-8DE5-1276-E0A6-A4492A3E662D}"/>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53" name="Group 142">
                  <a:extLst>
                    <a:ext uri="{FF2B5EF4-FFF2-40B4-BE49-F238E27FC236}">
                      <a16:creationId xmlns:a16="http://schemas.microsoft.com/office/drawing/2014/main" id="{D73DECD3-390E-4F17-69E4-CF9403C54AB6}"/>
                    </a:ext>
                  </a:extLst>
                </p:cNvPr>
                <p:cNvGrpSpPr>
                  <a:grpSpLocks/>
                </p:cNvGrpSpPr>
                <p:nvPr/>
              </p:nvGrpSpPr>
              <p:grpSpPr bwMode="auto">
                <a:xfrm>
                  <a:off x="2543901" y="3307668"/>
                  <a:ext cx="362636" cy="345638"/>
                  <a:chOff x="1776" y="2256"/>
                  <a:chExt cx="288" cy="279"/>
                </a:xfrm>
              </p:grpSpPr>
              <p:grpSp>
                <p:nvGrpSpPr>
                  <p:cNvPr id="254" name="Group 143">
                    <a:extLst>
                      <a:ext uri="{FF2B5EF4-FFF2-40B4-BE49-F238E27FC236}">
                        <a16:creationId xmlns:a16="http://schemas.microsoft.com/office/drawing/2014/main" id="{C3A84502-9918-CA1C-A80E-2538FB41EB83}"/>
                      </a:ext>
                    </a:extLst>
                  </p:cNvPr>
                  <p:cNvGrpSpPr>
                    <a:grpSpLocks/>
                  </p:cNvGrpSpPr>
                  <p:nvPr/>
                </p:nvGrpSpPr>
                <p:grpSpPr bwMode="auto">
                  <a:xfrm>
                    <a:off x="1824" y="2256"/>
                    <a:ext cx="240" cy="279"/>
                    <a:chOff x="1392" y="3408"/>
                    <a:chExt cx="240" cy="279"/>
                  </a:xfrm>
                </p:grpSpPr>
                <p:sp>
                  <p:nvSpPr>
                    <p:cNvPr id="257" name="Line 144">
                      <a:extLst>
                        <a:ext uri="{FF2B5EF4-FFF2-40B4-BE49-F238E27FC236}">
                          <a16:creationId xmlns:a16="http://schemas.microsoft.com/office/drawing/2014/main" id="{F208661B-E99E-D6B4-EF7B-854509F40E32}"/>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58" name="Arc 145">
                      <a:extLst>
                        <a:ext uri="{FF2B5EF4-FFF2-40B4-BE49-F238E27FC236}">
                          <a16:creationId xmlns:a16="http://schemas.microsoft.com/office/drawing/2014/main" id="{9482CA06-9A17-B287-A903-1BA4003FDF0E}"/>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59" name="Line 146">
                      <a:extLst>
                        <a:ext uri="{FF2B5EF4-FFF2-40B4-BE49-F238E27FC236}">
                          <a16:creationId xmlns:a16="http://schemas.microsoft.com/office/drawing/2014/main" id="{C353BFA7-2C41-E715-72A9-E670A4288297}"/>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255" name="Arc 147">
                    <a:extLst>
                      <a:ext uri="{FF2B5EF4-FFF2-40B4-BE49-F238E27FC236}">
                        <a16:creationId xmlns:a16="http://schemas.microsoft.com/office/drawing/2014/main" id="{AB9F455B-F88F-3CEE-F5D2-0E693E8E41EC}"/>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56" name="Arc 148">
                    <a:extLst>
                      <a:ext uri="{FF2B5EF4-FFF2-40B4-BE49-F238E27FC236}">
                        <a16:creationId xmlns:a16="http://schemas.microsoft.com/office/drawing/2014/main" id="{11411087-B2C4-1849-7A84-AB53890AA395}"/>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168" name="Group 167">
              <a:extLst>
                <a:ext uri="{FF2B5EF4-FFF2-40B4-BE49-F238E27FC236}">
                  <a16:creationId xmlns:a16="http://schemas.microsoft.com/office/drawing/2014/main" id="{062F6C3A-4FE0-561E-576C-9860D5061521}"/>
                </a:ext>
              </a:extLst>
            </p:cNvPr>
            <p:cNvGrpSpPr/>
            <p:nvPr/>
          </p:nvGrpSpPr>
          <p:grpSpPr>
            <a:xfrm>
              <a:off x="212942" y="3447203"/>
              <a:ext cx="2335259" cy="1528501"/>
              <a:chOff x="212942" y="1690688"/>
              <a:chExt cx="2335259" cy="1528501"/>
            </a:xfrm>
          </p:grpSpPr>
          <p:sp>
            <p:nvSpPr>
              <p:cNvPr id="209" name="Rectangle 208">
                <a:extLst>
                  <a:ext uri="{FF2B5EF4-FFF2-40B4-BE49-F238E27FC236}">
                    <a16:creationId xmlns:a16="http://schemas.microsoft.com/office/drawing/2014/main" id="{B526DE91-D258-64CC-1FC0-6634BFE30D10}"/>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210" name="Group 209">
                <a:extLst>
                  <a:ext uri="{FF2B5EF4-FFF2-40B4-BE49-F238E27FC236}">
                    <a16:creationId xmlns:a16="http://schemas.microsoft.com/office/drawing/2014/main" id="{1CF39A0A-FB7F-34D7-94D1-FC56955A9336}"/>
                  </a:ext>
                </a:extLst>
              </p:cNvPr>
              <p:cNvGrpSpPr/>
              <p:nvPr/>
            </p:nvGrpSpPr>
            <p:grpSpPr>
              <a:xfrm>
                <a:off x="375782" y="1844443"/>
                <a:ext cx="2172419" cy="1266165"/>
                <a:chOff x="927024" y="3154681"/>
                <a:chExt cx="2524836" cy="1471566"/>
              </a:xfrm>
            </p:grpSpPr>
            <p:sp>
              <p:nvSpPr>
                <p:cNvPr id="211" name="AutoShape 32">
                  <a:extLst>
                    <a:ext uri="{FF2B5EF4-FFF2-40B4-BE49-F238E27FC236}">
                      <a16:creationId xmlns:a16="http://schemas.microsoft.com/office/drawing/2014/main" id="{EFE00BAC-D769-1A52-3700-2F7B43A08E64}"/>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2" name="AutoShape 33">
                  <a:extLst>
                    <a:ext uri="{FF2B5EF4-FFF2-40B4-BE49-F238E27FC236}">
                      <a16:creationId xmlns:a16="http://schemas.microsoft.com/office/drawing/2014/main" id="{026874BD-785D-153A-FC3A-BC700304A57F}"/>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13" name="Group 141">
                  <a:extLst>
                    <a:ext uri="{FF2B5EF4-FFF2-40B4-BE49-F238E27FC236}">
                      <a16:creationId xmlns:a16="http://schemas.microsoft.com/office/drawing/2014/main" id="{504CF48A-6C49-DF60-200D-840BD3CF2E83}"/>
                    </a:ext>
                  </a:extLst>
                </p:cNvPr>
                <p:cNvGrpSpPr>
                  <a:grpSpLocks/>
                </p:cNvGrpSpPr>
                <p:nvPr/>
              </p:nvGrpSpPr>
              <p:grpSpPr bwMode="auto">
                <a:xfrm>
                  <a:off x="927024" y="3154681"/>
                  <a:ext cx="1012360" cy="823487"/>
                  <a:chOff x="2304" y="1104"/>
                  <a:chExt cx="536" cy="436"/>
                </a:xfrm>
              </p:grpSpPr>
              <p:sp>
                <p:nvSpPr>
                  <p:cNvPr id="221" name="AutoShape 133">
                    <a:extLst>
                      <a:ext uri="{FF2B5EF4-FFF2-40B4-BE49-F238E27FC236}">
                        <a16:creationId xmlns:a16="http://schemas.microsoft.com/office/drawing/2014/main" id="{6B18C710-D7D1-9625-3875-6FB6891DA541}"/>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22" name="Group 105">
                    <a:extLst>
                      <a:ext uri="{FF2B5EF4-FFF2-40B4-BE49-F238E27FC236}">
                        <a16:creationId xmlns:a16="http://schemas.microsoft.com/office/drawing/2014/main" id="{AA04B725-20FB-1010-E8CD-6432BBCF360C}"/>
                      </a:ext>
                    </a:extLst>
                  </p:cNvPr>
                  <p:cNvGrpSpPr>
                    <a:grpSpLocks/>
                  </p:cNvGrpSpPr>
                  <p:nvPr/>
                </p:nvGrpSpPr>
                <p:grpSpPr bwMode="auto">
                  <a:xfrm>
                    <a:off x="2488" y="1104"/>
                    <a:ext cx="48" cy="144"/>
                    <a:chOff x="1200" y="912"/>
                    <a:chExt cx="48" cy="144"/>
                  </a:xfrm>
                </p:grpSpPr>
                <p:sp>
                  <p:nvSpPr>
                    <p:cNvPr id="246" name="Oval 106">
                      <a:extLst>
                        <a:ext uri="{FF2B5EF4-FFF2-40B4-BE49-F238E27FC236}">
                          <a16:creationId xmlns:a16="http://schemas.microsoft.com/office/drawing/2014/main" id="{1FED9762-54F7-E15F-BF21-B9BF00D501BE}"/>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7" name="Oval 107">
                      <a:extLst>
                        <a:ext uri="{FF2B5EF4-FFF2-40B4-BE49-F238E27FC236}">
                          <a16:creationId xmlns:a16="http://schemas.microsoft.com/office/drawing/2014/main" id="{F78C223C-1B09-DBC9-B605-AE2BF9F65A6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23" name="Group 108">
                    <a:extLst>
                      <a:ext uri="{FF2B5EF4-FFF2-40B4-BE49-F238E27FC236}">
                        <a16:creationId xmlns:a16="http://schemas.microsoft.com/office/drawing/2014/main" id="{15A93134-CCDE-E9CD-DACF-732AD462F408}"/>
                      </a:ext>
                    </a:extLst>
                  </p:cNvPr>
                  <p:cNvGrpSpPr>
                    <a:grpSpLocks/>
                  </p:cNvGrpSpPr>
                  <p:nvPr/>
                </p:nvGrpSpPr>
                <p:grpSpPr bwMode="auto">
                  <a:xfrm>
                    <a:off x="2632" y="1104"/>
                    <a:ext cx="48" cy="144"/>
                    <a:chOff x="1200" y="912"/>
                    <a:chExt cx="48" cy="144"/>
                  </a:xfrm>
                </p:grpSpPr>
                <p:sp>
                  <p:nvSpPr>
                    <p:cNvPr id="244" name="Oval 109">
                      <a:extLst>
                        <a:ext uri="{FF2B5EF4-FFF2-40B4-BE49-F238E27FC236}">
                          <a16:creationId xmlns:a16="http://schemas.microsoft.com/office/drawing/2014/main" id="{CB58A6CF-611A-72D6-9CE1-38BA549327BF}"/>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5" name="Oval 110">
                      <a:extLst>
                        <a:ext uri="{FF2B5EF4-FFF2-40B4-BE49-F238E27FC236}">
                          <a16:creationId xmlns:a16="http://schemas.microsoft.com/office/drawing/2014/main" id="{182DC702-D77D-ED81-D5CA-EB3A45D395A2}"/>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24" name="Group 111">
                    <a:extLst>
                      <a:ext uri="{FF2B5EF4-FFF2-40B4-BE49-F238E27FC236}">
                        <a16:creationId xmlns:a16="http://schemas.microsoft.com/office/drawing/2014/main" id="{C25FA5FF-91D8-BF34-2CE7-BE4E3F90A32A}"/>
                      </a:ext>
                    </a:extLst>
                  </p:cNvPr>
                  <p:cNvGrpSpPr>
                    <a:grpSpLocks/>
                  </p:cNvGrpSpPr>
                  <p:nvPr/>
                </p:nvGrpSpPr>
                <p:grpSpPr bwMode="auto">
                  <a:xfrm>
                    <a:off x="2688" y="1212"/>
                    <a:ext cx="152" cy="132"/>
                    <a:chOff x="672" y="1020"/>
                    <a:chExt cx="152" cy="132"/>
                  </a:xfrm>
                </p:grpSpPr>
                <p:sp>
                  <p:nvSpPr>
                    <p:cNvPr id="239" name="Line 112">
                      <a:extLst>
                        <a:ext uri="{FF2B5EF4-FFF2-40B4-BE49-F238E27FC236}">
                          <a16:creationId xmlns:a16="http://schemas.microsoft.com/office/drawing/2014/main" id="{D9795626-687B-0C1F-9BE8-0B2DFE1DDE9C}"/>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0" name="Line 113">
                      <a:extLst>
                        <a:ext uri="{FF2B5EF4-FFF2-40B4-BE49-F238E27FC236}">
                          <a16:creationId xmlns:a16="http://schemas.microsoft.com/office/drawing/2014/main" id="{AB574D5E-BC46-85DE-69FF-42754859AF6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41" name="Group 114">
                      <a:extLst>
                        <a:ext uri="{FF2B5EF4-FFF2-40B4-BE49-F238E27FC236}">
                          <a16:creationId xmlns:a16="http://schemas.microsoft.com/office/drawing/2014/main" id="{C6720825-65FD-447C-1CE3-9514354B79D6}"/>
                        </a:ext>
                      </a:extLst>
                    </p:cNvPr>
                    <p:cNvGrpSpPr>
                      <a:grpSpLocks/>
                    </p:cNvGrpSpPr>
                    <p:nvPr/>
                  </p:nvGrpSpPr>
                  <p:grpSpPr bwMode="auto">
                    <a:xfrm>
                      <a:off x="680" y="1020"/>
                      <a:ext cx="144" cy="96"/>
                      <a:chOff x="680" y="1020"/>
                      <a:chExt cx="144" cy="96"/>
                    </a:xfrm>
                  </p:grpSpPr>
                  <p:sp>
                    <p:nvSpPr>
                      <p:cNvPr id="242" name="Line 115">
                        <a:extLst>
                          <a:ext uri="{FF2B5EF4-FFF2-40B4-BE49-F238E27FC236}">
                            <a16:creationId xmlns:a16="http://schemas.microsoft.com/office/drawing/2014/main" id="{D7CC109B-0335-3F0E-CFC4-965947D3F3F8}"/>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3" name="Line 116">
                        <a:extLst>
                          <a:ext uri="{FF2B5EF4-FFF2-40B4-BE49-F238E27FC236}">
                            <a16:creationId xmlns:a16="http://schemas.microsoft.com/office/drawing/2014/main" id="{CEB9C1A3-CD35-7464-BAFB-AED2CFC7848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25" name="Group 121">
                    <a:extLst>
                      <a:ext uri="{FF2B5EF4-FFF2-40B4-BE49-F238E27FC236}">
                        <a16:creationId xmlns:a16="http://schemas.microsoft.com/office/drawing/2014/main" id="{35647926-9931-CC1E-B9EE-7A6BB075C53C}"/>
                      </a:ext>
                    </a:extLst>
                  </p:cNvPr>
                  <p:cNvGrpSpPr>
                    <a:grpSpLocks/>
                  </p:cNvGrpSpPr>
                  <p:nvPr/>
                </p:nvGrpSpPr>
                <p:grpSpPr bwMode="auto">
                  <a:xfrm flipH="1">
                    <a:off x="2304" y="1212"/>
                    <a:ext cx="152" cy="132"/>
                    <a:chOff x="672" y="1020"/>
                    <a:chExt cx="152" cy="132"/>
                  </a:xfrm>
                </p:grpSpPr>
                <p:sp>
                  <p:nvSpPr>
                    <p:cNvPr id="234" name="Line 122">
                      <a:extLst>
                        <a:ext uri="{FF2B5EF4-FFF2-40B4-BE49-F238E27FC236}">
                          <a16:creationId xmlns:a16="http://schemas.microsoft.com/office/drawing/2014/main" id="{2355B0AB-5DEB-3061-E515-2962915DA160}"/>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5" name="Line 123">
                      <a:extLst>
                        <a:ext uri="{FF2B5EF4-FFF2-40B4-BE49-F238E27FC236}">
                          <a16:creationId xmlns:a16="http://schemas.microsoft.com/office/drawing/2014/main" id="{4D9EC3C9-0D4E-5EE4-EE6B-229CB2DCCA31}"/>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36" name="Group 124">
                      <a:extLst>
                        <a:ext uri="{FF2B5EF4-FFF2-40B4-BE49-F238E27FC236}">
                          <a16:creationId xmlns:a16="http://schemas.microsoft.com/office/drawing/2014/main" id="{FBA3E5B4-D720-1F83-228A-15FB0F2A89B3}"/>
                        </a:ext>
                      </a:extLst>
                    </p:cNvPr>
                    <p:cNvGrpSpPr>
                      <a:grpSpLocks/>
                    </p:cNvGrpSpPr>
                    <p:nvPr/>
                  </p:nvGrpSpPr>
                  <p:grpSpPr bwMode="auto">
                    <a:xfrm>
                      <a:off x="680" y="1020"/>
                      <a:ext cx="144" cy="96"/>
                      <a:chOff x="680" y="1020"/>
                      <a:chExt cx="144" cy="96"/>
                    </a:xfrm>
                  </p:grpSpPr>
                  <p:sp>
                    <p:nvSpPr>
                      <p:cNvPr id="237" name="Line 125">
                        <a:extLst>
                          <a:ext uri="{FF2B5EF4-FFF2-40B4-BE49-F238E27FC236}">
                            <a16:creationId xmlns:a16="http://schemas.microsoft.com/office/drawing/2014/main" id="{5F9D60A6-3E89-2EE7-2A79-7A370631CC8A}"/>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8" name="Line 126">
                        <a:extLst>
                          <a:ext uri="{FF2B5EF4-FFF2-40B4-BE49-F238E27FC236}">
                            <a16:creationId xmlns:a16="http://schemas.microsoft.com/office/drawing/2014/main" id="{A8F49B3D-5736-CE99-0958-E611FD49E6E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26" name="Group 136">
                    <a:extLst>
                      <a:ext uri="{FF2B5EF4-FFF2-40B4-BE49-F238E27FC236}">
                        <a16:creationId xmlns:a16="http://schemas.microsoft.com/office/drawing/2014/main" id="{D239995B-FA90-08B9-5683-8855EBCD1EE1}"/>
                      </a:ext>
                    </a:extLst>
                  </p:cNvPr>
                  <p:cNvGrpSpPr>
                    <a:grpSpLocks/>
                  </p:cNvGrpSpPr>
                  <p:nvPr/>
                </p:nvGrpSpPr>
                <p:grpSpPr bwMode="auto">
                  <a:xfrm>
                    <a:off x="2400" y="1300"/>
                    <a:ext cx="96" cy="240"/>
                    <a:chOff x="2400" y="1296"/>
                    <a:chExt cx="96" cy="240"/>
                  </a:xfrm>
                </p:grpSpPr>
                <p:sp>
                  <p:nvSpPr>
                    <p:cNvPr id="231" name="Line 117">
                      <a:extLst>
                        <a:ext uri="{FF2B5EF4-FFF2-40B4-BE49-F238E27FC236}">
                          <a16:creationId xmlns:a16="http://schemas.microsoft.com/office/drawing/2014/main" id="{EA423D0C-569C-A122-0F3A-F2D4F849F19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2" name="Line 134">
                      <a:extLst>
                        <a:ext uri="{FF2B5EF4-FFF2-40B4-BE49-F238E27FC236}">
                          <a16:creationId xmlns:a16="http://schemas.microsoft.com/office/drawing/2014/main" id="{2F80BCA5-4497-6C35-FB0E-92E7C370391A}"/>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3" name="Line 135">
                      <a:extLst>
                        <a:ext uri="{FF2B5EF4-FFF2-40B4-BE49-F238E27FC236}">
                          <a16:creationId xmlns:a16="http://schemas.microsoft.com/office/drawing/2014/main" id="{920485FE-58CF-CF3F-C063-3EA0587F1E14}"/>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27" name="Group 137">
                    <a:extLst>
                      <a:ext uri="{FF2B5EF4-FFF2-40B4-BE49-F238E27FC236}">
                        <a16:creationId xmlns:a16="http://schemas.microsoft.com/office/drawing/2014/main" id="{B00AD662-8F97-7C4A-6E7B-20E5965530CB}"/>
                      </a:ext>
                    </a:extLst>
                  </p:cNvPr>
                  <p:cNvGrpSpPr>
                    <a:grpSpLocks/>
                  </p:cNvGrpSpPr>
                  <p:nvPr/>
                </p:nvGrpSpPr>
                <p:grpSpPr bwMode="auto">
                  <a:xfrm flipH="1">
                    <a:off x="2640" y="1296"/>
                    <a:ext cx="96" cy="240"/>
                    <a:chOff x="2400" y="1296"/>
                    <a:chExt cx="96" cy="240"/>
                  </a:xfrm>
                </p:grpSpPr>
                <p:sp>
                  <p:nvSpPr>
                    <p:cNvPr id="228" name="Line 138">
                      <a:extLst>
                        <a:ext uri="{FF2B5EF4-FFF2-40B4-BE49-F238E27FC236}">
                          <a16:creationId xmlns:a16="http://schemas.microsoft.com/office/drawing/2014/main" id="{317909B2-E2AF-8E01-3B4E-EC57BC48779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29" name="Line 139">
                      <a:extLst>
                        <a:ext uri="{FF2B5EF4-FFF2-40B4-BE49-F238E27FC236}">
                          <a16:creationId xmlns:a16="http://schemas.microsoft.com/office/drawing/2014/main" id="{06C35FD7-C922-275D-5008-95B1499D1130}"/>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0" name="Line 140">
                      <a:extLst>
                        <a:ext uri="{FF2B5EF4-FFF2-40B4-BE49-F238E27FC236}">
                          <a16:creationId xmlns:a16="http://schemas.microsoft.com/office/drawing/2014/main" id="{84A772DC-39C2-285C-082A-5820CEA3A1D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14" name="Group 142">
                  <a:extLst>
                    <a:ext uri="{FF2B5EF4-FFF2-40B4-BE49-F238E27FC236}">
                      <a16:creationId xmlns:a16="http://schemas.microsoft.com/office/drawing/2014/main" id="{F90FB6A1-0D46-2E07-7E2C-868B34DDA429}"/>
                    </a:ext>
                  </a:extLst>
                </p:cNvPr>
                <p:cNvGrpSpPr>
                  <a:grpSpLocks/>
                </p:cNvGrpSpPr>
                <p:nvPr/>
              </p:nvGrpSpPr>
              <p:grpSpPr bwMode="auto">
                <a:xfrm>
                  <a:off x="2543901" y="3307668"/>
                  <a:ext cx="362636" cy="345638"/>
                  <a:chOff x="1776" y="2256"/>
                  <a:chExt cx="288" cy="279"/>
                </a:xfrm>
              </p:grpSpPr>
              <p:grpSp>
                <p:nvGrpSpPr>
                  <p:cNvPr id="215" name="Group 143">
                    <a:extLst>
                      <a:ext uri="{FF2B5EF4-FFF2-40B4-BE49-F238E27FC236}">
                        <a16:creationId xmlns:a16="http://schemas.microsoft.com/office/drawing/2014/main" id="{35B9F27B-C7C4-45E2-8ABE-DDFD0D3D5793}"/>
                      </a:ext>
                    </a:extLst>
                  </p:cNvPr>
                  <p:cNvGrpSpPr>
                    <a:grpSpLocks/>
                  </p:cNvGrpSpPr>
                  <p:nvPr/>
                </p:nvGrpSpPr>
                <p:grpSpPr bwMode="auto">
                  <a:xfrm>
                    <a:off x="1824" y="2256"/>
                    <a:ext cx="240" cy="279"/>
                    <a:chOff x="1392" y="3408"/>
                    <a:chExt cx="240" cy="279"/>
                  </a:xfrm>
                </p:grpSpPr>
                <p:sp>
                  <p:nvSpPr>
                    <p:cNvPr id="218" name="Line 144">
                      <a:extLst>
                        <a:ext uri="{FF2B5EF4-FFF2-40B4-BE49-F238E27FC236}">
                          <a16:creationId xmlns:a16="http://schemas.microsoft.com/office/drawing/2014/main" id="{638691BA-EF08-9159-182A-7D8C5D32250D}"/>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9" name="Arc 145">
                      <a:extLst>
                        <a:ext uri="{FF2B5EF4-FFF2-40B4-BE49-F238E27FC236}">
                          <a16:creationId xmlns:a16="http://schemas.microsoft.com/office/drawing/2014/main" id="{B14A5E41-0D9C-A404-CD47-F517F67C5D33}"/>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20" name="Line 146">
                      <a:extLst>
                        <a:ext uri="{FF2B5EF4-FFF2-40B4-BE49-F238E27FC236}">
                          <a16:creationId xmlns:a16="http://schemas.microsoft.com/office/drawing/2014/main" id="{91730A9C-B534-2E09-73CD-7B98D3A8D390}"/>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216" name="Arc 147">
                    <a:extLst>
                      <a:ext uri="{FF2B5EF4-FFF2-40B4-BE49-F238E27FC236}">
                        <a16:creationId xmlns:a16="http://schemas.microsoft.com/office/drawing/2014/main" id="{B1296F4B-277C-CE24-3534-560BD95C30A1}"/>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7" name="Arc 148">
                    <a:extLst>
                      <a:ext uri="{FF2B5EF4-FFF2-40B4-BE49-F238E27FC236}">
                        <a16:creationId xmlns:a16="http://schemas.microsoft.com/office/drawing/2014/main" id="{78DB691E-4D39-8F70-A4FA-A699243F260B}"/>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169" name="Group 168">
              <a:extLst>
                <a:ext uri="{FF2B5EF4-FFF2-40B4-BE49-F238E27FC236}">
                  <a16:creationId xmlns:a16="http://schemas.microsoft.com/office/drawing/2014/main" id="{FC0E1E35-4310-B857-3801-A7C07AB21FF5}"/>
                </a:ext>
              </a:extLst>
            </p:cNvPr>
            <p:cNvGrpSpPr/>
            <p:nvPr/>
          </p:nvGrpSpPr>
          <p:grpSpPr>
            <a:xfrm>
              <a:off x="2880052" y="3421744"/>
              <a:ext cx="2335259" cy="1528501"/>
              <a:chOff x="212942" y="1690688"/>
              <a:chExt cx="2335259" cy="1528501"/>
            </a:xfrm>
          </p:grpSpPr>
          <p:sp>
            <p:nvSpPr>
              <p:cNvPr id="170" name="Rectangle 169">
                <a:extLst>
                  <a:ext uri="{FF2B5EF4-FFF2-40B4-BE49-F238E27FC236}">
                    <a16:creationId xmlns:a16="http://schemas.microsoft.com/office/drawing/2014/main" id="{CABFFB01-90F2-C910-70D3-89480A481C64}"/>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171" name="Group 170">
                <a:extLst>
                  <a:ext uri="{FF2B5EF4-FFF2-40B4-BE49-F238E27FC236}">
                    <a16:creationId xmlns:a16="http://schemas.microsoft.com/office/drawing/2014/main" id="{35A8B195-7242-1BE1-80AE-208703B28DF1}"/>
                  </a:ext>
                </a:extLst>
              </p:cNvPr>
              <p:cNvGrpSpPr/>
              <p:nvPr/>
            </p:nvGrpSpPr>
            <p:grpSpPr>
              <a:xfrm>
                <a:off x="375782" y="1844442"/>
                <a:ext cx="871055" cy="1219954"/>
                <a:chOff x="927024" y="3154681"/>
                <a:chExt cx="1012360" cy="1417859"/>
              </a:xfrm>
            </p:grpSpPr>
            <p:sp>
              <p:nvSpPr>
                <p:cNvPr id="172" name="AutoShape 32">
                  <a:extLst>
                    <a:ext uri="{FF2B5EF4-FFF2-40B4-BE49-F238E27FC236}">
                      <a16:creationId xmlns:a16="http://schemas.microsoft.com/office/drawing/2014/main" id="{F432EF60-0A41-6916-3436-EA1DEC547A2F}"/>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74" name="Group 141">
                  <a:extLst>
                    <a:ext uri="{FF2B5EF4-FFF2-40B4-BE49-F238E27FC236}">
                      <a16:creationId xmlns:a16="http://schemas.microsoft.com/office/drawing/2014/main" id="{4CCFF99A-74AD-1BEC-80FF-7DC3CE73064C}"/>
                    </a:ext>
                  </a:extLst>
                </p:cNvPr>
                <p:cNvGrpSpPr>
                  <a:grpSpLocks/>
                </p:cNvGrpSpPr>
                <p:nvPr/>
              </p:nvGrpSpPr>
              <p:grpSpPr bwMode="auto">
                <a:xfrm>
                  <a:off x="927024" y="3154681"/>
                  <a:ext cx="1012360" cy="823487"/>
                  <a:chOff x="2304" y="1104"/>
                  <a:chExt cx="536" cy="436"/>
                </a:xfrm>
              </p:grpSpPr>
              <p:sp>
                <p:nvSpPr>
                  <p:cNvPr id="182" name="AutoShape 133">
                    <a:extLst>
                      <a:ext uri="{FF2B5EF4-FFF2-40B4-BE49-F238E27FC236}">
                        <a16:creationId xmlns:a16="http://schemas.microsoft.com/office/drawing/2014/main" id="{279E6180-5902-93DD-0B3A-9E75E3EA3164}"/>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83" name="Group 105">
                    <a:extLst>
                      <a:ext uri="{FF2B5EF4-FFF2-40B4-BE49-F238E27FC236}">
                        <a16:creationId xmlns:a16="http://schemas.microsoft.com/office/drawing/2014/main" id="{13C68768-E867-ACD1-6CD3-F61EB28D3A86}"/>
                      </a:ext>
                    </a:extLst>
                  </p:cNvPr>
                  <p:cNvGrpSpPr>
                    <a:grpSpLocks/>
                  </p:cNvGrpSpPr>
                  <p:nvPr/>
                </p:nvGrpSpPr>
                <p:grpSpPr bwMode="auto">
                  <a:xfrm>
                    <a:off x="2488" y="1104"/>
                    <a:ext cx="48" cy="144"/>
                    <a:chOff x="1200" y="912"/>
                    <a:chExt cx="48" cy="144"/>
                  </a:xfrm>
                </p:grpSpPr>
                <p:sp>
                  <p:nvSpPr>
                    <p:cNvPr id="207" name="Oval 106">
                      <a:extLst>
                        <a:ext uri="{FF2B5EF4-FFF2-40B4-BE49-F238E27FC236}">
                          <a16:creationId xmlns:a16="http://schemas.microsoft.com/office/drawing/2014/main" id="{32B9DBEA-68C2-F0A9-1BE5-C2B3BFA4754F}"/>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8" name="Oval 107">
                      <a:extLst>
                        <a:ext uri="{FF2B5EF4-FFF2-40B4-BE49-F238E27FC236}">
                          <a16:creationId xmlns:a16="http://schemas.microsoft.com/office/drawing/2014/main" id="{D3921D51-2EB1-DD17-00C4-D5EC9294580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4" name="Group 108">
                    <a:extLst>
                      <a:ext uri="{FF2B5EF4-FFF2-40B4-BE49-F238E27FC236}">
                        <a16:creationId xmlns:a16="http://schemas.microsoft.com/office/drawing/2014/main" id="{D2192A94-A0CB-1CB3-9F22-BB2E3A708EB2}"/>
                      </a:ext>
                    </a:extLst>
                  </p:cNvPr>
                  <p:cNvGrpSpPr>
                    <a:grpSpLocks/>
                  </p:cNvGrpSpPr>
                  <p:nvPr/>
                </p:nvGrpSpPr>
                <p:grpSpPr bwMode="auto">
                  <a:xfrm>
                    <a:off x="2632" y="1104"/>
                    <a:ext cx="48" cy="144"/>
                    <a:chOff x="1200" y="912"/>
                    <a:chExt cx="48" cy="144"/>
                  </a:xfrm>
                </p:grpSpPr>
                <p:sp>
                  <p:nvSpPr>
                    <p:cNvPr id="205" name="Oval 109">
                      <a:extLst>
                        <a:ext uri="{FF2B5EF4-FFF2-40B4-BE49-F238E27FC236}">
                          <a16:creationId xmlns:a16="http://schemas.microsoft.com/office/drawing/2014/main" id="{941895BA-DF60-26DF-AE7B-117606EC377E}"/>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6" name="Oval 110">
                      <a:extLst>
                        <a:ext uri="{FF2B5EF4-FFF2-40B4-BE49-F238E27FC236}">
                          <a16:creationId xmlns:a16="http://schemas.microsoft.com/office/drawing/2014/main" id="{B5ABE008-C23E-A4DA-705C-A398FA129A18}"/>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5" name="Group 111">
                    <a:extLst>
                      <a:ext uri="{FF2B5EF4-FFF2-40B4-BE49-F238E27FC236}">
                        <a16:creationId xmlns:a16="http://schemas.microsoft.com/office/drawing/2014/main" id="{D3BED201-8441-D38F-5B53-F7BEC364B8B0}"/>
                      </a:ext>
                    </a:extLst>
                  </p:cNvPr>
                  <p:cNvGrpSpPr>
                    <a:grpSpLocks/>
                  </p:cNvGrpSpPr>
                  <p:nvPr/>
                </p:nvGrpSpPr>
                <p:grpSpPr bwMode="auto">
                  <a:xfrm>
                    <a:off x="2688" y="1212"/>
                    <a:ext cx="152" cy="132"/>
                    <a:chOff x="672" y="1020"/>
                    <a:chExt cx="152" cy="132"/>
                  </a:xfrm>
                </p:grpSpPr>
                <p:sp>
                  <p:nvSpPr>
                    <p:cNvPr id="200" name="Line 112">
                      <a:extLst>
                        <a:ext uri="{FF2B5EF4-FFF2-40B4-BE49-F238E27FC236}">
                          <a16:creationId xmlns:a16="http://schemas.microsoft.com/office/drawing/2014/main" id="{A4C0AB64-D473-87E5-A3A0-2EE712EB60CC}"/>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1" name="Line 113">
                      <a:extLst>
                        <a:ext uri="{FF2B5EF4-FFF2-40B4-BE49-F238E27FC236}">
                          <a16:creationId xmlns:a16="http://schemas.microsoft.com/office/drawing/2014/main" id="{19D17D07-07DF-D1D8-CC16-6B8DB7338F71}"/>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02" name="Group 114">
                      <a:extLst>
                        <a:ext uri="{FF2B5EF4-FFF2-40B4-BE49-F238E27FC236}">
                          <a16:creationId xmlns:a16="http://schemas.microsoft.com/office/drawing/2014/main" id="{5A639CDA-0AF9-AE51-45C2-9A6DD0172965}"/>
                        </a:ext>
                      </a:extLst>
                    </p:cNvPr>
                    <p:cNvGrpSpPr>
                      <a:grpSpLocks/>
                    </p:cNvGrpSpPr>
                    <p:nvPr/>
                  </p:nvGrpSpPr>
                  <p:grpSpPr bwMode="auto">
                    <a:xfrm>
                      <a:off x="680" y="1020"/>
                      <a:ext cx="144" cy="96"/>
                      <a:chOff x="680" y="1020"/>
                      <a:chExt cx="144" cy="96"/>
                    </a:xfrm>
                  </p:grpSpPr>
                  <p:sp>
                    <p:nvSpPr>
                      <p:cNvPr id="203" name="Line 115">
                        <a:extLst>
                          <a:ext uri="{FF2B5EF4-FFF2-40B4-BE49-F238E27FC236}">
                            <a16:creationId xmlns:a16="http://schemas.microsoft.com/office/drawing/2014/main" id="{DD8D647E-B5A6-10D4-BEC3-F429B2A5D64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4" name="Line 116">
                        <a:extLst>
                          <a:ext uri="{FF2B5EF4-FFF2-40B4-BE49-F238E27FC236}">
                            <a16:creationId xmlns:a16="http://schemas.microsoft.com/office/drawing/2014/main" id="{FA17FC31-B9D0-0323-96AC-67C20AB14CE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86" name="Group 121">
                    <a:extLst>
                      <a:ext uri="{FF2B5EF4-FFF2-40B4-BE49-F238E27FC236}">
                        <a16:creationId xmlns:a16="http://schemas.microsoft.com/office/drawing/2014/main" id="{93BA7758-26B5-5F5E-8CAD-7EFA084F7F74}"/>
                      </a:ext>
                    </a:extLst>
                  </p:cNvPr>
                  <p:cNvGrpSpPr>
                    <a:grpSpLocks/>
                  </p:cNvGrpSpPr>
                  <p:nvPr/>
                </p:nvGrpSpPr>
                <p:grpSpPr bwMode="auto">
                  <a:xfrm flipH="1">
                    <a:off x="2304" y="1212"/>
                    <a:ext cx="152" cy="132"/>
                    <a:chOff x="672" y="1020"/>
                    <a:chExt cx="152" cy="132"/>
                  </a:xfrm>
                </p:grpSpPr>
                <p:sp>
                  <p:nvSpPr>
                    <p:cNvPr id="195" name="Line 122">
                      <a:extLst>
                        <a:ext uri="{FF2B5EF4-FFF2-40B4-BE49-F238E27FC236}">
                          <a16:creationId xmlns:a16="http://schemas.microsoft.com/office/drawing/2014/main" id="{5B5B77C5-98B0-9615-1B2E-F89E71DED6B9}"/>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6" name="Line 123">
                      <a:extLst>
                        <a:ext uri="{FF2B5EF4-FFF2-40B4-BE49-F238E27FC236}">
                          <a16:creationId xmlns:a16="http://schemas.microsoft.com/office/drawing/2014/main" id="{7D080C3D-2F79-7191-F962-E9379B34812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97" name="Group 124">
                      <a:extLst>
                        <a:ext uri="{FF2B5EF4-FFF2-40B4-BE49-F238E27FC236}">
                          <a16:creationId xmlns:a16="http://schemas.microsoft.com/office/drawing/2014/main" id="{F569B35C-1568-CE60-1EDF-724BE594E6ED}"/>
                        </a:ext>
                      </a:extLst>
                    </p:cNvPr>
                    <p:cNvGrpSpPr>
                      <a:grpSpLocks/>
                    </p:cNvGrpSpPr>
                    <p:nvPr/>
                  </p:nvGrpSpPr>
                  <p:grpSpPr bwMode="auto">
                    <a:xfrm>
                      <a:off x="680" y="1020"/>
                      <a:ext cx="144" cy="96"/>
                      <a:chOff x="680" y="1020"/>
                      <a:chExt cx="144" cy="96"/>
                    </a:xfrm>
                  </p:grpSpPr>
                  <p:sp>
                    <p:nvSpPr>
                      <p:cNvPr id="198" name="Line 125">
                        <a:extLst>
                          <a:ext uri="{FF2B5EF4-FFF2-40B4-BE49-F238E27FC236}">
                            <a16:creationId xmlns:a16="http://schemas.microsoft.com/office/drawing/2014/main" id="{3297341A-7B48-FC72-0F8A-412DF867B855}"/>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9" name="Line 126">
                        <a:extLst>
                          <a:ext uri="{FF2B5EF4-FFF2-40B4-BE49-F238E27FC236}">
                            <a16:creationId xmlns:a16="http://schemas.microsoft.com/office/drawing/2014/main" id="{3D51F9EE-470D-292E-C860-BE7403DC792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87" name="Group 136">
                    <a:extLst>
                      <a:ext uri="{FF2B5EF4-FFF2-40B4-BE49-F238E27FC236}">
                        <a16:creationId xmlns:a16="http://schemas.microsoft.com/office/drawing/2014/main" id="{F081D3F3-A84C-ED7C-8067-DCDA40F40180}"/>
                      </a:ext>
                    </a:extLst>
                  </p:cNvPr>
                  <p:cNvGrpSpPr>
                    <a:grpSpLocks/>
                  </p:cNvGrpSpPr>
                  <p:nvPr/>
                </p:nvGrpSpPr>
                <p:grpSpPr bwMode="auto">
                  <a:xfrm>
                    <a:off x="2400" y="1300"/>
                    <a:ext cx="96" cy="240"/>
                    <a:chOff x="2400" y="1296"/>
                    <a:chExt cx="96" cy="240"/>
                  </a:xfrm>
                </p:grpSpPr>
                <p:sp>
                  <p:nvSpPr>
                    <p:cNvPr id="192" name="Line 117">
                      <a:extLst>
                        <a:ext uri="{FF2B5EF4-FFF2-40B4-BE49-F238E27FC236}">
                          <a16:creationId xmlns:a16="http://schemas.microsoft.com/office/drawing/2014/main" id="{BCB53BC0-0C2E-B9B8-64D7-5B42A36C0CCA}"/>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3" name="Line 134">
                      <a:extLst>
                        <a:ext uri="{FF2B5EF4-FFF2-40B4-BE49-F238E27FC236}">
                          <a16:creationId xmlns:a16="http://schemas.microsoft.com/office/drawing/2014/main" id="{D06E32A0-C8D4-27EF-F02A-D30F7E5A0C38}"/>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4" name="Line 135">
                      <a:extLst>
                        <a:ext uri="{FF2B5EF4-FFF2-40B4-BE49-F238E27FC236}">
                          <a16:creationId xmlns:a16="http://schemas.microsoft.com/office/drawing/2014/main" id="{F37F5358-7E01-369D-D5E8-DB9D334AC79E}"/>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8" name="Group 137">
                    <a:extLst>
                      <a:ext uri="{FF2B5EF4-FFF2-40B4-BE49-F238E27FC236}">
                        <a16:creationId xmlns:a16="http://schemas.microsoft.com/office/drawing/2014/main" id="{C3345A51-664B-3B0E-54E0-1EEECBE8B59A}"/>
                      </a:ext>
                    </a:extLst>
                  </p:cNvPr>
                  <p:cNvGrpSpPr>
                    <a:grpSpLocks/>
                  </p:cNvGrpSpPr>
                  <p:nvPr/>
                </p:nvGrpSpPr>
                <p:grpSpPr bwMode="auto">
                  <a:xfrm flipH="1">
                    <a:off x="2640" y="1296"/>
                    <a:ext cx="96" cy="240"/>
                    <a:chOff x="2400" y="1296"/>
                    <a:chExt cx="96" cy="240"/>
                  </a:xfrm>
                </p:grpSpPr>
                <p:sp>
                  <p:nvSpPr>
                    <p:cNvPr id="189" name="Line 138">
                      <a:extLst>
                        <a:ext uri="{FF2B5EF4-FFF2-40B4-BE49-F238E27FC236}">
                          <a16:creationId xmlns:a16="http://schemas.microsoft.com/office/drawing/2014/main" id="{5CA78A4C-299F-4B23-DEB6-0F232D177033}"/>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0" name="Line 139">
                      <a:extLst>
                        <a:ext uri="{FF2B5EF4-FFF2-40B4-BE49-F238E27FC236}">
                          <a16:creationId xmlns:a16="http://schemas.microsoft.com/office/drawing/2014/main" id="{8A331DD4-EBE4-51C8-E3B1-1EDE06583E3E}"/>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1" name="Line 140">
                      <a:extLst>
                        <a:ext uri="{FF2B5EF4-FFF2-40B4-BE49-F238E27FC236}">
                          <a16:creationId xmlns:a16="http://schemas.microsoft.com/office/drawing/2014/main" id="{656E390D-37FB-FF54-5D9F-02CD3F908080}"/>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grpSp>
      <p:sp>
        <p:nvSpPr>
          <p:cNvPr id="326" name="TextBox 325">
            <a:extLst>
              <a:ext uri="{FF2B5EF4-FFF2-40B4-BE49-F238E27FC236}">
                <a16:creationId xmlns:a16="http://schemas.microsoft.com/office/drawing/2014/main" id="{7441578E-A32F-8C00-73F8-03AA86E00D3F}"/>
              </a:ext>
            </a:extLst>
          </p:cNvPr>
          <p:cNvSpPr txBox="1"/>
          <p:nvPr/>
        </p:nvSpPr>
        <p:spPr>
          <a:xfrm>
            <a:off x="1149737" y="1239512"/>
            <a:ext cx="1713418" cy="369332"/>
          </a:xfrm>
          <a:prstGeom prst="rect">
            <a:avLst/>
          </a:prstGeom>
          <a:noFill/>
        </p:spPr>
        <p:txBody>
          <a:bodyPr wrap="none" rtlCol="0">
            <a:spAutoFit/>
          </a:bodyPr>
          <a:lstStyle/>
          <a:p>
            <a:r>
              <a:rPr lang="en-US" u="sng" dirty="0"/>
              <a:t>Units from D = 1</a:t>
            </a:r>
          </a:p>
        </p:txBody>
      </p:sp>
      <p:sp>
        <p:nvSpPr>
          <p:cNvPr id="327" name="TextBox 326">
            <a:extLst>
              <a:ext uri="{FF2B5EF4-FFF2-40B4-BE49-F238E27FC236}">
                <a16:creationId xmlns:a16="http://schemas.microsoft.com/office/drawing/2014/main" id="{BBD54BBE-87D5-70D9-1CEA-777FC5EEF561}"/>
              </a:ext>
            </a:extLst>
          </p:cNvPr>
          <p:cNvSpPr txBox="1"/>
          <p:nvPr/>
        </p:nvSpPr>
        <p:spPr>
          <a:xfrm>
            <a:off x="1198638" y="3934703"/>
            <a:ext cx="1713418" cy="369332"/>
          </a:xfrm>
          <a:prstGeom prst="rect">
            <a:avLst/>
          </a:prstGeom>
          <a:noFill/>
        </p:spPr>
        <p:txBody>
          <a:bodyPr wrap="none" rtlCol="0">
            <a:spAutoFit/>
          </a:bodyPr>
          <a:lstStyle/>
          <a:p>
            <a:r>
              <a:rPr lang="en-US" u="sng" dirty="0"/>
              <a:t>Units from D = 0</a:t>
            </a:r>
          </a:p>
        </p:txBody>
      </p:sp>
      <p:sp>
        <p:nvSpPr>
          <p:cNvPr id="328" name="Content Placeholder 2">
            <a:extLst>
              <a:ext uri="{FF2B5EF4-FFF2-40B4-BE49-F238E27FC236}">
                <a16:creationId xmlns:a16="http://schemas.microsoft.com/office/drawing/2014/main" id="{EB81B8D0-6572-3EE4-871A-3F2029669FF9}"/>
              </a:ext>
            </a:extLst>
          </p:cNvPr>
          <p:cNvSpPr>
            <a:spLocks noGrp="1"/>
          </p:cNvSpPr>
          <p:nvPr>
            <p:ph idx="1"/>
          </p:nvPr>
        </p:nvSpPr>
        <p:spPr>
          <a:xfrm>
            <a:off x="4622104" y="1825625"/>
            <a:ext cx="6731696" cy="4351338"/>
          </a:xfrm>
        </p:spPr>
        <p:txBody>
          <a:bodyPr>
            <a:normAutofit/>
          </a:bodyPr>
          <a:lstStyle/>
          <a:p>
            <a:r>
              <a:rPr lang="en-US" dirty="0"/>
              <a:t>Differences in units between treated and untreated that create bias</a:t>
            </a:r>
          </a:p>
          <a:p>
            <a:endParaRPr lang="en-US" dirty="0"/>
          </a:p>
          <a:p>
            <a:r>
              <a:rPr lang="en-US" dirty="0"/>
              <a:t>Can be that units are different or have different other external forces influencing them</a:t>
            </a:r>
          </a:p>
          <a:p>
            <a:pPr marL="0" indent="0">
              <a:buNone/>
            </a:pPr>
            <a:endParaRPr lang="en-US" dirty="0"/>
          </a:p>
          <a:p>
            <a:r>
              <a:rPr lang="en-US" dirty="0"/>
              <a:t>We get around this with </a:t>
            </a:r>
            <a:r>
              <a:rPr lang="en-US" b="1" dirty="0"/>
              <a:t>experimental or statistical design controls</a:t>
            </a:r>
          </a:p>
        </p:txBody>
      </p:sp>
    </p:spTree>
    <p:extLst>
      <p:ext uri="{BB962C8B-B14F-4D97-AF65-F5344CB8AC3E}">
        <p14:creationId xmlns:p14="http://schemas.microsoft.com/office/powerpoint/2010/main" val="29583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9994-D65D-F022-999B-68E906000D03}"/>
              </a:ext>
            </a:extLst>
          </p:cNvPr>
          <p:cNvSpPr>
            <a:spLocks noGrp="1"/>
          </p:cNvSpPr>
          <p:nvPr>
            <p:ph type="title"/>
          </p:nvPr>
        </p:nvSpPr>
        <p:spPr>
          <a:xfrm>
            <a:off x="0" y="-111077"/>
            <a:ext cx="10515600" cy="1325563"/>
          </a:xfrm>
        </p:spPr>
        <p:txBody>
          <a:bodyPr/>
          <a:lstStyle/>
          <a:p>
            <a:r>
              <a:rPr lang="en-US" dirty="0"/>
              <a:t>Treatment Heterogeneity Bias</a:t>
            </a:r>
          </a:p>
        </p:txBody>
      </p:sp>
      <p:grpSp>
        <p:nvGrpSpPr>
          <p:cNvPr id="5" name="Group 4">
            <a:extLst>
              <a:ext uri="{FF2B5EF4-FFF2-40B4-BE49-F238E27FC236}">
                <a16:creationId xmlns:a16="http://schemas.microsoft.com/office/drawing/2014/main" id="{B3F5E7ED-055C-4BF0-410F-55DAC8CC6A0B}"/>
              </a:ext>
            </a:extLst>
          </p:cNvPr>
          <p:cNvGrpSpPr/>
          <p:nvPr/>
        </p:nvGrpSpPr>
        <p:grpSpPr>
          <a:xfrm>
            <a:off x="191646" y="1692011"/>
            <a:ext cx="1467301" cy="960395"/>
            <a:chOff x="212942" y="1690688"/>
            <a:chExt cx="2335259" cy="1528501"/>
          </a:xfrm>
        </p:grpSpPr>
        <p:sp>
          <p:nvSpPr>
            <p:cNvPr id="126" name="Rectangle 125">
              <a:extLst>
                <a:ext uri="{FF2B5EF4-FFF2-40B4-BE49-F238E27FC236}">
                  <a16:creationId xmlns:a16="http://schemas.microsoft.com/office/drawing/2014/main" id="{6080FE63-502F-85CF-93AD-EEE733A6EAEA}"/>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127" name="Group 126">
              <a:extLst>
                <a:ext uri="{FF2B5EF4-FFF2-40B4-BE49-F238E27FC236}">
                  <a16:creationId xmlns:a16="http://schemas.microsoft.com/office/drawing/2014/main" id="{297F9EC2-1A96-B0E5-6C2E-EDE4616FB251}"/>
                </a:ext>
              </a:extLst>
            </p:cNvPr>
            <p:cNvGrpSpPr/>
            <p:nvPr/>
          </p:nvGrpSpPr>
          <p:grpSpPr>
            <a:xfrm>
              <a:off x="375782" y="1844443"/>
              <a:ext cx="2172419" cy="1266165"/>
              <a:chOff x="927024" y="3154681"/>
              <a:chExt cx="2524836" cy="1471566"/>
            </a:xfrm>
          </p:grpSpPr>
          <p:sp>
            <p:nvSpPr>
              <p:cNvPr id="128" name="AutoShape 32">
                <a:extLst>
                  <a:ext uri="{FF2B5EF4-FFF2-40B4-BE49-F238E27FC236}">
                    <a16:creationId xmlns:a16="http://schemas.microsoft.com/office/drawing/2014/main" id="{272DFAF4-D505-2266-B40A-929A2E617A00}"/>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9" name="AutoShape 33">
                <a:extLst>
                  <a:ext uri="{FF2B5EF4-FFF2-40B4-BE49-F238E27FC236}">
                    <a16:creationId xmlns:a16="http://schemas.microsoft.com/office/drawing/2014/main" id="{07ED71BD-4C59-0710-56D4-AE04FB70A06E}"/>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30" name="Group 141">
                <a:extLst>
                  <a:ext uri="{FF2B5EF4-FFF2-40B4-BE49-F238E27FC236}">
                    <a16:creationId xmlns:a16="http://schemas.microsoft.com/office/drawing/2014/main" id="{DFBA9103-136C-B32D-BD04-9B49D24C8F3A}"/>
                  </a:ext>
                </a:extLst>
              </p:cNvPr>
              <p:cNvGrpSpPr>
                <a:grpSpLocks/>
              </p:cNvGrpSpPr>
              <p:nvPr/>
            </p:nvGrpSpPr>
            <p:grpSpPr bwMode="auto">
              <a:xfrm>
                <a:off x="927024" y="3154681"/>
                <a:ext cx="1012360" cy="823487"/>
                <a:chOff x="2304" y="1104"/>
                <a:chExt cx="536" cy="436"/>
              </a:xfrm>
            </p:grpSpPr>
            <p:sp>
              <p:nvSpPr>
                <p:cNvPr id="138" name="AutoShape 133">
                  <a:extLst>
                    <a:ext uri="{FF2B5EF4-FFF2-40B4-BE49-F238E27FC236}">
                      <a16:creationId xmlns:a16="http://schemas.microsoft.com/office/drawing/2014/main" id="{9474FCE1-6579-70DD-2B94-5E48A80EED04}"/>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39" name="Group 105">
                  <a:extLst>
                    <a:ext uri="{FF2B5EF4-FFF2-40B4-BE49-F238E27FC236}">
                      <a16:creationId xmlns:a16="http://schemas.microsoft.com/office/drawing/2014/main" id="{65D93DA4-0A5A-96B7-6225-3BAE4529D97D}"/>
                    </a:ext>
                  </a:extLst>
                </p:cNvPr>
                <p:cNvGrpSpPr>
                  <a:grpSpLocks/>
                </p:cNvGrpSpPr>
                <p:nvPr/>
              </p:nvGrpSpPr>
              <p:grpSpPr bwMode="auto">
                <a:xfrm>
                  <a:off x="2488" y="1104"/>
                  <a:ext cx="48" cy="144"/>
                  <a:chOff x="1200" y="912"/>
                  <a:chExt cx="48" cy="144"/>
                </a:xfrm>
              </p:grpSpPr>
              <p:sp>
                <p:nvSpPr>
                  <p:cNvPr id="163" name="Oval 106">
                    <a:extLst>
                      <a:ext uri="{FF2B5EF4-FFF2-40B4-BE49-F238E27FC236}">
                        <a16:creationId xmlns:a16="http://schemas.microsoft.com/office/drawing/2014/main" id="{00F4E060-C93C-46E5-B3A5-35A76B73FE02}"/>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4" name="Oval 107">
                    <a:extLst>
                      <a:ext uri="{FF2B5EF4-FFF2-40B4-BE49-F238E27FC236}">
                        <a16:creationId xmlns:a16="http://schemas.microsoft.com/office/drawing/2014/main" id="{85EBC357-2CFA-B126-058E-E87FAA15E9AC}"/>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40" name="Group 108">
                  <a:extLst>
                    <a:ext uri="{FF2B5EF4-FFF2-40B4-BE49-F238E27FC236}">
                      <a16:creationId xmlns:a16="http://schemas.microsoft.com/office/drawing/2014/main" id="{C0089C3E-14E5-A54B-6618-FDE198412B4C}"/>
                    </a:ext>
                  </a:extLst>
                </p:cNvPr>
                <p:cNvGrpSpPr>
                  <a:grpSpLocks/>
                </p:cNvGrpSpPr>
                <p:nvPr/>
              </p:nvGrpSpPr>
              <p:grpSpPr bwMode="auto">
                <a:xfrm>
                  <a:off x="2632" y="1104"/>
                  <a:ext cx="48" cy="144"/>
                  <a:chOff x="1200" y="912"/>
                  <a:chExt cx="48" cy="144"/>
                </a:xfrm>
              </p:grpSpPr>
              <p:sp>
                <p:nvSpPr>
                  <p:cNvPr id="161" name="Oval 109">
                    <a:extLst>
                      <a:ext uri="{FF2B5EF4-FFF2-40B4-BE49-F238E27FC236}">
                        <a16:creationId xmlns:a16="http://schemas.microsoft.com/office/drawing/2014/main" id="{A76FFE53-D641-07F7-071F-92403AC0E8CD}"/>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2" name="Oval 110">
                    <a:extLst>
                      <a:ext uri="{FF2B5EF4-FFF2-40B4-BE49-F238E27FC236}">
                        <a16:creationId xmlns:a16="http://schemas.microsoft.com/office/drawing/2014/main" id="{7F5CB8C2-5704-3CC5-5380-6CCF978C1FB7}"/>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41" name="Group 111">
                  <a:extLst>
                    <a:ext uri="{FF2B5EF4-FFF2-40B4-BE49-F238E27FC236}">
                      <a16:creationId xmlns:a16="http://schemas.microsoft.com/office/drawing/2014/main" id="{FA898737-7AAE-4438-42EA-C2D0485C483F}"/>
                    </a:ext>
                  </a:extLst>
                </p:cNvPr>
                <p:cNvGrpSpPr>
                  <a:grpSpLocks/>
                </p:cNvGrpSpPr>
                <p:nvPr/>
              </p:nvGrpSpPr>
              <p:grpSpPr bwMode="auto">
                <a:xfrm>
                  <a:off x="2688" y="1212"/>
                  <a:ext cx="152" cy="132"/>
                  <a:chOff x="672" y="1020"/>
                  <a:chExt cx="152" cy="132"/>
                </a:xfrm>
              </p:grpSpPr>
              <p:sp>
                <p:nvSpPr>
                  <p:cNvPr id="156" name="Line 112">
                    <a:extLst>
                      <a:ext uri="{FF2B5EF4-FFF2-40B4-BE49-F238E27FC236}">
                        <a16:creationId xmlns:a16="http://schemas.microsoft.com/office/drawing/2014/main" id="{0560387F-BB82-6910-A79A-CA9F48F9809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7" name="Line 113">
                    <a:extLst>
                      <a:ext uri="{FF2B5EF4-FFF2-40B4-BE49-F238E27FC236}">
                        <a16:creationId xmlns:a16="http://schemas.microsoft.com/office/drawing/2014/main" id="{87CC67D4-A45B-B747-ACA8-3EBD66855CA4}"/>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58" name="Group 114">
                    <a:extLst>
                      <a:ext uri="{FF2B5EF4-FFF2-40B4-BE49-F238E27FC236}">
                        <a16:creationId xmlns:a16="http://schemas.microsoft.com/office/drawing/2014/main" id="{F8EA0C57-0709-C913-C2A6-46F9B6222604}"/>
                      </a:ext>
                    </a:extLst>
                  </p:cNvPr>
                  <p:cNvGrpSpPr>
                    <a:grpSpLocks/>
                  </p:cNvGrpSpPr>
                  <p:nvPr/>
                </p:nvGrpSpPr>
                <p:grpSpPr bwMode="auto">
                  <a:xfrm>
                    <a:off x="680" y="1020"/>
                    <a:ext cx="144" cy="96"/>
                    <a:chOff x="680" y="1020"/>
                    <a:chExt cx="144" cy="96"/>
                  </a:xfrm>
                </p:grpSpPr>
                <p:sp>
                  <p:nvSpPr>
                    <p:cNvPr id="159" name="Line 115">
                      <a:extLst>
                        <a:ext uri="{FF2B5EF4-FFF2-40B4-BE49-F238E27FC236}">
                          <a16:creationId xmlns:a16="http://schemas.microsoft.com/office/drawing/2014/main" id="{1877B967-A45F-6F17-EE91-C4EC73A15368}"/>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0" name="Line 116">
                      <a:extLst>
                        <a:ext uri="{FF2B5EF4-FFF2-40B4-BE49-F238E27FC236}">
                          <a16:creationId xmlns:a16="http://schemas.microsoft.com/office/drawing/2014/main" id="{94D5A914-1D52-B830-B854-A0FD6FFB04D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42" name="Group 121">
                  <a:extLst>
                    <a:ext uri="{FF2B5EF4-FFF2-40B4-BE49-F238E27FC236}">
                      <a16:creationId xmlns:a16="http://schemas.microsoft.com/office/drawing/2014/main" id="{D0F2E568-5C35-0E28-DA9D-83DD0D3A8DFC}"/>
                    </a:ext>
                  </a:extLst>
                </p:cNvPr>
                <p:cNvGrpSpPr>
                  <a:grpSpLocks/>
                </p:cNvGrpSpPr>
                <p:nvPr/>
              </p:nvGrpSpPr>
              <p:grpSpPr bwMode="auto">
                <a:xfrm flipH="1">
                  <a:off x="2304" y="1212"/>
                  <a:ext cx="152" cy="132"/>
                  <a:chOff x="672" y="1020"/>
                  <a:chExt cx="152" cy="132"/>
                </a:xfrm>
              </p:grpSpPr>
              <p:sp>
                <p:nvSpPr>
                  <p:cNvPr id="151" name="Line 122">
                    <a:extLst>
                      <a:ext uri="{FF2B5EF4-FFF2-40B4-BE49-F238E27FC236}">
                        <a16:creationId xmlns:a16="http://schemas.microsoft.com/office/drawing/2014/main" id="{EC18E86E-02AF-0F65-6B13-78EDF1E151F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2" name="Line 123">
                    <a:extLst>
                      <a:ext uri="{FF2B5EF4-FFF2-40B4-BE49-F238E27FC236}">
                        <a16:creationId xmlns:a16="http://schemas.microsoft.com/office/drawing/2014/main" id="{2ABC1C40-B1F7-931D-EBF7-A58C04AFA3B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53" name="Group 124">
                    <a:extLst>
                      <a:ext uri="{FF2B5EF4-FFF2-40B4-BE49-F238E27FC236}">
                        <a16:creationId xmlns:a16="http://schemas.microsoft.com/office/drawing/2014/main" id="{43C9DB5C-ED90-2205-0A7F-2F7342867525}"/>
                      </a:ext>
                    </a:extLst>
                  </p:cNvPr>
                  <p:cNvGrpSpPr>
                    <a:grpSpLocks/>
                  </p:cNvGrpSpPr>
                  <p:nvPr/>
                </p:nvGrpSpPr>
                <p:grpSpPr bwMode="auto">
                  <a:xfrm>
                    <a:off x="680" y="1020"/>
                    <a:ext cx="144" cy="96"/>
                    <a:chOff x="680" y="1020"/>
                    <a:chExt cx="144" cy="96"/>
                  </a:xfrm>
                </p:grpSpPr>
                <p:sp>
                  <p:nvSpPr>
                    <p:cNvPr id="154" name="Line 125">
                      <a:extLst>
                        <a:ext uri="{FF2B5EF4-FFF2-40B4-BE49-F238E27FC236}">
                          <a16:creationId xmlns:a16="http://schemas.microsoft.com/office/drawing/2014/main" id="{3BE1F6B7-7F20-BCDB-0702-197EAB79110A}"/>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5" name="Line 126">
                      <a:extLst>
                        <a:ext uri="{FF2B5EF4-FFF2-40B4-BE49-F238E27FC236}">
                          <a16:creationId xmlns:a16="http://schemas.microsoft.com/office/drawing/2014/main" id="{7482F83F-9EA6-3221-91E3-5F509A5DB340}"/>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43" name="Group 136">
                  <a:extLst>
                    <a:ext uri="{FF2B5EF4-FFF2-40B4-BE49-F238E27FC236}">
                      <a16:creationId xmlns:a16="http://schemas.microsoft.com/office/drawing/2014/main" id="{1C00D5DE-062D-705C-19A7-B1C7F9DF6BAA}"/>
                    </a:ext>
                  </a:extLst>
                </p:cNvPr>
                <p:cNvGrpSpPr>
                  <a:grpSpLocks/>
                </p:cNvGrpSpPr>
                <p:nvPr/>
              </p:nvGrpSpPr>
              <p:grpSpPr bwMode="auto">
                <a:xfrm>
                  <a:off x="2400" y="1300"/>
                  <a:ext cx="96" cy="240"/>
                  <a:chOff x="2400" y="1296"/>
                  <a:chExt cx="96" cy="240"/>
                </a:xfrm>
              </p:grpSpPr>
              <p:sp>
                <p:nvSpPr>
                  <p:cNvPr id="148" name="Line 117">
                    <a:extLst>
                      <a:ext uri="{FF2B5EF4-FFF2-40B4-BE49-F238E27FC236}">
                        <a16:creationId xmlns:a16="http://schemas.microsoft.com/office/drawing/2014/main" id="{4FE6C338-FAD9-EFAC-86C3-1E815C46AA8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9" name="Line 134">
                    <a:extLst>
                      <a:ext uri="{FF2B5EF4-FFF2-40B4-BE49-F238E27FC236}">
                        <a16:creationId xmlns:a16="http://schemas.microsoft.com/office/drawing/2014/main" id="{0628D08C-60C3-4291-8CEF-687597F82C14}"/>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0" name="Line 135">
                    <a:extLst>
                      <a:ext uri="{FF2B5EF4-FFF2-40B4-BE49-F238E27FC236}">
                        <a16:creationId xmlns:a16="http://schemas.microsoft.com/office/drawing/2014/main" id="{7FAEB298-29FF-91A7-EE09-DE24FEE72B77}"/>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44" name="Group 137">
                  <a:extLst>
                    <a:ext uri="{FF2B5EF4-FFF2-40B4-BE49-F238E27FC236}">
                      <a16:creationId xmlns:a16="http://schemas.microsoft.com/office/drawing/2014/main" id="{56931B1F-4B24-713F-365C-5AF38F5A0724}"/>
                    </a:ext>
                  </a:extLst>
                </p:cNvPr>
                <p:cNvGrpSpPr>
                  <a:grpSpLocks/>
                </p:cNvGrpSpPr>
                <p:nvPr/>
              </p:nvGrpSpPr>
              <p:grpSpPr bwMode="auto">
                <a:xfrm flipH="1">
                  <a:off x="2640" y="1296"/>
                  <a:ext cx="96" cy="240"/>
                  <a:chOff x="2400" y="1296"/>
                  <a:chExt cx="96" cy="240"/>
                </a:xfrm>
              </p:grpSpPr>
              <p:sp>
                <p:nvSpPr>
                  <p:cNvPr id="145" name="Line 138">
                    <a:extLst>
                      <a:ext uri="{FF2B5EF4-FFF2-40B4-BE49-F238E27FC236}">
                        <a16:creationId xmlns:a16="http://schemas.microsoft.com/office/drawing/2014/main" id="{54B7FD11-C8B0-FED2-578E-F5AB6E148B4D}"/>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6" name="Line 139">
                    <a:extLst>
                      <a:ext uri="{FF2B5EF4-FFF2-40B4-BE49-F238E27FC236}">
                        <a16:creationId xmlns:a16="http://schemas.microsoft.com/office/drawing/2014/main" id="{DFBA8E9E-C231-0439-9C12-EAD72B65194B}"/>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7" name="Line 140">
                    <a:extLst>
                      <a:ext uri="{FF2B5EF4-FFF2-40B4-BE49-F238E27FC236}">
                        <a16:creationId xmlns:a16="http://schemas.microsoft.com/office/drawing/2014/main" id="{53D34E62-77E7-5BD6-078D-943E0CC4A6A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31" name="Group 142">
                <a:extLst>
                  <a:ext uri="{FF2B5EF4-FFF2-40B4-BE49-F238E27FC236}">
                    <a16:creationId xmlns:a16="http://schemas.microsoft.com/office/drawing/2014/main" id="{86196966-28D0-BF7D-8387-8C2B00876540}"/>
                  </a:ext>
                </a:extLst>
              </p:cNvPr>
              <p:cNvGrpSpPr>
                <a:grpSpLocks/>
              </p:cNvGrpSpPr>
              <p:nvPr/>
            </p:nvGrpSpPr>
            <p:grpSpPr bwMode="auto">
              <a:xfrm>
                <a:off x="2543901" y="3307668"/>
                <a:ext cx="362636" cy="345638"/>
                <a:chOff x="1776" y="2256"/>
                <a:chExt cx="288" cy="279"/>
              </a:xfrm>
            </p:grpSpPr>
            <p:grpSp>
              <p:nvGrpSpPr>
                <p:cNvPr id="132" name="Group 143">
                  <a:extLst>
                    <a:ext uri="{FF2B5EF4-FFF2-40B4-BE49-F238E27FC236}">
                      <a16:creationId xmlns:a16="http://schemas.microsoft.com/office/drawing/2014/main" id="{7D982E1E-DBD3-ECB4-003F-9397E4C2D062}"/>
                    </a:ext>
                  </a:extLst>
                </p:cNvPr>
                <p:cNvGrpSpPr>
                  <a:grpSpLocks/>
                </p:cNvGrpSpPr>
                <p:nvPr/>
              </p:nvGrpSpPr>
              <p:grpSpPr bwMode="auto">
                <a:xfrm>
                  <a:off x="1824" y="2256"/>
                  <a:ext cx="240" cy="279"/>
                  <a:chOff x="1392" y="3408"/>
                  <a:chExt cx="240" cy="279"/>
                </a:xfrm>
              </p:grpSpPr>
              <p:sp>
                <p:nvSpPr>
                  <p:cNvPr id="135" name="Line 144">
                    <a:extLst>
                      <a:ext uri="{FF2B5EF4-FFF2-40B4-BE49-F238E27FC236}">
                        <a16:creationId xmlns:a16="http://schemas.microsoft.com/office/drawing/2014/main" id="{0ACABC24-C4A6-1D11-D19C-013A4F2D324A}"/>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6" name="Arc 145">
                    <a:extLst>
                      <a:ext uri="{FF2B5EF4-FFF2-40B4-BE49-F238E27FC236}">
                        <a16:creationId xmlns:a16="http://schemas.microsoft.com/office/drawing/2014/main" id="{24937B80-1046-79F8-0D4C-593D1D82BE09}"/>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7" name="Line 146">
                    <a:extLst>
                      <a:ext uri="{FF2B5EF4-FFF2-40B4-BE49-F238E27FC236}">
                        <a16:creationId xmlns:a16="http://schemas.microsoft.com/office/drawing/2014/main" id="{419C668D-4C4B-41CF-A426-93B8350D50F8}"/>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133" name="Arc 147">
                  <a:extLst>
                    <a:ext uri="{FF2B5EF4-FFF2-40B4-BE49-F238E27FC236}">
                      <a16:creationId xmlns:a16="http://schemas.microsoft.com/office/drawing/2014/main" id="{5DEC5E16-1FD0-AC5D-082A-25F696CE83FA}"/>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4" name="Arc 148">
                  <a:extLst>
                    <a:ext uri="{FF2B5EF4-FFF2-40B4-BE49-F238E27FC236}">
                      <a16:creationId xmlns:a16="http://schemas.microsoft.com/office/drawing/2014/main" id="{2C6CC3C1-A4C0-E0F3-3E17-FA7AC5F86990}"/>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7" name="Group 6">
            <a:extLst>
              <a:ext uri="{FF2B5EF4-FFF2-40B4-BE49-F238E27FC236}">
                <a16:creationId xmlns:a16="http://schemas.microsoft.com/office/drawing/2014/main" id="{95F60D11-2385-CA02-797E-87D35D18959A}"/>
              </a:ext>
            </a:extLst>
          </p:cNvPr>
          <p:cNvGrpSpPr/>
          <p:nvPr/>
        </p:nvGrpSpPr>
        <p:grpSpPr>
          <a:xfrm>
            <a:off x="191646" y="2795672"/>
            <a:ext cx="1467301" cy="960395"/>
            <a:chOff x="212942" y="1690688"/>
            <a:chExt cx="2335259" cy="1528501"/>
          </a:xfrm>
        </p:grpSpPr>
        <p:sp>
          <p:nvSpPr>
            <p:cNvPr id="48" name="Rectangle 47">
              <a:extLst>
                <a:ext uri="{FF2B5EF4-FFF2-40B4-BE49-F238E27FC236}">
                  <a16:creationId xmlns:a16="http://schemas.microsoft.com/office/drawing/2014/main" id="{652F036A-E29D-5607-F940-E7932EE6E726}"/>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4117F53-4246-2994-785C-E0E914DEDBAC}"/>
                </a:ext>
              </a:extLst>
            </p:cNvPr>
            <p:cNvGrpSpPr/>
            <p:nvPr/>
          </p:nvGrpSpPr>
          <p:grpSpPr>
            <a:xfrm>
              <a:off x="375782" y="1844443"/>
              <a:ext cx="2172419" cy="1266165"/>
              <a:chOff x="927024" y="3154681"/>
              <a:chExt cx="2524836" cy="1471566"/>
            </a:xfrm>
          </p:grpSpPr>
          <p:sp>
            <p:nvSpPr>
              <p:cNvPr id="50" name="AutoShape 32">
                <a:extLst>
                  <a:ext uri="{FF2B5EF4-FFF2-40B4-BE49-F238E27FC236}">
                    <a16:creationId xmlns:a16="http://schemas.microsoft.com/office/drawing/2014/main" id="{40565B5B-5340-6C47-7253-E3871BCED484}"/>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1" name="AutoShape 33">
                <a:extLst>
                  <a:ext uri="{FF2B5EF4-FFF2-40B4-BE49-F238E27FC236}">
                    <a16:creationId xmlns:a16="http://schemas.microsoft.com/office/drawing/2014/main" id="{AADC6BE8-FB91-579C-7EE8-B4417E892151}"/>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52" name="Group 141">
                <a:extLst>
                  <a:ext uri="{FF2B5EF4-FFF2-40B4-BE49-F238E27FC236}">
                    <a16:creationId xmlns:a16="http://schemas.microsoft.com/office/drawing/2014/main" id="{4D9014F7-2EA1-4707-1613-D48F11166689}"/>
                  </a:ext>
                </a:extLst>
              </p:cNvPr>
              <p:cNvGrpSpPr>
                <a:grpSpLocks/>
              </p:cNvGrpSpPr>
              <p:nvPr/>
            </p:nvGrpSpPr>
            <p:grpSpPr bwMode="auto">
              <a:xfrm>
                <a:off x="927024" y="3154681"/>
                <a:ext cx="1012360" cy="823487"/>
                <a:chOff x="2304" y="1104"/>
                <a:chExt cx="536" cy="436"/>
              </a:xfrm>
            </p:grpSpPr>
            <p:sp>
              <p:nvSpPr>
                <p:cNvPr id="60" name="AutoShape 133">
                  <a:extLst>
                    <a:ext uri="{FF2B5EF4-FFF2-40B4-BE49-F238E27FC236}">
                      <a16:creationId xmlns:a16="http://schemas.microsoft.com/office/drawing/2014/main" id="{FAC54C7E-94DF-CD01-94B0-F7473B7F1203}"/>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61" name="Group 105">
                  <a:extLst>
                    <a:ext uri="{FF2B5EF4-FFF2-40B4-BE49-F238E27FC236}">
                      <a16:creationId xmlns:a16="http://schemas.microsoft.com/office/drawing/2014/main" id="{BE3A8119-2F92-1223-3831-9B65DE03B154}"/>
                    </a:ext>
                  </a:extLst>
                </p:cNvPr>
                <p:cNvGrpSpPr>
                  <a:grpSpLocks/>
                </p:cNvGrpSpPr>
                <p:nvPr/>
              </p:nvGrpSpPr>
              <p:grpSpPr bwMode="auto">
                <a:xfrm>
                  <a:off x="2488" y="1104"/>
                  <a:ext cx="48" cy="144"/>
                  <a:chOff x="1200" y="912"/>
                  <a:chExt cx="48" cy="144"/>
                </a:xfrm>
              </p:grpSpPr>
              <p:sp>
                <p:nvSpPr>
                  <p:cNvPr id="85" name="Oval 106">
                    <a:extLst>
                      <a:ext uri="{FF2B5EF4-FFF2-40B4-BE49-F238E27FC236}">
                        <a16:creationId xmlns:a16="http://schemas.microsoft.com/office/drawing/2014/main" id="{FDF702E2-71B3-0D90-618C-1EACD0922DBF}"/>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6" name="Oval 107">
                    <a:extLst>
                      <a:ext uri="{FF2B5EF4-FFF2-40B4-BE49-F238E27FC236}">
                        <a16:creationId xmlns:a16="http://schemas.microsoft.com/office/drawing/2014/main" id="{2DE8314A-C245-0954-8BB8-E836404AF887}"/>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62" name="Group 108">
                  <a:extLst>
                    <a:ext uri="{FF2B5EF4-FFF2-40B4-BE49-F238E27FC236}">
                      <a16:creationId xmlns:a16="http://schemas.microsoft.com/office/drawing/2014/main" id="{C5CFFD09-C3ED-A883-C7B7-A8EBCC397018}"/>
                    </a:ext>
                  </a:extLst>
                </p:cNvPr>
                <p:cNvGrpSpPr>
                  <a:grpSpLocks/>
                </p:cNvGrpSpPr>
                <p:nvPr/>
              </p:nvGrpSpPr>
              <p:grpSpPr bwMode="auto">
                <a:xfrm>
                  <a:off x="2632" y="1104"/>
                  <a:ext cx="48" cy="144"/>
                  <a:chOff x="1200" y="912"/>
                  <a:chExt cx="48" cy="144"/>
                </a:xfrm>
              </p:grpSpPr>
              <p:sp>
                <p:nvSpPr>
                  <p:cNvPr id="83" name="Oval 109">
                    <a:extLst>
                      <a:ext uri="{FF2B5EF4-FFF2-40B4-BE49-F238E27FC236}">
                        <a16:creationId xmlns:a16="http://schemas.microsoft.com/office/drawing/2014/main" id="{B8619047-C73B-01E3-7444-32471A5284D9}"/>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4" name="Oval 110">
                    <a:extLst>
                      <a:ext uri="{FF2B5EF4-FFF2-40B4-BE49-F238E27FC236}">
                        <a16:creationId xmlns:a16="http://schemas.microsoft.com/office/drawing/2014/main" id="{CE7DA34F-9DCA-1746-03EF-4564F2885556}"/>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63" name="Group 111">
                  <a:extLst>
                    <a:ext uri="{FF2B5EF4-FFF2-40B4-BE49-F238E27FC236}">
                      <a16:creationId xmlns:a16="http://schemas.microsoft.com/office/drawing/2014/main" id="{C34862E8-74A1-DD2E-40DA-A3C59069FE8C}"/>
                    </a:ext>
                  </a:extLst>
                </p:cNvPr>
                <p:cNvGrpSpPr>
                  <a:grpSpLocks/>
                </p:cNvGrpSpPr>
                <p:nvPr/>
              </p:nvGrpSpPr>
              <p:grpSpPr bwMode="auto">
                <a:xfrm>
                  <a:off x="2688" y="1212"/>
                  <a:ext cx="152" cy="132"/>
                  <a:chOff x="672" y="1020"/>
                  <a:chExt cx="152" cy="132"/>
                </a:xfrm>
              </p:grpSpPr>
              <p:sp>
                <p:nvSpPr>
                  <p:cNvPr id="78" name="Line 112">
                    <a:extLst>
                      <a:ext uri="{FF2B5EF4-FFF2-40B4-BE49-F238E27FC236}">
                        <a16:creationId xmlns:a16="http://schemas.microsoft.com/office/drawing/2014/main" id="{1F5062C7-F7BC-E836-C50A-6BB733B8116F}"/>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9" name="Line 113">
                    <a:extLst>
                      <a:ext uri="{FF2B5EF4-FFF2-40B4-BE49-F238E27FC236}">
                        <a16:creationId xmlns:a16="http://schemas.microsoft.com/office/drawing/2014/main" id="{E7F04BB0-C50F-8031-EB42-4C72D47B1197}"/>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80" name="Group 114">
                    <a:extLst>
                      <a:ext uri="{FF2B5EF4-FFF2-40B4-BE49-F238E27FC236}">
                        <a16:creationId xmlns:a16="http://schemas.microsoft.com/office/drawing/2014/main" id="{644A5FF0-5A30-9E60-4911-82CE79A97FE4}"/>
                      </a:ext>
                    </a:extLst>
                  </p:cNvPr>
                  <p:cNvGrpSpPr>
                    <a:grpSpLocks/>
                  </p:cNvGrpSpPr>
                  <p:nvPr/>
                </p:nvGrpSpPr>
                <p:grpSpPr bwMode="auto">
                  <a:xfrm>
                    <a:off x="680" y="1020"/>
                    <a:ext cx="144" cy="96"/>
                    <a:chOff x="680" y="1020"/>
                    <a:chExt cx="144" cy="96"/>
                  </a:xfrm>
                </p:grpSpPr>
                <p:sp>
                  <p:nvSpPr>
                    <p:cNvPr id="81" name="Line 115">
                      <a:extLst>
                        <a:ext uri="{FF2B5EF4-FFF2-40B4-BE49-F238E27FC236}">
                          <a16:creationId xmlns:a16="http://schemas.microsoft.com/office/drawing/2014/main" id="{F0C4A2E3-B9B6-AE38-15CB-232ABAEAB2A6}"/>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2" name="Line 116">
                      <a:extLst>
                        <a:ext uri="{FF2B5EF4-FFF2-40B4-BE49-F238E27FC236}">
                          <a16:creationId xmlns:a16="http://schemas.microsoft.com/office/drawing/2014/main" id="{FE9AA75E-9829-D308-9234-01F26FB6776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64" name="Group 121">
                  <a:extLst>
                    <a:ext uri="{FF2B5EF4-FFF2-40B4-BE49-F238E27FC236}">
                      <a16:creationId xmlns:a16="http://schemas.microsoft.com/office/drawing/2014/main" id="{514055A4-0A9D-361C-03C5-0E7CC67099FA}"/>
                    </a:ext>
                  </a:extLst>
                </p:cNvPr>
                <p:cNvGrpSpPr>
                  <a:grpSpLocks/>
                </p:cNvGrpSpPr>
                <p:nvPr/>
              </p:nvGrpSpPr>
              <p:grpSpPr bwMode="auto">
                <a:xfrm flipH="1">
                  <a:off x="2304" y="1212"/>
                  <a:ext cx="152" cy="132"/>
                  <a:chOff x="672" y="1020"/>
                  <a:chExt cx="152" cy="132"/>
                </a:xfrm>
              </p:grpSpPr>
              <p:sp>
                <p:nvSpPr>
                  <p:cNvPr id="73" name="Line 122">
                    <a:extLst>
                      <a:ext uri="{FF2B5EF4-FFF2-40B4-BE49-F238E27FC236}">
                        <a16:creationId xmlns:a16="http://schemas.microsoft.com/office/drawing/2014/main" id="{D503B319-C312-AFA5-9576-6F9ACDE4A75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4" name="Line 123">
                    <a:extLst>
                      <a:ext uri="{FF2B5EF4-FFF2-40B4-BE49-F238E27FC236}">
                        <a16:creationId xmlns:a16="http://schemas.microsoft.com/office/drawing/2014/main" id="{97C7093F-FE1A-AADC-07C9-DA4DEF547F8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75" name="Group 124">
                    <a:extLst>
                      <a:ext uri="{FF2B5EF4-FFF2-40B4-BE49-F238E27FC236}">
                        <a16:creationId xmlns:a16="http://schemas.microsoft.com/office/drawing/2014/main" id="{33887AB8-4DB2-0124-D207-F9AA4BFB67CF}"/>
                      </a:ext>
                    </a:extLst>
                  </p:cNvPr>
                  <p:cNvGrpSpPr>
                    <a:grpSpLocks/>
                  </p:cNvGrpSpPr>
                  <p:nvPr/>
                </p:nvGrpSpPr>
                <p:grpSpPr bwMode="auto">
                  <a:xfrm>
                    <a:off x="680" y="1020"/>
                    <a:ext cx="144" cy="96"/>
                    <a:chOff x="680" y="1020"/>
                    <a:chExt cx="144" cy="96"/>
                  </a:xfrm>
                </p:grpSpPr>
                <p:sp>
                  <p:nvSpPr>
                    <p:cNvPr id="76" name="Line 125">
                      <a:extLst>
                        <a:ext uri="{FF2B5EF4-FFF2-40B4-BE49-F238E27FC236}">
                          <a16:creationId xmlns:a16="http://schemas.microsoft.com/office/drawing/2014/main" id="{B032DA63-CF58-75CC-907C-2402A9C522E4}"/>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7" name="Line 126">
                      <a:extLst>
                        <a:ext uri="{FF2B5EF4-FFF2-40B4-BE49-F238E27FC236}">
                          <a16:creationId xmlns:a16="http://schemas.microsoft.com/office/drawing/2014/main" id="{7669AB1C-6D96-D1AD-FAAC-270F43EA214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65" name="Group 136">
                  <a:extLst>
                    <a:ext uri="{FF2B5EF4-FFF2-40B4-BE49-F238E27FC236}">
                      <a16:creationId xmlns:a16="http://schemas.microsoft.com/office/drawing/2014/main" id="{D0057057-FD81-F08F-42BF-7AFF9D0628F2}"/>
                    </a:ext>
                  </a:extLst>
                </p:cNvPr>
                <p:cNvGrpSpPr>
                  <a:grpSpLocks/>
                </p:cNvGrpSpPr>
                <p:nvPr/>
              </p:nvGrpSpPr>
              <p:grpSpPr bwMode="auto">
                <a:xfrm>
                  <a:off x="2400" y="1300"/>
                  <a:ext cx="96" cy="240"/>
                  <a:chOff x="2400" y="1296"/>
                  <a:chExt cx="96" cy="240"/>
                </a:xfrm>
              </p:grpSpPr>
              <p:sp>
                <p:nvSpPr>
                  <p:cNvPr id="70" name="Line 117">
                    <a:extLst>
                      <a:ext uri="{FF2B5EF4-FFF2-40B4-BE49-F238E27FC236}">
                        <a16:creationId xmlns:a16="http://schemas.microsoft.com/office/drawing/2014/main" id="{CEA64514-4C49-D96D-6ADD-C6B12BEE565D}"/>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1" name="Line 134">
                    <a:extLst>
                      <a:ext uri="{FF2B5EF4-FFF2-40B4-BE49-F238E27FC236}">
                        <a16:creationId xmlns:a16="http://schemas.microsoft.com/office/drawing/2014/main" id="{4119DE27-3657-32C0-DDB9-71F97C0349A8}"/>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2" name="Line 135">
                    <a:extLst>
                      <a:ext uri="{FF2B5EF4-FFF2-40B4-BE49-F238E27FC236}">
                        <a16:creationId xmlns:a16="http://schemas.microsoft.com/office/drawing/2014/main" id="{7BFA53BF-BF18-6BDC-109E-B226E00AFC6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66" name="Group 137">
                  <a:extLst>
                    <a:ext uri="{FF2B5EF4-FFF2-40B4-BE49-F238E27FC236}">
                      <a16:creationId xmlns:a16="http://schemas.microsoft.com/office/drawing/2014/main" id="{9ECE6206-9671-4DBE-E23F-BD528D889A29}"/>
                    </a:ext>
                  </a:extLst>
                </p:cNvPr>
                <p:cNvGrpSpPr>
                  <a:grpSpLocks/>
                </p:cNvGrpSpPr>
                <p:nvPr/>
              </p:nvGrpSpPr>
              <p:grpSpPr bwMode="auto">
                <a:xfrm flipH="1">
                  <a:off x="2640" y="1296"/>
                  <a:ext cx="96" cy="240"/>
                  <a:chOff x="2400" y="1296"/>
                  <a:chExt cx="96" cy="240"/>
                </a:xfrm>
              </p:grpSpPr>
              <p:sp>
                <p:nvSpPr>
                  <p:cNvPr id="67" name="Line 138">
                    <a:extLst>
                      <a:ext uri="{FF2B5EF4-FFF2-40B4-BE49-F238E27FC236}">
                        <a16:creationId xmlns:a16="http://schemas.microsoft.com/office/drawing/2014/main" id="{DDE02DA4-941E-0FBF-FD55-BB95EAB7792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8" name="Line 139">
                    <a:extLst>
                      <a:ext uri="{FF2B5EF4-FFF2-40B4-BE49-F238E27FC236}">
                        <a16:creationId xmlns:a16="http://schemas.microsoft.com/office/drawing/2014/main" id="{52167C74-A7C2-7C67-E901-B9F1BB68097A}"/>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9" name="Line 140">
                    <a:extLst>
                      <a:ext uri="{FF2B5EF4-FFF2-40B4-BE49-F238E27FC236}">
                        <a16:creationId xmlns:a16="http://schemas.microsoft.com/office/drawing/2014/main" id="{36981955-4815-443D-E1EE-217F55899DA3}"/>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53" name="Group 142">
                <a:extLst>
                  <a:ext uri="{FF2B5EF4-FFF2-40B4-BE49-F238E27FC236}">
                    <a16:creationId xmlns:a16="http://schemas.microsoft.com/office/drawing/2014/main" id="{8FDBE062-BD03-ECDF-099A-AB637B0DB41D}"/>
                  </a:ext>
                </a:extLst>
              </p:cNvPr>
              <p:cNvGrpSpPr>
                <a:grpSpLocks/>
              </p:cNvGrpSpPr>
              <p:nvPr/>
            </p:nvGrpSpPr>
            <p:grpSpPr bwMode="auto">
              <a:xfrm>
                <a:off x="2543901" y="3307668"/>
                <a:ext cx="362636" cy="345638"/>
                <a:chOff x="1776" y="2256"/>
                <a:chExt cx="288" cy="279"/>
              </a:xfrm>
            </p:grpSpPr>
            <p:grpSp>
              <p:nvGrpSpPr>
                <p:cNvPr id="54" name="Group 143">
                  <a:extLst>
                    <a:ext uri="{FF2B5EF4-FFF2-40B4-BE49-F238E27FC236}">
                      <a16:creationId xmlns:a16="http://schemas.microsoft.com/office/drawing/2014/main" id="{D6CCC3F1-0A55-C0E9-1DC2-5518E5B401B2}"/>
                    </a:ext>
                  </a:extLst>
                </p:cNvPr>
                <p:cNvGrpSpPr>
                  <a:grpSpLocks/>
                </p:cNvGrpSpPr>
                <p:nvPr/>
              </p:nvGrpSpPr>
              <p:grpSpPr bwMode="auto">
                <a:xfrm>
                  <a:off x="1824" y="2256"/>
                  <a:ext cx="240" cy="279"/>
                  <a:chOff x="1392" y="3408"/>
                  <a:chExt cx="240" cy="279"/>
                </a:xfrm>
              </p:grpSpPr>
              <p:sp>
                <p:nvSpPr>
                  <p:cNvPr id="57" name="Line 144">
                    <a:extLst>
                      <a:ext uri="{FF2B5EF4-FFF2-40B4-BE49-F238E27FC236}">
                        <a16:creationId xmlns:a16="http://schemas.microsoft.com/office/drawing/2014/main" id="{06C5DEE1-C815-0C1D-18C7-796D25FB84D9}"/>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8" name="Arc 145">
                    <a:extLst>
                      <a:ext uri="{FF2B5EF4-FFF2-40B4-BE49-F238E27FC236}">
                        <a16:creationId xmlns:a16="http://schemas.microsoft.com/office/drawing/2014/main" id="{53A1D226-E4FB-0C50-3883-DED2AB745AC2}"/>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9" name="Line 146">
                    <a:extLst>
                      <a:ext uri="{FF2B5EF4-FFF2-40B4-BE49-F238E27FC236}">
                        <a16:creationId xmlns:a16="http://schemas.microsoft.com/office/drawing/2014/main" id="{AA266F0C-25E8-B4AA-A96A-959472066AC8}"/>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55" name="Arc 147">
                  <a:extLst>
                    <a:ext uri="{FF2B5EF4-FFF2-40B4-BE49-F238E27FC236}">
                      <a16:creationId xmlns:a16="http://schemas.microsoft.com/office/drawing/2014/main" id="{82D7BABD-FB70-35FB-65B8-2FC87917B917}"/>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6" name="Arc 148">
                  <a:extLst>
                    <a:ext uri="{FF2B5EF4-FFF2-40B4-BE49-F238E27FC236}">
                      <a16:creationId xmlns:a16="http://schemas.microsoft.com/office/drawing/2014/main" id="{88E12C1D-5789-E646-E56C-60CF3A898477}"/>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sp>
        <p:nvSpPr>
          <p:cNvPr id="165" name="TextBox 164">
            <a:extLst>
              <a:ext uri="{FF2B5EF4-FFF2-40B4-BE49-F238E27FC236}">
                <a16:creationId xmlns:a16="http://schemas.microsoft.com/office/drawing/2014/main" id="{80477CDA-8188-1147-0FF6-138F30FFD937}"/>
              </a:ext>
            </a:extLst>
          </p:cNvPr>
          <p:cNvSpPr txBox="1"/>
          <p:nvPr/>
        </p:nvSpPr>
        <p:spPr>
          <a:xfrm>
            <a:off x="-15442" y="1263847"/>
            <a:ext cx="2215543" cy="461665"/>
          </a:xfrm>
          <a:prstGeom prst="rect">
            <a:avLst/>
          </a:prstGeom>
          <a:noFill/>
        </p:spPr>
        <p:txBody>
          <a:bodyPr wrap="none" rtlCol="0">
            <a:spAutoFit/>
          </a:bodyPr>
          <a:lstStyle/>
          <a:p>
            <a:r>
              <a:rPr lang="en-US" sz="2400" u="sng" dirty="0"/>
              <a:t>Units from D = 1</a:t>
            </a:r>
          </a:p>
        </p:txBody>
      </p:sp>
      <p:grpSp>
        <p:nvGrpSpPr>
          <p:cNvPr id="166" name="Group 165">
            <a:extLst>
              <a:ext uri="{FF2B5EF4-FFF2-40B4-BE49-F238E27FC236}">
                <a16:creationId xmlns:a16="http://schemas.microsoft.com/office/drawing/2014/main" id="{F4712D7D-1C6D-E204-C4DD-6A798C1A9A7C}"/>
              </a:ext>
            </a:extLst>
          </p:cNvPr>
          <p:cNvGrpSpPr/>
          <p:nvPr/>
        </p:nvGrpSpPr>
        <p:grpSpPr>
          <a:xfrm>
            <a:off x="145602" y="4490492"/>
            <a:ext cx="1467301" cy="960395"/>
            <a:chOff x="212942" y="1690688"/>
            <a:chExt cx="2335259" cy="1528501"/>
          </a:xfrm>
        </p:grpSpPr>
        <p:sp>
          <p:nvSpPr>
            <p:cNvPr id="167" name="Rectangle 166">
              <a:extLst>
                <a:ext uri="{FF2B5EF4-FFF2-40B4-BE49-F238E27FC236}">
                  <a16:creationId xmlns:a16="http://schemas.microsoft.com/office/drawing/2014/main" id="{1EBEC00C-03A0-8794-95F3-BC13A8B808F7}"/>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168" name="Group 167">
              <a:extLst>
                <a:ext uri="{FF2B5EF4-FFF2-40B4-BE49-F238E27FC236}">
                  <a16:creationId xmlns:a16="http://schemas.microsoft.com/office/drawing/2014/main" id="{8B4F323D-59B3-AB6D-A92A-100D375FA90A}"/>
                </a:ext>
              </a:extLst>
            </p:cNvPr>
            <p:cNvGrpSpPr/>
            <p:nvPr/>
          </p:nvGrpSpPr>
          <p:grpSpPr>
            <a:xfrm>
              <a:off x="375782" y="1844443"/>
              <a:ext cx="2172419" cy="1266165"/>
              <a:chOff x="927024" y="3154681"/>
              <a:chExt cx="2524836" cy="1471566"/>
            </a:xfrm>
          </p:grpSpPr>
          <p:sp>
            <p:nvSpPr>
              <p:cNvPr id="169" name="AutoShape 32">
                <a:extLst>
                  <a:ext uri="{FF2B5EF4-FFF2-40B4-BE49-F238E27FC236}">
                    <a16:creationId xmlns:a16="http://schemas.microsoft.com/office/drawing/2014/main" id="{5F0CE215-C71D-8AC6-C890-5E249AD14FFC}"/>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70" name="AutoShape 33">
                <a:extLst>
                  <a:ext uri="{FF2B5EF4-FFF2-40B4-BE49-F238E27FC236}">
                    <a16:creationId xmlns:a16="http://schemas.microsoft.com/office/drawing/2014/main" id="{BCE271FD-8D82-0BCA-15EF-781A92828960}"/>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71" name="Group 141">
                <a:extLst>
                  <a:ext uri="{FF2B5EF4-FFF2-40B4-BE49-F238E27FC236}">
                    <a16:creationId xmlns:a16="http://schemas.microsoft.com/office/drawing/2014/main" id="{57515B7A-FD40-701D-DE65-197A0AD8C924}"/>
                  </a:ext>
                </a:extLst>
              </p:cNvPr>
              <p:cNvGrpSpPr>
                <a:grpSpLocks/>
              </p:cNvGrpSpPr>
              <p:nvPr/>
            </p:nvGrpSpPr>
            <p:grpSpPr bwMode="auto">
              <a:xfrm>
                <a:off x="927024" y="3154681"/>
                <a:ext cx="1012360" cy="823487"/>
                <a:chOff x="2304" y="1104"/>
                <a:chExt cx="536" cy="436"/>
              </a:xfrm>
            </p:grpSpPr>
            <p:sp>
              <p:nvSpPr>
                <p:cNvPr id="179" name="AutoShape 133">
                  <a:extLst>
                    <a:ext uri="{FF2B5EF4-FFF2-40B4-BE49-F238E27FC236}">
                      <a16:creationId xmlns:a16="http://schemas.microsoft.com/office/drawing/2014/main" id="{CD2AA4C0-28E0-9B61-0CBF-40FCD5AA356B}"/>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80" name="Group 105">
                  <a:extLst>
                    <a:ext uri="{FF2B5EF4-FFF2-40B4-BE49-F238E27FC236}">
                      <a16:creationId xmlns:a16="http://schemas.microsoft.com/office/drawing/2014/main" id="{4F8F5D82-BE23-3AF7-C24D-1608DB4A4756}"/>
                    </a:ext>
                  </a:extLst>
                </p:cNvPr>
                <p:cNvGrpSpPr>
                  <a:grpSpLocks/>
                </p:cNvGrpSpPr>
                <p:nvPr/>
              </p:nvGrpSpPr>
              <p:grpSpPr bwMode="auto">
                <a:xfrm>
                  <a:off x="2488" y="1104"/>
                  <a:ext cx="48" cy="144"/>
                  <a:chOff x="1200" y="912"/>
                  <a:chExt cx="48" cy="144"/>
                </a:xfrm>
              </p:grpSpPr>
              <p:sp>
                <p:nvSpPr>
                  <p:cNvPr id="204" name="Oval 106">
                    <a:extLst>
                      <a:ext uri="{FF2B5EF4-FFF2-40B4-BE49-F238E27FC236}">
                        <a16:creationId xmlns:a16="http://schemas.microsoft.com/office/drawing/2014/main" id="{E89E0E54-0C46-BB2D-FE03-36F4E5FCF373}"/>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5" name="Oval 107">
                    <a:extLst>
                      <a:ext uri="{FF2B5EF4-FFF2-40B4-BE49-F238E27FC236}">
                        <a16:creationId xmlns:a16="http://schemas.microsoft.com/office/drawing/2014/main" id="{C6332602-8AAD-6F58-9B01-E2E351479EC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1" name="Group 108">
                  <a:extLst>
                    <a:ext uri="{FF2B5EF4-FFF2-40B4-BE49-F238E27FC236}">
                      <a16:creationId xmlns:a16="http://schemas.microsoft.com/office/drawing/2014/main" id="{8960F6FB-ECFF-2C85-1F2F-B5AA24F1DB3C}"/>
                    </a:ext>
                  </a:extLst>
                </p:cNvPr>
                <p:cNvGrpSpPr>
                  <a:grpSpLocks/>
                </p:cNvGrpSpPr>
                <p:nvPr/>
              </p:nvGrpSpPr>
              <p:grpSpPr bwMode="auto">
                <a:xfrm>
                  <a:off x="2632" y="1104"/>
                  <a:ext cx="48" cy="144"/>
                  <a:chOff x="1200" y="912"/>
                  <a:chExt cx="48" cy="144"/>
                </a:xfrm>
              </p:grpSpPr>
              <p:sp>
                <p:nvSpPr>
                  <p:cNvPr id="202" name="Oval 109">
                    <a:extLst>
                      <a:ext uri="{FF2B5EF4-FFF2-40B4-BE49-F238E27FC236}">
                        <a16:creationId xmlns:a16="http://schemas.microsoft.com/office/drawing/2014/main" id="{0F5E75DE-1E2A-1061-FCC3-97845338F166}"/>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3" name="Oval 110">
                    <a:extLst>
                      <a:ext uri="{FF2B5EF4-FFF2-40B4-BE49-F238E27FC236}">
                        <a16:creationId xmlns:a16="http://schemas.microsoft.com/office/drawing/2014/main" id="{63E018E4-6FF9-6941-6505-24EFF2C8730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2" name="Group 111">
                  <a:extLst>
                    <a:ext uri="{FF2B5EF4-FFF2-40B4-BE49-F238E27FC236}">
                      <a16:creationId xmlns:a16="http://schemas.microsoft.com/office/drawing/2014/main" id="{5DB9BDD6-5040-701F-9E9A-1E3A062193CC}"/>
                    </a:ext>
                  </a:extLst>
                </p:cNvPr>
                <p:cNvGrpSpPr>
                  <a:grpSpLocks/>
                </p:cNvGrpSpPr>
                <p:nvPr/>
              </p:nvGrpSpPr>
              <p:grpSpPr bwMode="auto">
                <a:xfrm>
                  <a:off x="2688" y="1212"/>
                  <a:ext cx="152" cy="132"/>
                  <a:chOff x="672" y="1020"/>
                  <a:chExt cx="152" cy="132"/>
                </a:xfrm>
              </p:grpSpPr>
              <p:sp>
                <p:nvSpPr>
                  <p:cNvPr id="197" name="Line 112">
                    <a:extLst>
                      <a:ext uri="{FF2B5EF4-FFF2-40B4-BE49-F238E27FC236}">
                        <a16:creationId xmlns:a16="http://schemas.microsoft.com/office/drawing/2014/main" id="{0879CF7F-F735-AFD8-EAAC-5FEF3AB0A1AB}"/>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8" name="Line 113">
                    <a:extLst>
                      <a:ext uri="{FF2B5EF4-FFF2-40B4-BE49-F238E27FC236}">
                        <a16:creationId xmlns:a16="http://schemas.microsoft.com/office/drawing/2014/main" id="{FAEF5884-6FE9-5D29-6793-C3E78BE4E5AF}"/>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99" name="Group 114">
                    <a:extLst>
                      <a:ext uri="{FF2B5EF4-FFF2-40B4-BE49-F238E27FC236}">
                        <a16:creationId xmlns:a16="http://schemas.microsoft.com/office/drawing/2014/main" id="{3C061617-1058-26F3-8BFA-D2B41B13E18B}"/>
                      </a:ext>
                    </a:extLst>
                  </p:cNvPr>
                  <p:cNvGrpSpPr>
                    <a:grpSpLocks/>
                  </p:cNvGrpSpPr>
                  <p:nvPr/>
                </p:nvGrpSpPr>
                <p:grpSpPr bwMode="auto">
                  <a:xfrm>
                    <a:off x="680" y="1020"/>
                    <a:ext cx="144" cy="96"/>
                    <a:chOff x="680" y="1020"/>
                    <a:chExt cx="144" cy="96"/>
                  </a:xfrm>
                </p:grpSpPr>
                <p:sp>
                  <p:nvSpPr>
                    <p:cNvPr id="200" name="Line 115">
                      <a:extLst>
                        <a:ext uri="{FF2B5EF4-FFF2-40B4-BE49-F238E27FC236}">
                          <a16:creationId xmlns:a16="http://schemas.microsoft.com/office/drawing/2014/main" id="{724B520E-1C7B-98C5-82DE-DDDE9A1B2AB1}"/>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1" name="Line 116">
                      <a:extLst>
                        <a:ext uri="{FF2B5EF4-FFF2-40B4-BE49-F238E27FC236}">
                          <a16:creationId xmlns:a16="http://schemas.microsoft.com/office/drawing/2014/main" id="{5D0C8191-3001-E0D8-B578-BB8BDDD64959}"/>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83" name="Group 121">
                  <a:extLst>
                    <a:ext uri="{FF2B5EF4-FFF2-40B4-BE49-F238E27FC236}">
                      <a16:creationId xmlns:a16="http://schemas.microsoft.com/office/drawing/2014/main" id="{2E446F6D-1064-B90F-7CE5-412A10F9E8FA}"/>
                    </a:ext>
                  </a:extLst>
                </p:cNvPr>
                <p:cNvGrpSpPr>
                  <a:grpSpLocks/>
                </p:cNvGrpSpPr>
                <p:nvPr/>
              </p:nvGrpSpPr>
              <p:grpSpPr bwMode="auto">
                <a:xfrm flipH="1">
                  <a:off x="2304" y="1212"/>
                  <a:ext cx="152" cy="132"/>
                  <a:chOff x="672" y="1020"/>
                  <a:chExt cx="152" cy="132"/>
                </a:xfrm>
              </p:grpSpPr>
              <p:sp>
                <p:nvSpPr>
                  <p:cNvPr id="192" name="Line 122">
                    <a:extLst>
                      <a:ext uri="{FF2B5EF4-FFF2-40B4-BE49-F238E27FC236}">
                        <a16:creationId xmlns:a16="http://schemas.microsoft.com/office/drawing/2014/main" id="{AF299EA0-BABC-4322-BD26-90FEFE82C628}"/>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3" name="Line 123">
                    <a:extLst>
                      <a:ext uri="{FF2B5EF4-FFF2-40B4-BE49-F238E27FC236}">
                        <a16:creationId xmlns:a16="http://schemas.microsoft.com/office/drawing/2014/main" id="{BA272130-10B9-799D-5F96-F62A7D6588F1}"/>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94" name="Group 124">
                    <a:extLst>
                      <a:ext uri="{FF2B5EF4-FFF2-40B4-BE49-F238E27FC236}">
                        <a16:creationId xmlns:a16="http://schemas.microsoft.com/office/drawing/2014/main" id="{99B14E25-1785-4B89-BAB6-805C8D27C29F}"/>
                      </a:ext>
                    </a:extLst>
                  </p:cNvPr>
                  <p:cNvGrpSpPr>
                    <a:grpSpLocks/>
                  </p:cNvGrpSpPr>
                  <p:nvPr/>
                </p:nvGrpSpPr>
                <p:grpSpPr bwMode="auto">
                  <a:xfrm>
                    <a:off x="680" y="1020"/>
                    <a:ext cx="144" cy="96"/>
                    <a:chOff x="680" y="1020"/>
                    <a:chExt cx="144" cy="96"/>
                  </a:xfrm>
                </p:grpSpPr>
                <p:sp>
                  <p:nvSpPr>
                    <p:cNvPr id="195" name="Line 125">
                      <a:extLst>
                        <a:ext uri="{FF2B5EF4-FFF2-40B4-BE49-F238E27FC236}">
                          <a16:creationId xmlns:a16="http://schemas.microsoft.com/office/drawing/2014/main" id="{C8929253-E5FE-F92B-5764-33DEF3FA8029}"/>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6" name="Line 126">
                      <a:extLst>
                        <a:ext uri="{FF2B5EF4-FFF2-40B4-BE49-F238E27FC236}">
                          <a16:creationId xmlns:a16="http://schemas.microsoft.com/office/drawing/2014/main" id="{364B7FD6-804E-6662-494E-6A330CC4FD5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84" name="Group 136">
                  <a:extLst>
                    <a:ext uri="{FF2B5EF4-FFF2-40B4-BE49-F238E27FC236}">
                      <a16:creationId xmlns:a16="http://schemas.microsoft.com/office/drawing/2014/main" id="{2D84B020-8F59-02A6-4F31-DDD926B570D8}"/>
                    </a:ext>
                  </a:extLst>
                </p:cNvPr>
                <p:cNvGrpSpPr>
                  <a:grpSpLocks/>
                </p:cNvGrpSpPr>
                <p:nvPr/>
              </p:nvGrpSpPr>
              <p:grpSpPr bwMode="auto">
                <a:xfrm>
                  <a:off x="2400" y="1300"/>
                  <a:ext cx="96" cy="240"/>
                  <a:chOff x="2400" y="1296"/>
                  <a:chExt cx="96" cy="240"/>
                </a:xfrm>
              </p:grpSpPr>
              <p:sp>
                <p:nvSpPr>
                  <p:cNvPr id="189" name="Line 117">
                    <a:extLst>
                      <a:ext uri="{FF2B5EF4-FFF2-40B4-BE49-F238E27FC236}">
                        <a16:creationId xmlns:a16="http://schemas.microsoft.com/office/drawing/2014/main" id="{8E3FA1CA-929A-539C-5423-D64541F4BB09}"/>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0" name="Line 134">
                    <a:extLst>
                      <a:ext uri="{FF2B5EF4-FFF2-40B4-BE49-F238E27FC236}">
                        <a16:creationId xmlns:a16="http://schemas.microsoft.com/office/drawing/2014/main" id="{D7199395-DD25-68AF-8F7F-08D1CA1797E4}"/>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1" name="Line 135">
                    <a:extLst>
                      <a:ext uri="{FF2B5EF4-FFF2-40B4-BE49-F238E27FC236}">
                        <a16:creationId xmlns:a16="http://schemas.microsoft.com/office/drawing/2014/main" id="{5C302844-88AE-1F40-8C96-D315286421C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5" name="Group 137">
                  <a:extLst>
                    <a:ext uri="{FF2B5EF4-FFF2-40B4-BE49-F238E27FC236}">
                      <a16:creationId xmlns:a16="http://schemas.microsoft.com/office/drawing/2014/main" id="{00984522-DB14-57BF-4C8B-813351A5541B}"/>
                    </a:ext>
                  </a:extLst>
                </p:cNvPr>
                <p:cNvGrpSpPr>
                  <a:grpSpLocks/>
                </p:cNvGrpSpPr>
                <p:nvPr/>
              </p:nvGrpSpPr>
              <p:grpSpPr bwMode="auto">
                <a:xfrm flipH="1">
                  <a:off x="2640" y="1296"/>
                  <a:ext cx="96" cy="240"/>
                  <a:chOff x="2400" y="1296"/>
                  <a:chExt cx="96" cy="240"/>
                </a:xfrm>
              </p:grpSpPr>
              <p:sp>
                <p:nvSpPr>
                  <p:cNvPr id="186" name="Line 138">
                    <a:extLst>
                      <a:ext uri="{FF2B5EF4-FFF2-40B4-BE49-F238E27FC236}">
                        <a16:creationId xmlns:a16="http://schemas.microsoft.com/office/drawing/2014/main" id="{7EC4D37E-BBE9-2A45-4D36-C27E3B2BB685}"/>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87" name="Line 139">
                    <a:extLst>
                      <a:ext uri="{FF2B5EF4-FFF2-40B4-BE49-F238E27FC236}">
                        <a16:creationId xmlns:a16="http://schemas.microsoft.com/office/drawing/2014/main" id="{1C5B9FF4-C8E7-DBAC-7824-991D08C5631A}"/>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88" name="Line 140">
                    <a:extLst>
                      <a:ext uri="{FF2B5EF4-FFF2-40B4-BE49-F238E27FC236}">
                        <a16:creationId xmlns:a16="http://schemas.microsoft.com/office/drawing/2014/main" id="{7B13F879-B723-9116-A15B-072FC8A0AB99}"/>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72" name="Group 142">
                <a:extLst>
                  <a:ext uri="{FF2B5EF4-FFF2-40B4-BE49-F238E27FC236}">
                    <a16:creationId xmlns:a16="http://schemas.microsoft.com/office/drawing/2014/main" id="{1D20F160-9C0F-557F-71DA-71360DBD1A29}"/>
                  </a:ext>
                </a:extLst>
              </p:cNvPr>
              <p:cNvGrpSpPr>
                <a:grpSpLocks/>
              </p:cNvGrpSpPr>
              <p:nvPr/>
            </p:nvGrpSpPr>
            <p:grpSpPr bwMode="auto">
              <a:xfrm>
                <a:off x="2543901" y="3307668"/>
                <a:ext cx="362636" cy="345638"/>
                <a:chOff x="1776" y="2256"/>
                <a:chExt cx="288" cy="279"/>
              </a:xfrm>
            </p:grpSpPr>
            <p:grpSp>
              <p:nvGrpSpPr>
                <p:cNvPr id="173" name="Group 143">
                  <a:extLst>
                    <a:ext uri="{FF2B5EF4-FFF2-40B4-BE49-F238E27FC236}">
                      <a16:creationId xmlns:a16="http://schemas.microsoft.com/office/drawing/2014/main" id="{531940C5-8038-0B2E-8786-83874EE07F63}"/>
                    </a:ext>
                  </a:extLst>
                </p:cNvPr>
                <p:cNvGrpSpPr>
                  <a:grpSpLocks/>
                </p:cNvGrpSpPr>
                <p:nvPr/>
              </p:nvGrpSpPr>
              <p:grpSpPr bwMode="auto">
                <a:xfrm>
                  <a:off x="1824" y="2256"/>
                  <a:ext cx="240" cy="279"/>
                  <a:chOff x="1392" y="3408"/>
                  <a:chExt cx="240" cy="279"/>
                </a:xfrm>
              </p:grpSpPr>
              <p:sp>
                <p:nvSpPr>
                  <p:cNvPr id="176" name="Line 144">
                    <a:extLst>
                      <a:ext uri="{FF2B5EF4-FFF2-40B4-BE49-F238E27FC236}">
                        <a16:creationId xmlns:a16="http://schemas.microsoft.com/office/drawing/2014/main" id="{9451EA07-5817-334E-B91E-50F0B11BB4A7}"/>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77" name="Arc 145">
                    <a:extLst>
                      <a:ext uri="{FF2B5EF4-FFF2-40B4-BE49-F238E27FC236}">
                        <a16:creationId xmlns:a16="http://schemas.microsoft.com/office/drawing/2014/main" id="{1062D3EF-CC2B-7F32-ACE3-CF727655BEB0}"/>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78" name="Line 146">
                    <a:extLst>
                      <a:ext uri="{FF2B5EF4-FFF2-40B4-BE49-F238E27FC236}">
                        <a16:creationId xmlns:a16="http://schemas.microsoft.com/office/drawing/2014/main" id="{A8646F43-CC46-1F45-86DB-77E21DE8ED77}"/>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174" name="Arc 147">
                  <a:extLst>
                    <a:ext uri="{FF2B5EF4-FFF2-40B4-BE49-F238E27FC236}">
                      <a16:creationId xmlns:a16="http://schemas.microsoft.com/office/drawing/2014/main" id="{29A21B2F-4E44-6331-A06B-A56986382B1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75" name="Arc 148">
                  <a:extLst>
                    <a:ext uri="{FF2B5EF4-FFF2-40B4-BE49-F238E27FC236}">
                      <a16:creationId xmlns:a16="http://schemas.microsoft.com/office/drawing/2014/main" id="{BB63D8F0-257B-BEB2-D5EA-8B358829DCAC}"/>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206" name="Group 205">
            <a:extLst>
              <a:ext uri="{FF2B5EF4-FFF2-40B4-BE49-F238E27FC236}">
                <a16:creationId xmlns:a16="http://schemas.microsoft.com/office/drawing/2014/main" id="{0CB9A30C-8B0E-B2FD-3569-64C1A390AC44}"/>
              </a:ext>
            </a:extLst>
          </p:cNvPr>
          <p:cNvGrpSpPr/>
          <p:nvPr/>
        </p:nvGrpSpPr>
        <p:grpSpPr>
          <a:xfrm>
            <a:off x="145602" y="5594153"/>
            <a:ext cx="1467301" cy="960395"/>
            <a:chOff x="212942" y="1690688"/>
            <a:chExt cx="2335259" cy="1528501"/>
          </a:xfrm>
        </p:grpSpPr>
        <p:sp>
          <p:nvSpPr>
            <p:cNvPr id="207" name="Rectangle 206">
              <a:extLst>
                <a:ext uri="{FF2B5EF4-FFF2-40B4-BE49-F238E27FC236}">
                  <a16:creationId xmlns:a16="http://schemas.microsoft.com/office/drawing/2014/main" id="{C03FB53D-8E5A-3D4B-F573-B9A255B6A918}"/>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208" name="Group 207">
              <a:extLst>
                <a:ext uri="{FF2B5EF4-FFF2-40B4-BE49-F238E27FC236}">
                  <a16:creationId xmlns:a16="http://schemas.microsoft.com/office/drawing/2014/main" id="{A004A817-2122-1A35-CBEE-3C02ED83795D}"/>
                </a:ext>
              </a:extLst>
            </p:cNvPr>
            <p:cNvGrpSpPr/>
            <p:nvPr/>
          </p:nvGrpSpPr>
          <p:grpSpPr>
            <a:xfrm>
              <a:off x="375782" y="1844443"/>
              <a:ext cx="2172419" cy="1266165"/>
              <a:chOff x="927024" y="3154681"/>
              <a:chExt cx="2524836" cy="1471566"/>
            </a:xfrm>
          </p:grpSpPr>
          <p:sp>
            <p:nvSpPr>
              <p:cNvPr id="209" name="AutoShape 32">
                <a:extLst>
                  <a:ext uri="{FF2B5EF4-FFF2-40B4-BE49-F238E27FC236}">
                    <a16:creationId xmlns:a16="http://schemas.microsoft.com/office/drawing/2014/main" id="{AC98453B-663E-DC38-4C7A-63089BE5E9D7}"/>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0" name="AutoShape 33">
                <a:extLst>
                  <a:ext uri="{FF2B5EF4-FFF2-40B4-BE49-F238E27FC236}">
                    <a16:creationId xmlns:a16="http://schemas.microsoft.com/office/drawing/2014/main" id="{2BFD2D0C-66A5-8AB9-36FF-923EA67FFFC7}"/>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11" name="Group 141">
                <a:extLst>
                  <a:ext uri="{FF2B5EF4-FFF2-40B4-BE49-F238E27FC236}">
                    <a16:creationId xmlns:a16="http://schemas.microsoft.com/office/drawing/2014/main" id="{9E803BA8-CE76-3489-0604-803FEE2C85F8}"/>
                  </a:ext>
                </a:extLst>
              </p:cNvPr>
              <p:cNvGrpSpPr>
                <a:grpSpLocks/>
              </p:cNvGrpSpPr>
              <p:nvPr/>
            </p:nvGrpSpPr>
            <p:grpSpPr bwMode="auto">
              <a:xfrm>
                <a:off x="927024" y="3154681"/>
                <a:ext cx="1012360" cy="823487"/>
                <a:chOff x="2304" y="1104"/>
                <a:chExt cx="536" cy="436"/>
              </a:xfrm>
            </p:grpSpPr>
            <p:sp>
              <p:nvSpPr>
                <p:cNvPr id="219" name="AutoShape 133">
                  <a:extLst>
                    <a:ext uri="{FF2B5EF4-FFF2-40B4-BE49-F238E27FC236}">
                      <a16:creationId xmlns:a16="http://schemas.microsoft.com/office/drawing/2014/main" id="{740C0030-2057-1C7E-614B-5A83E1AAB959}"/>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20" name="Group 105">
                  <a:extLst>
                    <a:ext uri="{FF2B5EF4-FFF2-40B4-BE49-F238E27FC236}">
                      <a16:creationId xmlns:a16="http://schemas.microsoft.com/office/drawing/2014/main" id="{4BEB8362-0715-81C8-D5FF-AD24BDEE78D6}"/>
                    </a:ext>
                  </a:extLst>
                </p:cNvPr>
                <p:cNvGrpSpPr>
                  <a:grpSpLocks/>
                </p:cNvGrpSpPr>
                <p:nvPr/>
              </p:nvGrpSpPr>
              <p:grpSpPr bwMode="auto">
                <a:xfrm>
                  <a:off x="2488" y="1104"/>
                  <a:ext cx="48" cy="144"/>
                  <a:chOff x="1200" y="912"/>
                  <a:chExt cx="48" cy="144"/>
                </a:xfrm>
              </p:grpSpPr>
              <p:sp>
                <p:nvSpPr>
                  <p:cNvPr id="244" name="Oval 106">
                    <a:extLst>
                      <a:ext uri="{FF2B5EF4-FFF2-40B4-BE49-F238E27FC236}">
                        <a16:creationId xmlns:a16="http://schemas.microsoft.com/office/drawing/2014/main" id="{25B43D7D-D970-2D5D-A604-5474886D3FB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5" name="Oval 107">
                    <a:extLst>
                      <a:ext uri="{FF2B5EF4-FFF2-40B4-BE49-F238E27FC236}">
                        <a16:creationId xmlns:a16="http://schemas.microsoft.com/office/drawing/2014/main" id="{9BEE4EB8-0FCB-70C0-06A5-04081755D7A7}"/>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21" name="Group 108">
                  <a:extLst>
                    <a:ext uri="{FF2B5EF4-FFF2-40B4-BE49-F238E27FC236}">
                      <a16:creationId xmlns:a16="http://schemas.microsoft.com/office/drawing/2014/main" id="{43DE7C32-1722-5BBC-5110-FAF082B8DDA4}"/>
                    </a:ext>
                  </a:extLst>
                </p:cNvPr>
                <p:cNvGrpSpPr>
                  <a:grpSpLocks/>
                </p:cNvGrpSpPr>
                <p:nvPr/>
              </p:nvGrpSpPr>
              <p:grpSpPr bwMode="auto">
                <a:xfrm>
                  <a:off x="2632" y="1104"/>
                  <a:ext cx="48" cy="144"/>
                  <a:chOff x="1200" y="912"/>
                  <a:chExt cx="48" cy="144"/>
                </a:xfrm>
              </p:grpSpPr>
              <p:sp>
                <p:nvSpPr>
                  <p:cNvPr id="242" name="Oval 109">
                    <a:extLst>
                      <a:ext uri="{FF2B5EF4-FFF2-40B4-BE49-F238E27FC236}">
                        <a16:creationId xmlns:a16="http://schemas.microsoft.com/office/drawing/2014/main" id="{8AA170E2-A27D-66F2-1B96-B7DAEB4A176C}"/>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3" name="Oval 110">
                    <a:extLst>
                      <a:ext uri="{FF2B5EF4-FFF2-40B4-BE49-F238E27FC236}">
                        <a16:creationId xmlns:a16="http://schemas.microsoft.com/office/drawing/2014/main" id="{C58F84E2-DA1B-22C2-1B89-653A9AC84625}"/>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22" name="Group 111">
                  <a:extLst>
                    <a:ext uri="{FF2B5EF4-FFF2-40B4-BE49-F238E27FC236}">
                      <a16:creationId xmlns:a16="http://schemas.microsoft.com/office/drawing/2014/main" id="{2DF6B66F-E618-2AF9-3A2C-E694BAA55D11}"/>
                    </a:ext>
                  </a:extLst>
                </p:cNvPr>
                <p:cNvGrpSpPr>
                  <a:grpSpLocks/>
                </p:cNvGrpSpPr>
                <p:nvPr/>
              </p:nvGrpSpPr>
              <p:grpSpPr bwMode="auto">
                <a:xfrm>
                  <a:off x="2688" y="1212"/>
                  <a:ext cx="152" cy="132"/>
                  <a:chOff x="672" y="1020"/>
                  <a:chExt cx="152" cy="132"/>
                </a:xfrm>
              </p:grpSpPr>
              <p:sp>
                <p:nvSpPr>
                  <p:cNvPr id="237" name="Line 112">
                    <a:extLst>
                      <a:ext uri="{FF2B5EF4-FFF2-40B4-BE49-F238E27FC236}">
                        <a16:creationId xmlns:a16="http://schemas.microsoft.com/office/drawing/2014/main" id="{77FB16E1-891D-0D45-A8E6-E19DF82DEB69}"/>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8" name="Line 113">
                    <a:extLst>
                      <a:ext uri="{FF2B5EF4-FFF2-40B4-BE49-F238E27FC236}">
                        <a16:creationId xmlns:a16="http://schemas.microsoft.com/office/drawing/2014/main" id="{21EF216B-DDAB-A419-8D4D-CF78435A7B7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39" name="Group 114">
                    <a:extLst>
                      <a:ext uri="{FF2B5EF4-FFF2-40B4-BE49-F238E27FC236}">
                        <a16:creationId xmlns:a16="http://schemas.microsoft.com/office/drawing/2014/main" id="{564A21FF-EDA3-5FF5-5EB2-412ED1DCF11E}"/>
                      </a:ext>
                    </a:extLst>
                  </p:cNvPr>
                  <p:cNvGrpSpPr>
                    <a:grpSpLocks/>
                  </p:cNvGrpSpPr>
                  <p:nvPr/>
                </p:nvGrpSpPr>
                <p:grpSpPr bwMode="auto">
                  <a:xfrm>
                    <a:off x="680" y="1020"/>
                    <a:ext cx="144" cy="96"/>
                    <a:chOff x="680" y="1020"/>
                    <a:chExt cx="144" cy="96"/>
                  </a:xfrm>
                </p:grpSpPr>
                <p:sp>
                  <p:nvSpPr>
                    <p:cNvPr id="240" name="Line 115">
                      <a:extLst>
                        <a:ext uri="{FF2B5EF4-FFF2-40B4-BE49-F238E27FC236}">
                          <a16:creationId xmlns:a16="http://schemas.microsoft.com/office/drawing/2014/main" id="{8086C3D5-C7B5-D7A8-AA95-7E57D2BFF92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1" name="Line 116">
                      <a:extLst>
                        <a:ext uri="{FF2B5EF4-FFF2-40B4-BE49-F238E27FC236}">
                          <a16:creationId xmlns:a16="http://schemas.microsoft.com/office/drawing/2014/main" id="{7C205437-E5E7-BDDC-4AD5-28843B27C2B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23" name="Group 121">
                  <a:extLst>
                    <a:ext uri="{FF2B5EF4-FFF2-40B4-BE49-F238E27FC236}">
                      <a16:creationId xmlns:a16="http://schemas.microsoft.com/office/drawing/2014/main" id="{61E95D6A-184B-BF09-0D7E-9D25F6838C36}"/>
                    </a:ext>
                  </a:extLst>
                </p:cNvPr>
                <p:cNvGrpSpPr>
                  <a:grpSpLocks/>
                </p:cNvGrpSpPr>
                <p:nvPr/>
              </p:nvGrpSpPr>
              <p:grpSpPr bwMode="auto">
                <a:xfrm flipH="1">
                  <a:off x="2304" y="1212"/>
                  <a:ext cx="152" cy="132"/>
                  <a:chOff x="672" y="1020"/>
                  <a:chExt cx="152" cy="132"/>
                </a:xfrm>
              </p:grpSpPr>
              <p:sp>
                <p:nvSpPr>
                  <p:cNvPr id="232" name="Line 122">
                    <a:extLst>
                      <a:ext uri="{FF2B5EF4-FFF2-40B4-BE49-F238E27FC236}">
                        <a16:creationId xmlns:a16="http://schemas.microsoft.com/office/drawing/2014/main" id="{B2A72F48-68FD-3B81-1189-A21B94050CB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3" name="Line 123">
                    <a:extLst>
                      <a:ext uri="{FF2B5EF4-FFF2-40B4-BE49-F238E27FC236}">
                        <a16:creationId xmlns:a16="http://schemas.microsoft.com/office/drawing/2014/main" id="{68FC88CC-3917-ADDD-4BA7-93D3F7DB7F94}"/>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34" name="Group 124">
                    <a:extLst>
                      <a:ext uri="{FF2B5EF4-FFF2-40B4-BE49-F238E27FC236}">
                        <a16:creationId xmlns:a16="http://schemas.microsoft.com/office/drawing/2014/main" id="{74C0DCEE-5FAE-37F8-075E-F4569B3A8F68}"/>
                      </a:ext>
                    </a:extLst>
                  </p:cNvPr>
                  <p:cNvGrpSpPr>
                    <a:grpSpLocks/>
                  </p:cNvGrpSpPr>
                  <p:nvPr/>
                </p:nvGrpSpPr>
                <p:grpSpPr bwMode="auto">
                  <a:xfrm>
                    <a:off x="680" y="1020"/>
                    <a:ext cx="144" cy="96"/>
                    <a:chOff x="680" y="1020"/>
                    <a:chExt cx="144" cy="96"/>
                  </a:xfrm>
                </p:grpSpPr>
                <p:sp>
                  <p:nvSpPr>
                    <p:cNvPr id="235" name="Line 125">
                      <a:extLst>
                        <a:ext uri="{FF2B5EF4-FFF2-40B4-BE49-F238E27FC236}">
                          <a16:creationId xmlns:a16="http://schemas.microsoft.com/office/drawing/2014/main" id="{0943148A-C238-37C1-2B84-8B27C79FE4FF}"/>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6" name="Line 126">
                      <a:extLst>
                        <a:ext uri="{FF2B5EF4-FFF2-40B4-BE49-F238E27FC236}">
                          <a16:creationId xmlns:a16="http://schemas.microsoft.com/office/drawing/2014/main" id="{8F67F31C-0C8D-9F58-70D1-2F6FB6431D1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24" name="Group 136">
                  <a:extLst>
                    <a:ext uri="{FF2B5EF4-FFF2-40B4-BE49-F238E27FC236}">
                      <a16:creationId xmlns:a16="http://schemas.microsoft.com/office/drawing/2014/main" id="{9CB9A078-2371-943E-5016-451A259C5607}"/>
                    </a:ext>
                  </a:extLst>
                </p:cNvPr>
                <p:cNvGrpSpPr>
                  <a:grpSpLocks/>
                </p:cNvGrpSpPr>
                <p:nvPr/>
              </p:nvGrpSpPr>
              <p:grpSpPr bwMode="auto">
                <a:xfrm>
                  <a:off x="2400" y="1300"/>
                  <a:ext cx="96" cy="240"/>
                  <a:chOff x="2400" y="1296"/>
                  <a:chExt cx="96" cy="240"/>
                </a:xfrm>
              </p:grpSpPr>
              <p:sp>
                <p:nvSpPr>
                  <p:cNvPr id="229" name="Line 117">
                    <a:extLst>
                      <a:ext uri="{FF2B5EF4-FFF2-40B4-BE49-F238E27FC236}">
                        <a16:creationId xmlns:a16="http://schemas.microsoft.com/office/drawing/2014/main" id="{5BBE0832-7FF2-F210-7641-BCD1AD36B573}"/>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0" name="Line 134">
                    <a:extLst>
                      <a:ext uri="{FF2B5EF4-FFF2-40B4-BE49-F238E27FC236}">
                        <a16:creationId xmlns:a16="http://schemas.microsoft.com/office/drawing/2014/main" id="{86EDF6DE-20D3-D160-7078-0C68D7BFBE1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1" name="Line 135">
                    <a:extLst>
                      <a:ext uri="{FF2B5EF4-FFF2-40B4-BE49-F238E27FC236}">
                        <a16:creationId xmlns:a16="http://schemas.microsoft.com/office/drawing/2014/main" id="{25813AC6-8936-AC86-F74B-8D42C1D8DE1B}"/>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25" name="Group 137">
                  <a:extLst>
                    <a:ext uri="{FF2B5EF4-FFF2-40B4-BE49-F238E27FC236}">
                      <a16:creationId xmlns:a16="http://schemas.microsoft.com/office/drawing/2014/main" id="{52C3A969-1C4D-CAFA-9690-327F74CFF6C0}"/>
                    </a:ext>
                  </a:extLst>
                </p:cNvPr>
                <p:cNvGrpSpPr>
                  <a:grpSpLocks/>
                </p:cNvGrpSpPr>
                <p:nvPr/>
              </p:nvGrpSpPr>
              <p:grpSpPr bwMode="auto">
                <a:xfrm flipH="1">
                  <a:off x="2640" y="1296"/>
                  <a:ext cx="96" cy="240"/>
                  <a:chOff x="2400" y="1296"/>
                  <a:chExt cx="96" cy="240"/>
                </a:xfrm>
              </p:grpSpPr>
              <p:sp>
                <p:nvSpPr>
                  <p:cNvPr id="226" name="Line 138">
                    <a:extLst>
                      <a:ext uri="{FF2B5EF4-FFF2-40B4-BE49-F238E27FC236}">
                        <a16:creationId xmlns:a16="http://schemas.microsoft.com/office/drawing/2014/main" id="{98EA5B42-0AF2-E236-0883-E9497BFF2974}"/>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27" name="Line 139">
                    <a:extLst>
                      <a:ext uri="{FF2B5EF4-FFF2-40B4-BE49-F238E27FC236}">
                        <a16:creationId xmlns:a16="http://schemas.microsoft.com/office/drawing/2014/main" id="{D17C0ABC-DFA9-8A4F-AD60-3857562240F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28" name="Line 140">
                    <a:extLst>
                      <a:ext uri="{FF2B5EF4-FFF2-40B4-BE49-F238E27FC236}">
                        <a16:creationId xmlns:a16="http://schemas.microsoft.com/office/drawing/2014/main" id="{F156118A-25F7-EC6B-BECA-8948E25239D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12" name="Group 142">
                <a:extLst>
                  <a:ext uri="{FF2B5EF4-FFF2-40B4-BE49-F238E27FC236}">
                    <a16:creationId xmlns:a16="http://schemas.microsoft.com/office/drawing/2014/main" id="{B4A8ED6B-33E0-A676-8B2E-7B71E538FAF7}"/>
                  </a:ext>
                </a:extLst>
              </p:cNvPr>
              <p:cNvGrpSpPr>
                <a:grpSpLocks/>
              </p:cNvGrpSpPr>
              <p:nvPr/>
            </p:nvGrpSpPr>
            <p:grpSpPr bwMode="auto">
              <a:xfrm>
                <a:off x="2543901" y="3307668"/>
                <a:ext cx="362636" cy="345638"/>
                <a:chOff x="1776" y="2256"/>
                <a:chExt cx="288" cy="279"/>
              </a:xfrm>
            </p:grpSpPr>
            <p:grpSp>
              <p:nvGrpSpPr>
                <p:cNvPr id="213" name="Group 143">
                  <a:extLst>
                    <a:ext uri="{FF2B5EF4-FFF2-40B4-BE49-F238E27FC236}">
                      <a16:creationId xmlns:a16="http://schemas.microsoft.com/office/drawing/2014/main" id="{B823603B-2DFC-867C-302E-95DEBCB8C523}"/>
                    </a:ext>
                  </a:extLst>
                </p:cNvPr>
                <p:cNvGrpSpPr>
                  <a:grpSpLocks/>
                </p:cNvGrpSpPr>
                <p:nvPr/>
              </p:nvGrpSpPr>
              <p:grpSpPr bwMode="auto">
                <a:xfrm>
                  <a:off x="1824" y="2256"/>
                  <a:ext cx="240" cy="279"/>
                  <a:chOff x="1392" y="3408"/>
                  <a:chExt cx="240" cy="279"/>
                </a:xfrm>
              </p:grpSpPr>
              <p:sp>
                <p:nvSpPr>
                  <p:cNvPr id="216" name="Line 144">
                    <a:extLst>
                      <a:ext uri="{FF2B5EF4-FFF2-40B4-BE49-F238E27FC236}">
                        <a16:creationId xmlns:a16="http://schemas.microsoft.com/office/drawing/2014/main" id="{089CE57E-7A52-99C6-C89E-1B34BF593884}"/>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7" name="Arc 145">
                    <a:extLst>
                      <a:ext uri="{FF2B5EF4-FFF2-40B4-BE49-F238E27FC236}">
                        <a16:creationId xmlns:a16="http://schemas.microsoft.com/office/drawing/2014/main" id="{A4E05D2A-F93C-87BA-255D-F5556BBA9D3C}"/>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8" name="Line 146">
                    <a:extLst>
                      <a:ext uri="{FF2B5EF4-FFF2-40B4-BE49-F238E27FC236}">
                        <a16:creationId xmlns:a16="http://schemas.microsoft.com/office/drawing/2014/main" id="{48F964FC-766A-E57F-3D5E-230C07BA6B4E}"/>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214" name="Arc 147">
                  <a:extLst>
                    <a:ext uri="{FF2B5EF4-FFF2-40B4-BE49-F238E27FC236}">
                      <a16:creationId xmlns:a16="http://schemas.microsoft.com/office/drawing/2014/main" id="{FA7EAEAB-8770-8022-9C54-16678241F4BE}"/>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5" name="Arc 148">
                  <a:extLst>
                    <a:ext uri="{FF2B5EF4-FFF2-40B4-BE49-F238E27FC236}">
                      <a16:creationId xmlns:a16="http://schemas.microsoft.com/office/drawing/2014/main" id="{17914551-8794-8F26-19FB-623B9395B8D9}"/>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sp>
        <p:nvSpPr>
          <p:cNvPr id="246" name="TextBox 245">
            <a:extLst>
              <a:ext uri="{FF2B5EF4-FFF2-40B4-BE49-F238E27FC236}">
                <a16:creationId xmlns:a16="http://schemas.microsoft.com/office/drawing/2014/main" id="{FAA5DDAA-C170-A53E-05C3-987BD5C2E4C2}"/>
              </a:ext>
            </a:extLst>
          </p:cNvPr>
          <p:cNvSpPr txBox="1"/>
          <p:nvPr/>
        </p:nvSpPr>
        <p:spPr>
          <a:xfrm>
            <a:off x="-61486" y="4062328"/>
            <a:ext cx="2215543" cy="461665"/>
          </a:xfrm>
          <a:prstGeom prst="rect">
            <a:avLst/>
          </a:prstGeom>
          <a:noFill/>
        </p:spPr>
        <p:txBody>
          <a:bodyPr wrap="none" rtlCol="0">
            <a:spAutoFit/>
          </a:bodyPr>
          <a:lstStyle/>
          <a:p>
            <a:r>
              <a:rPr lang="en-US" sz="2400" u="sng" dirty="0"/>
              <a:t>Units from D = 0</a:t>
            </a:r>
          </a:p>
        </p:txBody>
      </p:sp>
      <p:pic>
        <p:nvPicPr>
          <p:cNvPr id="247" name="Picture 2" descr="sea-waves-wallpaper">
            <a:extLst>
              <a:ext uri="{FF2B5EF4-FFF2-40B4-BE49-F238E27FC236}">
                <a16:creationId xmlns:a16="http://schemas.microsoft.com/office/drawing/2014/main" id="{8AEF7C85-5B38-61F6-9C0B-1DE630876656}"/>
              </a:ext>
            </a:extLst>
          </p:cNvPr>
          <p:cNvPicPr>
            <a:picLocks noChangeAspect="1" noChangeArrowheads="1"/>
          </p:cNvPicPr>
          <p:nvPr/>
        </p:nvPicPr>
        <p:blipFill>
          <a:blip r:embed="rId2"/>
          <a:srcRect/>
          <a:stretch>
            <a:fillRect/>
          </a:stretch>
        </p:blipFill>
        <p:spPr bwMode="auto">
          <a:xfrm>
            <a:off x="3574302" y="2050143"/>
            <a:ext cx="1543382" cy="1158544"/>
          </a:xfrm>
          <a:prstGeom prst="rect">
            <a:avLst/>
          </a:prstGeom>
          <a:noFill/>
        </p:spPr>
      </p:pic>
      <p:cxnSp>
        <p:nvCxnSpPr>
          <p:cNvPr id="248" name="Straight Arrow Connector 247">
            <a:extLst>
              <a:ext uri="{FF2B5EF4-FFF2-40B4-BE49-F238E27FC236}">
                <a16:creationId xmlns:a16="http://schemas.microsoft.com/office/drawing/2014/main" id="{66DCED6E-993A-EE0F-C397-E0794C74F107}"/>
              </a:ext>
            </a:extLst>
          </p:cNvPr>
          <p:cNvCxnSpPr>
            <a:cxnSpLocks/>
          </p:cNvCxnSpPr>
          <p:nvPr/>
        </p:nvCxnSpPr>
        <p:spPr>
          <a:xfrm flipV="1">
            <a:off x="5341272" y="2089876"/>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89F93694-263B-5995-7CD1-FA826E1A1E59}"/>
              </a:ext>
            </a:extLst>
          </p:cNvPr>
          <p:cNvCxnSpPr>
            <a:cxnSpLocks/>
          </p:cNvCxnSpPr>
          <p:nvPr/>
        </p:nvCxnSpPr>
        <p:spPr>
          <a:xfrm flipV="1">
            <a:off x="1986502" y="2129056"/>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47ABC29F-F1E7-9799-D184-C3B8AAB99DCD}"/>
              </a:ext>
            </a:extLst>
          </p:cNvPr>
          <p:cNvCxnSpPr>
            <a:cxnSpLocks/>
          </p:cNvCxnSpPr>
          <p:nvPr/>
        </p:nvCxnSpPr>
        <p:spPr>
          <a:xfrm flipV="1">
            <a:off x="5300699" y="3196187"/>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D3B32CE4-0EDE-8693-CB3F-3E1913D18D15}"/>
              </a:ext>
            </a:extLst>
          </p:cNvPr>
          <p:cNvCxnSpPr>
            <a:cxnSpLocks/>
          </p:cNvCxnSpPr>
          <p:nvPr/>
        </p:nvCxnSpPr>
        <p:spPr>
          <a:xfrm flipV="1">
            <a:off x="1945929" y="3235367"/>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2" name="Picture 2" descr="sea-waves-wallpaper">
            <a:extLst>
              <a:ext uri="{FF2B5EF4-FFF2-40B4-BE49-F238E27FC236}">
                <a16:creationId xmlns:a16="http://schemas.microsoft.com/office/drawing/2014/main" id="{F01E47CE-B00D-8C6A-D2FD-16752B1A1857}"/>
              </a:ext>
            </a:extLst>
          </p:cNvPr>
          <p:cNvPicPr>
            <a:picLocks noChangeAspect="1" noChangeArrowheads="1"/>
          </p:cNvPicPr>
          <p:nvPr/>
        </p:nvPicPr>
        <p:blipFill>
          <a:blip r:embed="rId2"/>
          <a:srcRect/>
          <a:stretch>
            <a:fillRect/>
          </a:stretch>
        </p:blipFill>
        <p:spPr bwMode="auto">
          <a:xfrm>
            <a:off x="3600767" y="4766162"/>
            <a:ext cx="1543382" cy="1158544"/>
          </a:xfrm>
          <a:prstGeom prst="rect">
            <a:avLst/>
          </a:prstGeom>
          <a:noFill/>
        </p:spPr>
      </p:pic>
      <p:cxnSp>
        <p:nvCxnSpPr>
          <p:cNvPr id="253" name="Straight Arrow Connector 252">
            <a:extLst>
              <a:ext uri="{FF2B5EF4-FFF2-40B4-BE49-F238E27FC236}">
                <a16:creationId xmlns:a16="http://schemas.microsoft.com/office/drawing/2014/main" id="{3379F7AB-8145-D80D-8A88-57F16B281BE5}"/>
              </a:ext>
            </a:extLst>
          </p:cNvPr>
          <p:cNvCxnSpPr>
            <a:cxnSpLocks/>
          </p:cNvCxnSpPr>
          <p:nvPr/>
        </p:nvCxnSpPr>
        <p:spPr>
          <a:xfrm flipV="1">
            <a:off x="5367737" y="4805895"/>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C0ED07D0-C0D2-260E-C28C-5E95D25BF770}"/>
              </a:ext>
            </a:extLst>
          </p:cNvPr>
          <p:cNvCxnSpPr>
            <a:cxnSpLocks/>
          </p:cNvCxnSpPr>
          <p:nvPr/>
        </p:nvCxnSpPr>
        <p:spPr>
          <a:xfrm flipV="1">
            <a:off x="2012967" y="4845075"/>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17F8263A-114E-27F3-A665-CFBB34916DDA}"/>
              </a:ext>
            </a:extLst>
          </p:cNvPr>
          <p:cNvCxnSpPr>
            <a:cxnSpLocks/>
          </p:cNvCxnSpPr>
          <p:nvPr/>
        </p:nvCxnSpPr>
        <p:spPr>
          <a:xfrm flipV="1">
            <a:off x="5327164" y="5912206"/>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9BDC2F15-E2D1-45FA-7810-61CE892AC14E}"/>
              </a:ext>
            </a:extLst>
          </p:cNvPr>
          <p:cNvCxnSpPr>
            <a:cxnSpLocks/>
          </p:cNvCxnSpPr>
          <p:nvPr/>
        </p:nvCxnSpPr>
        <p:spPr>
          <a:xfrm flipV="1">
            <a:off x="1972394" y="5951386"/>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7" name="Group 256">
            <a:extLst>
              <a:ext uri="{FF2B5EF4-FFF2-40B4-BE49-F238E27FC236}">
                <a16:creationId xmlns:a16="http://schemas.microsoft.com/office/drawing/2014/main" id="{7F9D46AF-C594-5108-7061-FEC49B3401B3}"/>
              </a:ext>
            </a:extLst>
          </p:cNvPr>
          <p:cNvGrpSpPr/>
          <p:nvPr/>
        </p:nvGrpSpPr>
        <p:grpSpPr>
          <a:xfrm>
            <a:off x="7266771" y="1651508"/>
            <a:ext cx="1467301" cy="960395"/>
            <a:chOff x="212942" y="1690688"/>
            <a:chExt cx="2335259" cy="1528501"/>
          </a:xfrm>
        </p:grpSpPr>
        <p:sp>
          <p:nvSpPr>
            <p:cNvPr id="258" name="Rectangle 257">
              <a:extLst>
                <a:ext uri="{FF2B5EF4-FFF2-40B4-BE49-F238E27FC236}">
                  <a16:creationId xmlns:a16="http://schemas.microsoft.com/office/drawing/2014/main" id="{9D544826-FB50-223F-C7AF-E9A291ABAAF4}"/>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259" name="Group 258">
              <a:extLst>
                <a:ext uri="{FF2B5EF4-FFF2-40B4-BE49-F238E27FC236}">
                  <a16:creationId xmlns:a16="http://schemas.microsoft.com/office/drawing/2014/main" id="{ADFDB2EB-619B-F654-C00B-A8BAC26927DF}"/>
                </a:ext>
              </a:extLst>
            </p:cNvPr>
            <p:cNvGrpSpPr/>
            <p:nvPr/>
          </p:nvGrpSpPr>
          <p:grpSpPr>
            <a:xfrm>
              <a:off x="375782" y="1844443"/>
              <a:ext cx="2172419" cy="1266165"/>
              <a:chOff x="927024" y="3154681"/>
              <a:chExt cx="2524836" cy="1471566"/>
            </a:xfrm>
          </p:grpSpPr>
          <p:sp>
            <p:nvSpPr>
              <p:cNvPr id="261" name="AutoShape 33">
                <a:extLst>
                  <a:ext uri="{FF2B5EF4-FFF2-40B4-BE49-F238E27FC236}">
                    <a16:creationId xmlns:a16="http://schemas.microsoft.com/office/drawing/2014/main" id="{BA403310-77AE-2005-B689-D10357DCAD0B}"/>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62" name="Group 141">
                <a:extLst>
                  <a:ext uri="{FF2B5EF4-FFF2-40B4-BE49-F238E27FC236}">
                    <a16:creationId xmlns:a16="http://schemas.microsoft.com/office/drawing/2014/main" id="{1B0F88C7-BA0F-1ABD-B67F-8D17B4804985}"/>
                  </a:ext>
                </a:extLst>
              </p:cNvPr>
              <p:cNvGrpSpPr>
                <a:grpSpLocks/>
              </p:cNvGrpSpPr>
              <p:nvPr/>
            </p:nvGrpSpPr>
            <p:grpSpPr bwMode="auto">
              <a:xfrm>
                <a:off x="927024" y="3154681"/>
                <a:ext cx="1012360" cy="823487"/>
                <a:chOff x="2304" y="1104"/>
                <a:chExt cx="536" cy="436"/>
              </a:xfrm>
            </p:grpSpPr>
            <p:sp>
              <p:nvSpPr>
                <p:cNvPr id="270" name="AutoShape 133">
                  <a:extLst>
                    <a:ext uri="{FF2B5EF4-FFF2-40B4-BE49-F238E27FC236}">
                      <a16:creationId xmlns:a16="http://schemas.microsoft.com/office/drawing/2014/main" id="{283F5502-CB5C-707A-D642-EAB29C24803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71" name="Group 105">
                  <a:extLst>
                    <a:ext uri="{FF2B5EF4-FFF2-40B4-BE49-F238E27FC236}">
                      <a16:creationId xmlns:a16="http://schemas.microsoft.com/office/drawing/2014/main" id="{9194873D-0502-0512-C9A1-D57177519D14}"/>
                    </a:ext>
                  </a:extLst>
                </p:cNvPr>
                <p:cNvGrpSpPr>
                  <a:grpSpLocks/>
                </p:cNvGrpSpPr>
                <p:nvPr/>
              </p:nvGrpSpPr>
              <p:grpSpPr bwMode="auto">
                <a:xfrm>
                  <a:off x="2488" y="1104"/>
                  <a:ext cx="48" cy="144"/>
                  <a:chOff x="1200" y="912"/>
                  <a:chExt cx="48" cy="144"/>
                </a:xfrm>
              </p:grpSpPr>
              <p:sp>
                <p:nvSpPr>
                  <p:cNvPr id="295" name="Oval 106">
                    <a:extLst>
                      <a:ext uri="{FF2B5EF4-FFF2-40B4-BE49-F238E27FC236}">
                        <a16:creationId xmlns:a16="http://schemas.microsoft.com/office/drawing/2014/main" id="{A67FCF4C-EC08-8075-1FA1-8C969F4F7C59}"/>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6" name="Oval 107">
                    <a:extLst>
                      <a:ext uri="{FF2B5EF4-FFF2-40B4-BE49-F238E27FC236}">
                        <a16:creationId xmlns:a16="http://schemas.microsoft.com/office/drawing/2014/main" id="{BC7BF8DD-F873-B7C2-5B95-A30BF0EF287B}"/>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72" name="Group 108">
                  <a:extLst>
                    <a:ext uri="{FF2B5EF4-FFF2-40B4-BE49-F238E27FC236}">
                      <a16:creationId xmlns:a16="http://schemas.microsoft.com/office/drawing/2014/main" id="{3FB66576-F6FB-0C56-8996-C778574C1297}"/>
                    </a:ext>
                  </a:extLst>
                </p:cNvPr>
                <p:cNvGrpSpPr>
                  <a:grpSpLocks/>
                </p:cNvGrpSpPr>
                <p:nvPr/>
              </p:nvGrpSpPr>
              <p:grpSpPr bwMode="auto">
                <a:xfrm>
                  <a:off x="2632" y="1104"/>
                  <a:ext cx="48" cy="144"/>
                  <a:chOff x="1200" y="912"/>
                  <a:chExt cx="48" cy="144"/>
                </a:xfrm>
              </p:grpSpPr>
              <p:sp>
                <p:nvSpPr>
                  <p:cNvPr id="293" name="Oval 109">
                    <a:extLst>
                      <a:ext uri="{FF2B5EF4-FFF2-40B4-BE49-F238E27FC236}">
                        <a16:creationId xmlns:a16="http://schemas.microsoft.com/office/drawing/2014/main" id="{9CB2D0E8-6DDB-9D16-073A-95D45667E4D6}"/>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4" name="Oval 110">
                    <a:extLst>
                      <a:ext uri="{FF2B5EF4-FFF2-40B4-BE49-F238E27FC236}">
                        <a16:creationId xmlns:a16="http://schemas.microsoft.com/office/drawing/2014/main" id="{9294C6A8-6C90-8D98-5D4A-36032E6B2CB8}"/>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73" name="Group 111">
                  <a:extLst>
                    <a:ext uri="{FF2B5EF4-FFF2-40B4-BE49-F238E27FC236}">
                      <a16:creationId xmlns:a16="http://schemas.microsoft.com/office/drawing/2014/main" id="{AB5CA021-B156-6EEC-2AE3-78942F9171D1}"/>
                    </a:ext>
                  </a:extLst>
                </p:cNvPr>
                <p:cNvGrpSpPr>
                  <a:grpSpLocks/>
                </p:cNvGrpSpPr>
                <p:nvPr/>
              </p:nvGrpSpPr>
              <p:grpSpPr bwMode="auto">
                <a:xfrm>
                  <a:off x="2688" y="1212"/>
                  <a:ext cx="152" cy="132"/>
                  <a:chOff x="672" y="1020"/>
                  <a:chExt cx="152" cy="132"/>
                </a:xfrm>
              </p:grpSpPr>
              <p:sp>
                <p:nvSpPr>
                  <p:cNvPr id="288" name="Line 112">
                    <a:extLst>
                      <a:ext uri="{FF2B5EF4-FFF2-40B4-BE49-F238E27FC236}">
                        <a16:creationId xmlns:a16="http://schemas.microsoft.com/office/drawing/2014/main" id="{A30AC796-263F-F757-66B1-501D9C7D469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9" name="Line 113">
                    <a:extLst>
                      <a:ext uri="{FF2B5EF4-FFF2-40B4-BE49-F238E27FC236}">
                        <a16:creationId xmlns:a16="http://schemas.microsoft.com/office/drawing/2014/main" id="{DE1AEDB5-1A29-74FE-C701-8825EA938CE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90" name="Group 114">
                    <a:extLst>
                      <a:ext uri="{FF2B5EF4-FFF2-40B4-BE49-F238E27FC236}">
                        <a16:creationId xmlns:a16="http://schemas.microsoft.com/office/drawing/2014/main" id="{55E37EBB-95D0-79F0-EB5B-B5CCFE1E3520}"/>
                      </a:ext>
                    </a:extLst>
                  </p:cNvPr>
                  <p:cNvGrpSpPr>
                    <a:grpSpLocks/>
                  </p:cNvGrpSpPr>
                  <p:nvPr/>
                </p:nvGrpSpPr>
                <p:grpSpPr bwMode="auto">
                  <a:xfrm>
                    <a:off x="680" y="1020"/>
                    <a:ext cx="144" cy="96"/>
                    <a:chOff x="680" y="1020"/>
                    <a:chExt cx="144" cy="96"/>
                  </a:xfrm>
                </p:grpSpPr>
                <p:sp>
                  <p:nvSpPr>
                    <p:cNvPr id="291" name="Line 115">
                      <a:extLst>
                        <a:ext uri="{FF2B5EF4-FFF2-40B4-BE49-F238E27FC236}">
                          <a16:creationId xmlns:a16="http://schemas.microsoft.com/office/drawing/2014/main" id="{D1BD026E-23EB-3F93-0229-0694E829B46C}"/>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2" name="Line 116">
                      <a:extLst>
                        <a:ext uri="{FF2B5EF4-FFF2-40B4-BE49-F238E27FC236}">
                          <a16:creationId xmlns:a16="http://schemas.microsoft.com/office/drawing/2014/main" id="{5CAE4BFB-590B-04DD-A610-4B08D3D1139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74" name="Group 121">
                  <a:extLst>
                    <a:ext uri="{FF2B5EF4-FFF2-40B4-BE49-F238E27FC236}">
                      <a16:creationId xmlns:a16="http://schemas.microsoft.com/office/drawing/2014/main" id="{BC51C72D-4CA7-8583-1917-38C20190EC5F}"/>
                    </a:ext>
                  </a:extLst>
                </p:cNvPr>
                <p:cNvGrpSpPr>
                  <a:grpSpLocks/>
                </p:cNvGrpSpPr>
                <p:nvPr/>
              </p:nvGrpSpPr>
              <p:grpSpPr bwMode="auto">
                <a:xfrm flipH="1">
                  <a:off x="2304" y="1212"/>
                  <a:ext cx="152" cy="132"/>
                  <a:chOff x="672" y="1020"/>
                  <a:chExt cx="152" cy="132"/>
                </a:xfrm>
              </p:grpSpPr>
              <p:sp>
                <p:nvSpPr>
                  <p:cNvPr id="283" name="Line 122">
                    <a:extLst>
                      <a:ext uri="{FF2B5EF4-FFF2-40B4-BE49-F238E27FC236}">
                        <a16:creationId xmlns:a16="http://schemas.microsoft.com/office/drawing/2014/main" id="{472CA107-A220-3740-48C8-D263DA2955A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4" name="Line 123">
                    <a:extLst>
                      <a:ext uri="{FF2B5EF4-FFF2-40B4-BE49-F238E27FC236}">
                        <a16:creationId xmlns:a16="http://schemas.microsoft.com/office/drawing/2014/main" id="{58363BE9-2BF3-7790-D54C-F22E9D31904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85" name="Group 124">
                    <a:extLst>
                      <a:ext uri="{FF2B5EF4-FFF2-40B4-BE49-F238E27FC236}">
                        <a16:creationId xmlns:a16="http://schemas.microsoft.com/office/drawing/2014/main" id="{AD454002-5B38-69DF-C122-C0401D13DA7E}"/>
                      </a:ext>
                    </a:extLst>
                  </p:cNvPr>
                  <p:cNvGrpSpPr>
                    <a:grpSpLocks/>
                  </p:cNvGrpSpPr>
                  <p:nvPr/>
                </p:nvGrpSpPr>
                <p:grpSpPr bwMode="auto">
                  <a:xfrm>
                    <a:off x="680" y="1020"/>
                    <a:ext cx="144" cy="96"/>
                    <a:chOff x="680" y="1020"/>
                    <a:chExt cx="144" cy="96"/>
                  </a:xfrm>
                </p:grpSpPr>
                <p:sp>
                  <p:nvSpPr>
                    <p:cNvPr id="286" name="Line 125">
                      <a:extLst>
                        <a:ext uri="{FF2B5EF4-FFF2-40B4-BE49-F238E27FC236}">
                          <a16:creationId xmlns:a16="http://schemas.microsoft.com/office/drawing/2014/main" id="{2A035500-590D-5873-2CE0-A91645141422}"/>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7" name="Line 126">
                      <a:extLst>
                        <a:ext uri="{FF2B5EF4-FFF2-40B4-BE49-F238E27FC236}">
                          <a16:creationId xmlns:a16="http://schemas.microsoft.com/office/drawing/2014/main" id="{C0CEF255-5158-05AA-6515-2935C3CFDFA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75" name="Group 136">
                  <a:extLst>
                    <a:ext uri="{FF2B5EF4-FFF2-40B4-BE49-F238E27FC236}">
                      <a16:creationId xmlns:a16="http://schemas.microsoft.com/office/drawing/2014/main" id="{28F28F28-E086-B18F-2744-1A8FE3F31BB2}"/>
                    </a:ext>
                  </a:extLst>
                </p:cNvPr>
                <p:cNvGrpSpPr>
                  <a:grpSpLocks/>
                </p:cNvGrpSpPr>
                <p:nvPr/>
              </p:nvGrpSpPr>
              <p:grpSpPr bwMode="auto">
                <a:xfrm>
                  <a:off x="2400" y="1300"/>
                  <a:ext cx="96" cy="240"/>
                  <a:chOff x="2400" y="1296"/>
                  <a:chExt cx="96" cy="240"/>
                </a:xfrm>
              </p:grpSpPr>
              <p:sp>
                <p:nvSpPr>
                  <p:cNvPr id="280" name="Line 117">
                    <a:extLst>
                      <a:ext uri="{FF2B5EF4-FFF2-40B4-BE49-F238E27FC236}">
                        <a16:creationId xmlns:a16="http://schemas.microsoft.com/office/drawing/2014/main" id="{0D12D728-E591-A954-4826-0291BAA49711}"/>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1" name="Line 134">
                    <a:extLst>
                      <a:ext uri="{FF2B5EF4-FFF2-40B4-BE49-F238E27FC236}">
                        <a16:creationId xmlns:a16="http://schemas.microsoft.com/office/drawing/2014/main" id="{A9686892-ACB7-3C7A-27A9-6F3250FF295F}"/>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2" name="Line 135">
                    <a:extLst>
                      <a:ext uri="{FF2B5EF4-FFF2-40B4-BE49-F238E27FC236}">
                        <a16:creationId xmlns:a16="http://schemas.microsoft.com/office/drawing/2014/main" id="{BE0FEB32-3BF0-27D6-08D0-40B1E252D6C8}"/>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76" name="Group 137">
                  <a:extLst>
                    <a:ext uri="{FF2B5EF4-FFF2-40B4-BE49-F238E27FC236}">
                      <a16:creationId xmlns:a16="http://schemas.microsoft.com/office/drawing/2014/main" id="{22A67183-A4AC-6082-7A55-11B4A823B041}"/>
                    </a:ext>
                  </a:extLst>
                </p:cNvPr>
                <p:cNvGrpSpPr>
                  <a:grpSpLocks/>
                </p:cNvGrpSpPr>
                <p:nvPr/>
              </p:nvGrpSpPr>
              <p:grpSpPr bwMode="auto">
                <a:xfrm flipH="1">
                  <a:off x="2640" y="1296"/>
                  <a:ext cx="96" cy="240"/>
                  <a:chOff x="2400" y="1296"/>
                  <a:chExt cx="96" cy="240"/>
                </a:xfrm>
              </p:grpSpPr>
              <p:sp>
                <p:nvSpPr>
                  <p:cNvPr id="277" name="Line 138">
                    <a:extLst>
                      <a:ext uri="{FF2B5EF4-FFF2-40B4-BE49-F238E27FC236}">
                        <a16:creationId xmlns:a16="http://schemas.microsoft.com/office/drawing/2014/main" id="{BA0E2FEC-3393-DBA4-49F4-F27915357DC4}"/>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8" name="Line 139">
                    <a:extLst>
                      <a:ext uri="{FF2B5EF4-FFF2-40B4-BE49-F238E27FC236}">
                        <a16:creationId xmlns:a16="http://schemas.microsoft.com/office/drawing/2014/main" id="{086D1A65-FFE0-033E-9087-7BB3666D00D0}"/>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9" name="Line 140">
                    <a:extLst>
                      <a:ext uri="{FF2B5EF4-FFF2-40B4-BE49-F238E27FC236}">
                        <a16:creationId xmlns:a16="http://schemas.microsoft.com/office/drawing/2014/main" id="{9CD710D7-9FE3-526D-A91D-91FC96F30EED}"/>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63" name="Group 142">
                <a:extLst>
                  <a:ext uri="{FF2B5EF4-FFF2-40B4-BE49-F238E27FC236}">
                    <a16:creationId xmlns:a16="http://schemas.microsoft.com/office/drawing/2014/main" id="{11FF8EC7-4A11-88E1-C56C-6D6B0E75CE17}"/>
                  </a:ext>
                </a:extLst>
              </p:cNvPr>
              <p:cNvGrpSpPr>
                <a:grpSpLocks/>
              </p:cNvGrpSpPr>
              <p:nvPr/>
            </p:nvGrpSpPr>
            <p:grpSpPr bwMode="auto">
              <a:xfrm>
                <a:off x="2543901" y="3307668"/>
                <a:ext cx="362636" cy="345638"/>
                <a:chOff x="1776" y="2256"/>
                <a:chExt cx="288" cy="279"/>
              </a:xfrm>
            </p:grpSpPr>
            <p:grpSp>
              <p:nvGrpSpPr>
                <p:cNvPr id="264" name="Group 143">
                  <a:extLst>
                    <a:ext uri="{FF2B5EF4-FFF2-40B4-BE49-F238E27FC236}">
                      <a16:creationId xmlns:a16="http://schemas.microsoft.com/office/drawing/2014/main" id="{A34FC17C-B92B-02C3-8862-D4AAD2CAB28C}"/>
                    </a:ext>
                  </a:extLst>
                </p:cNvPr>
                <p:cNvGrpSpPr>
                  <a:grpSpLocks/>
                </p:cNvGrpSpPr>
                <p:nvPr/>
              </p:nvGrpSpPr>
              <p:grpSpPr bwMode="auto">
                <a:xfrm>
                  <a:off x="1824" y="2256"/>
                  <a:ext cx="240" cy="279"/>
                  <a:chOff x="1392" y="3408"/>
                  <a:chExt cx="240" cy="279"/>
                </a:xfrm>
              </p:grpSpPr>
              <p:sp>
                <p:nvSpPr>
                  <p:cNvPr id="267" name="Line 144">
                    <a:extLst>
                      <a:ext uri="{FF2B5EF4-FFF2-40B4-BE49-F238E27FC236}">
                        <a16:creationId xmlns:a16="http://schemas.microsoft.com/office/drawing/2014/main" id="{66257D57-231A-EF9C-3645-F776486DD7A3}"/>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8" name="Arc 145">
                    <a:extLst>
                      <a:ext uri="{FF2B5EF4-FFF2-40B4-BE49-F238E27FC236}">
                        <a16:creationId xmlns:a16="http://schemas.microsoft.com/office/drawing/2014/main" id="{60A1AB89-CD0E-9B5D-9E01-0904EA78A12E}"/>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9" name="Line 146">
                    <a:extLst>
                      <a:ext uri="{FF2B5EF4-FFF2-40B4-BE49-F238E27FC236}">
                        <a16:creationId xmlns:a16="http://schemas.microsoft.com/office/drawing/2014/main" id="{B2426EEE-4769-F98A-C328-C64F6354BDDC}"/>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265" name="Arc 147">
                  <a:extLst>
                    <a:ext uri="{FF2B5EF4-FFF2-40B4-BE49-F238E27FC236}">
                      <a16:creationId xmlns:a16="http://schemas.microsoft.com/office/drawing/2014/main" id="{3C07B4FF-E855-3CDB-503C-A36F7C0CBD2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6" name="Arc 148">
                  <a:extLst>
                    <a:ext uri="{FF2B5EF4-FFF2-40B4-BE49-F238E27FC236}">
                      <a16:creationId xmlns:a16="http://schemas.microsoft.com/office/drawing/2014/main" id="{E4E40D49-4291-9142-B882-B3DED375C7F9}"/>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297" name="Group 296">
            <a:extLst>
              <a:ext uri="{FF2B5EF4-FFF2-40B4-BE49-F238E27FC236}">
                <a16:creationId xmlns:a16="http://schemas.microsoft.com/office/drawing/2014/main" id="{60628574-2E40-51BE-C5DB-5B06A57F114C}"/>
              </a:ext>
            </a:extLst>
          </p:cNvPr>
          <p:cNvGrpSpPr/>
          <p:nvPr/>
        </p:nvGrpSpPr>
        <p:grpSpPr>
          <a:xfrm>
            <a:off x="7266771" y="2755169"/>
            <a:ext cx="1467301" cy="960395"/>
            <a:chOff x="212942" y="1690688"/>
            <a:chExt cx="2335259" cy="1528501"/>
          </a:xfrm>
        </p:grpSpPr>
        <p:sp>
          <p:nvSpPr>
            <p:cNvPr id="298" name="Rectangle 297">
              <a:extLst>
                <a:ext uri="{FF2B5EF4-FFF2-40B4-BE49-F238E27FC236}">
                  <a16:creationId xmlns:a16="http://schemas.microsoft.com/office/drawing/2014/main" id="{C638D0DF-09CC-9A20-0E0C-5918701D7CD0}"/>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299" name="Group 298">
              <a:extLst>
                <a:ext uri="{FF2B5EF4-FFF2-40B4-BE49-F238E27FC236}">
                  <a16:creationId xmlns:a16="http://schemas.microsoft.com/office/drawing/2014/main" id="{EC410EB2-CEAC-A7C2-844A-D9EDA669344B}"/>
                </a:ext>
              </a:extLst>
            </p:cNvPr>
            <p:cNvGrpSpPr/>
            <p:nvPr/>
          </p:nvGrpSpPr>
          <p:grpSpPr>
            <a:xfrm>
              <a:off x="375782" y="1844442"/>
              <a:ext cx="1703212" cy="1219954"/>
              <a:chOff x="927024" y="3154681"/>
              <a:chExt cx="1979513" cy="1417859"/>
            </a:xfrm>
          </p:grpSpPr>
          <p:sp>
            <p:nvSpPr>
              <p:cNvPr id="300" name="AutoShape 32">
                <a:extLst>
                  <a:ext uri="{FF2B5EF4-FFF2-40B4-BE49-F238E27FC236}">
                    <a16:creationId xmlns:a16="http://schemas.microsoft.com/office/drawing/2014/main" id="{B004C579-1AC1-849F-FBD1-6DDF4E2ECF6C}"/>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02" name="Group 141">
                <a:extLst>
                  <a:ext uri="{FF2B5EF4-FFF2-40B4-BE49-F238E27FC236}">
                    <a16:creationId xmlns:a16="http://schemas.microsoft.com/office/drawing/2014/main" id="{CF136F8E-DE41-3527-6763-DF51165457B8}"/>
                  </a:ext>
                </a:extLst>
              </p:cNvPr>
              <p:cNvGrpSpPr>
                <a:grpSpLocks/>
              </p:cNvGrpSpPr>
              <p:nvPr/>
            </p:nvGrpSpPr>
            <p:grpSpPr bwMode="auto">
              <a:xfrm>
                <a:off x="927024" y="3154681"/>
                <a:ext cx="1012360" cy="823487"/>
                <a:chOff x="2304" y="1104"/>
                <a:chExt cx="536" cy="436"/>
              </a:xfrm>
            </p:grpSpPr>
            <p:sp>
              <p:nvSpPr>
                <p:cNvPr id="310" name="AutoShape 133">
                  <a:extLst>
                    <a:ext uri="{FF2B5EF4-FFF2-40B4-BE49-F238E27FC236}">
                      <a16:creationId xmlns:a16="http://schemas.microsoft.com/office/drawing/2014/main" id="{BD6F5288-7E40-BFB3-D14C-0FE225A31D1F}"/>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11" name="Group 105">
                  <a:extLst>
                    <a:ext uri="{FF2B5EF4-FFF2-40B4-BE49-F238E27FC236}">
                      <a16:creationId xmlns:a16="http://schemas.microsoft.com/office/drawing/2014/main" id="{5F33A0A3-A5A0-2CE7-43EE-FE0D076BAD17}"/>
                    </a:ext>
                  </a:extLst>
                </p:cNvPr>
                <p:cNvGrpSpPr>
                  <a:grpSpLocks/>
                </p:cNvGrpSpPr>
                <p:nvPr/>
              </p:nvGrpSpPr>
              <p:grpSpPr bwMode="auto">
                <a:xfrm>
                  <a:off x="2488" y="1104"/>
                  <a:ext cx="48" cy="144"/>
                  <a:chOff x="1200" y="912"/>
                  <a:chExt cx="48" cy="144"/>
                </a:xfrm>
              </p:grpSpPr>
              <p:sp>
                <p:nvSpPr>
                  <p:cNvPr id="335" name="Oval 106">
                    <a:extLst>
                      <a:ext uri="{FF2B5EF4-FFF2-40B4-BE49-F238E27FC236}">
                        <a16:creationId xmlns:a16="http://schemas.microsoft.com/office/drawing/2014/main" id="{E55AB7BC-88D4-C482-7968-EA4479FA43CE}"/>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36" name="Oval 107">
                    <a:extLst>
                      <a:ext uri="{FF2B5EF4-FFF2-40B4-BE49-F238E27FC236}">
                        <a16:creationId xmlns:a16="http://schemas.microsoft.com/office/drawing/2014/main" id="{CA3A318D-3D4D-A539-24D3-CE5384165DD5}"/>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12" name="Group 108">
                  <a:extLst>
                    <a:ext uri="{FF2B5EF4-FFF2-40B4-BE49-F238E27FC236}">
                      <a16:creationId xmlns:a16="http://schemas.microsoft.com/office/drawing/2014/main" id="{C81E30E0-3E01-AFCD-1485-47D451ABEA15}"/>
                    </a:ext>
                  </a:extLst>
                </p:cNvPr>
                <p:cNvGrpSpPr>
                  <a:grpSpLocks/>
                </p:cNvGrpSpPr>
                <p:nvPr/>
              </p:nvGrpSpPr>
              <p:grpSpPr bwMode="auto">
                <a:xfrm>
                  <a:off x="2632" y="1104"/>
                  <a:ext cx="48" cy="144"/>
                  <a:chOff x="1200" y="912"/>
                  <a:chExt cx="48" cy="144"/>
                </a:xfrm>
              </p:grpSpPr>
              <p:sp>
                <p:nvSpPr>
                  <p:cNvPr id="333" name="Oval 109">
                    <a:extLst>
                      <a:ext uri="{FF2B5EF4-FFF2-40B4-BE49-F238E27FC236}">
                        <a16:creationId xmlns:a16="http://schemas.microsoft.com/office/drawing/2014/main" id="{1A61A958-6F7B-9104-7053-0351BE398DDC}"/>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34" name="Oval 110">
                    <a:extLst>
                      <a:ext uri="{FF2B5EF4-FFF2-40B4-BE49-F238E27FC236}">
                        <a16:creationId xmlns:a16="http://schemas.microsoft.com/office/drawing/2014/main" id="{92768478-3BF5-3D37-6573-D4353BDFED9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13" name="Group 111">
                  <a:extLst>
                    <a:ext uri="{FF2B5EF4-FFF2-40B4-BE49-F238E27FC236}">
                      <a16:creationId xmlns:a16="http://schemas.microsoft.com/office/drawing/2014/main" id="{158B3EF6-1372-BBFD-1A05-18261E78C6F5}"/>
                    </a:ext>
                  </a:extLst>
                </p:cNvPr>
                <p:cNvGrpSpPr>
                  <a:grpSpLocks/>
                </p:cNvGrpSpPr>
                <p:nvPr/>
              </p:nvGrpSpPr>
              <p:grpSpPr bwMode="auto">
                <a:xfrm>
                  <a:off x="2688" y="1212"/>
                  <a:ext cx="152" cy="132"/>
                  <a:chOff x="672" y="1020"/>
                  <a:chExt cx="152" cy="132"/>
                </a:xfrm>
              </p:grpSpPr>
              <p:sp>
                <p:nvSpPr>
                  <p:cNvPr id="328" name="Line 112">
                    <a:extLst>
                      <a:ext uri="{FF2B5EF4-FFF2-40B4-BE49-F238E27FC236}">
                        <a16:creationId xmlns:a16="http://schemas.microsoft.com/office/drawing/2014/main" id="{CBF5BD51-83A5-FF34-05F5-5EF1B5E41F09}"/>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9" name="Line 113">
                    <a:extLst>
                      <a:ext uri="{FF2B5EF4-FFF2-40B4-BE49-F238E27FC236}">
                        <a16:creationId xmlns:a16="http://schemas.microsoft.com/office/drawing/2014/main" id="{D475729B-2B97-DAFF-72F9-B00E5DF0C1C9}"/>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30" name="Group 114">
                    <a:extLst>
                      <a:ext uri="{FF2B5EF4-FFF2-40B4-BE49-F238E27FC236}">
                        <a16:creationId xmlns:a16="http://schemas.microsoft.com/office/drawing/2014/main" id="{A05A9A2B-8CC0-40C7-A9C7-97E021D66955}"/>
                      </a:ext>
                    </a:extLst>
                  </p:cNvPr>
                  <p:cNvGrpSpPr>
                    <a:grpSpLocks/>
                  </p:cNvGrpSpPr>
                  <p:nvPr/>
                </p:nvGrpSpPr>
                <p:grpSpPr bwMode="auto">
                  <a:xfrm>
                    <a:off x="680" y="1020"/>
                    <a:ext cx="144" cy="96"/>
                    <a:chOff x="680" y="1020"/>
                    <a:chExt cx="144" cy="96"/>
                  </a:xfrm>
                </p:grpSpPr>
                <p:sp>
                  <p:nvSpPr>
                    <p:cNvPr id="331" name="Line 115">
                      <a:extLst>
                        <a:ext uri="{FF2B5EF4-FFF2-40B4-BE49-F238E27FC236}">
                          <a16:creationId xmlns:a16="http://schemas.microsoft.com/office/drawing/2014/main" id="{33B91D3D-0B96-C639-C06F-C953478EA1DF}"/>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32" name="Line 116">
                      <a:extLst>
                        <a:ext uri="{FF2B5EF4-FFF2-40B4-BE49-F238E27FC236}">
                          <a16:creationId xmlns:a16="http://schemas.microsoft.com/office/drawing/2014/main" id="{215022E3-13C1-CA59-93B5-5D199BA26AEF}"/>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14" name="Group 121">
                  <a:extLst>
                    <a:ext uri="{FF2B5EF4-FFF2-40B4-BE49-F238E27FC236}">
                      <a16:creationId xmlns:a16="http://schemas.microsoft.com/office/drawing/2014/main" id="{A9B1AF61-CF3D-5842-DC40-968168397557}"/>
                    </a:ext>
                  </a:extLst>
                </p:cNvPr>
                <p:cNvGrpSpPr>
                  <a:grpSpLocks/>
                </p:cNvGrpSpPr>
                <p:nvPr/>
              </p:nvGrpSpPr>
              <p:grpSpPr bwMode="auto">
                <a:xfrm flipH="1">
                  <a:off x="2304" y="1212"/>
                  <a:ext cx="152" cy="132"/>
                  <a:chOff x="672" y="1020"/>
                  <a:chExt cx="152" cy="132"/>
                </a:xfrm>
              </p:grpSpPr>
              <p:sp>
                <p:nvSpPr>
                  <p:cNvPr id="323" name="Line 122">
                    <a:extLst>
                      <a:ext uri="{FF2B5EF4-FFF2-40B4-BE49-F238E27FC236}">
                        <a16:creationId xmlns:a16="http://schemas.microsoft.com/office/drawing/2014/main" id="{6B1A776B-36C7-2CE5-FD80-CCC42C3EEB99}"/>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4" name="Line 123">
                    <a:extLst>
                      <a:ext uri="{FF2B5EF4-FFF2-40B4-BE49-F238E27FC236}">
                        <a16:creationId xmlns:a16="http://schemas.microsoft.com/office/drawing/2014/main" id="{9FFF0B64-983C-C194-2566-7DD8DBA63A1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25" name="Group 124">
                    <a:extLst>
                      <a:ext uri="{FF2B5EF4-FFF2-40B4-BE49-F238E27FC236}">
                        <a16:creationId xmlns:a16="http://schemas.microsoft.com/office/drawing/2014/main" id="{9742648A-BD8F-F2C6-0461-9D6D0FABB4CE}"/>
                      </a:ext>
                    </a:extLst>
                  </p:cNvPr>
                  <p:cNvGrpSpPr>
                    <a:grpSpLocks/>
                  </p:cNvGrpSpPr>
                  <p:nvPr/>
                </p:nvGrpSpPr>
                <p:grpSpPr bwMode="auto">
                  <a:xfrm>
                    <a:off x="680" y="1020"/>
                    <a:ext cx="144" cy="96"/>
                    <a:chOff x="680" y="1020"/>
                    <a:chExt cx="144" cy="96"/>
                  </a:xfrm>
                </p:grpSpPr>
                <p:sp>
                  <p:nvSpPr>
                    <p:cNvPr id="326" name="Line 125">
                      <a:extLst>
                        <a:ext uri="{FF2B5EF4-FFF2-40B4-BE49-F238E27FC236}">
                          <a16:creationId xmlns:a16="http://schemas.microsoft.com/office/drawing/2014/main" id="{8A82DFDC-FF08-133F-C488-0390E95A68D1}"/>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7" name="Line 126">
                      <a:extLst>
                        <a:ext uri="{FF2B5EF4-FFF2-40B4-BE49-F238E27FC236}">
                          <a16:creationId xmlns:a16="http://schemas.microsoft.com/office/drawing/2014/main" id="{BF793666-36A9-6874-F8D7-6F400F1436D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15" name="Group 136">
                  <a:extLst>
                    <a:ext uri="{FF2B5EF4-FFF2-40B4-BE49-F238E27FC236}">
                      <a16:creationId xmlns:a16="http://schemas.microsoft.com/office/drawing/2014/main" id="{277A811D-7ED3-15AD-4AB4-1E6F549CA4E8}"/>
                    </a:ext>
                  </a:extLst>
                </p:cNvPr>
                <p:cNvGrpSpPr>
                  <a:grpSpLocks/>
                </p:cNvGrpSpPr>
                <p:nvPr/>
              </p:nvGrpSpPr>
              <p:grpSpPr bwMode="auto">
                <a:xfrm>
                  <a:off x="2400" y="1300"/>
                  <a:ext cx="96" cy="240"/>
                  <a:chOff x="2400" y="1296"/>
                  <a:chExt cx="96" cy="240"/>
                </a:xfrm>
              </p:grpSpPr>
              <p:sp>
                <p:nvSpPr>
                  <p:cNvPr id="320" name="Line 117">
                    <a:extLst>
                      <a:ext uri="{FF2B5EF4-FFF2-40B4-BE49-F238E27FC236}">
                        <a16:creationId xmlns:a16="http://schemas.microsoft.com/office/drawing/2014/main" id="{8F784AA3-D11E-3B50-72CE-FD70E683A41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1" name="Line 134">
                    <a:extLst>
                      <a:ext uri="{FF2B5EF4-FFF2-40B4-BE49-F238E27FC236}">
                        <a16:creationId xmlns:a16="http://schemas.microsoft.com/office/drawing/2014/main" id="{621EE085-7576-9C65-3C2A-CC82B613AD31}"/>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2" name="Line 135">
                    <a:extLst>
                      <a:ext uri="{FF2B5EF4-FFF2-40B4-BE49-F238E27FC236}">
                        <a16:creationId xmlns:a16="http://schemas.microsoft.com/office/drawing/2014/main" id="{2CFDA7B9-17B7-0B7B-D8EB-418C7609A99D}"/>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16" name="Group 137">
                  <a:extLst>
                    <a:ext uri="{FF2B5EF4-FFF2-40B4-BE49-F238E27FC236}">
                      <a16:creationId xmlns:a16="http://schemas.microsoft.com/office/drawing/2014/main" id="{D4A30E2A-F45F-6576-9DF9-9BA20B9489FE}"/>
                    </a:ext>
                  </a:extLst>
                </p:cNvPr>
                <p:cNvGrpSpPr>
                  <a:grpSpLocks/>
                </p:cNvGrpSpPr>
                <p:nvPr/>
              </p:nvGrpSpPr>
              <p:grpSpPr bwMode="auto">
                <a:xfrm flipH="1">
                  <a:off x="2640" y="1296"/>
                  <a:ext cx="96" cy="240"/>
                  <a:chOff x="2400" y="1296"/>
                  <a:chExt cx="96" cy="240"/>
                </a:xfrm>
              </p:grpSpPr>
              <p:sp>
                <p:nvSpPr>
                  <p:cNvPr id="317" name="Line 138">
                    <a:extLst>
                      <a:ext uri="{FF2B5EF4-FFF2-40B4-BE49-F238E27FC236}">
                        <a16:creationId xmlns:a16="http://schemas.microsoft.com/office/drawing/2014/main" id="{FA277D1D-4974-9FE5-BB21-C846AB4BFBE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8" name="Line 139">
                    <a:extLst>
                      <a:ext uri="{FF2B5EF4-FFF2-40B4-BE49-F238E27FC236}">
                        <a16:creationId xmlns:a16="http://schemas.microsoft.com/office/drawing/2014/main" id="{2508688C-9EF0-3808-83F5-7E7055ACBE79}"/>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9" name="Line 140">
                    <a:extLst>
                      <a:ext uri="{FF2B5EF4-FFF2-40B4-BE49-F238E27FC236}">
                        <a16:creationId xmlns:a16="http://schemas.microsoft.com/office/drawing/2014/main" id="{6F97D725-DB8E-AE27-764C-6AF84E7BB969}"/>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03" name="Group 142">
                <a:extLst>
                  <a:ext uri="{FF2B5EF4-FFF2-40B4-BE49-F238E27FC236}">
                    <a16:creationId xmlns:a16="http://schemas.microsoft.com/office/drawing/2014/main" id="{CB538A4D-3F69-4CBF-86E5-C454AA7F1E97}"/>
                  </a:ext>
                </a:extLst>
              </p:cNvPr>
              <p:cNvGrpSpPr>
                <a:grpSpLocks/>
              </p:cNvGrpSpPr>
              <p:nvPr/>
            </p:nvGrpSpPr>
            <p:grpSpPr bwMode="auto">
              <a:xfrm>
                <a:off x="2543901" y="3307668"/>
                <a:ext cx="362636" cy="345638"/>
                <a:chOff x="1776" y="2256"/>
                <a:chExt cx="288" cy="279"/>
              </a:xfrm>
            </p:grpSpPr>
            <p:grpSp>
              <p:nvGrpSpPr>
                <p:cNvPr id="304" name="Group 143">
                  <a:extLst>
                    <a:ext uri="{FF2B5EF4-FFF2-40B4-BE49-F238E27FC236}">
                      <a16:creationId xmlns:a16="http://schemas.microsoft.com/office/drawing/2014/main" id="{2A3D40F0-EB6F-28A7-B78A-52AA009D3088}"/>
                    </a:ext>
                  </a:extLst>
                </p:cNvPr>
                <p:cNvGrpSpPr>
                  <a:grpSpLocks/>
                </p:cNvGrpSpPr>
                <p:nvPr/>
              </p:nvGrpSpPr>
              <p:grpSpPr bwMode="auto">
                <a:xfrm>
                  <a:off x="1824" y="2256"/>
                  <a:ext cx="240" cy="279"/>
                  <a:chOff x="1392" y="3408"/>
                  <a:chExt cx="240" cy="279"/>
                </a:xfrm>
              </p:grpSpPr>
              <p:sp>
                <p:nvSpPr>
                  <p:cNvPr id="307" name="Line 144">
                    <a:extLst>
                      <a:ext uri="{FF2B5EF4-FFF2-40B4-BE49-F238E27FC236}">
                        <a16:creationId xmlns:a16="http://schemas.microsoft.com/office/drawing/2014/main" id="{52EE02E7-C367-F208-B8F1-010DF1BC5849}"/>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08" name="Arc 145">
                    <a:extLst>
                      <a:ext uri="{FF2B5EF4-FFF2-40B4-BE49-F238E27FC236}">
                        <a16:creationId xmlns:a16="http://schemas.microsoft.com/office/drawing/2014/main" id="{F50BB9F0-5671-C893-B98D-B972D17F6011}"/>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09" name="Line 146">
                    <a:extLst>
                      <a:ext uri="{FF2B5EF4-FFF2-40B4-BE49-F238E27FC236}">
                        <a16:creationId xmlns:a16="http://schemas.microsoft.com/office/drawing/2014/main" id="{2E939A4C-FA7A-8A24-0EAC-EBDC495CECF4}"/>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305" name="Arc 147">
                  <a:extLst>
                    <a:ext uri="{FF2B5EF4-FFF2-40B4-BE49-F238E27FC236}">
                      <a16:creationId xmlns:a16="http://schemas.microsoft.com/office/drawing/2014/main" id="{649F4D8B-6CD8-25EF-E295-1666B8AC28E2}"/>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06" name="Arc 148">
                  <a:extLst>
                    <a:ext uri="{FF2B5EF4-FFF2-40B4-BE49-F238E27FC236}">
                      <a16:creationId xmlns:a16="http://schemas.microsoft.com/office/drawing/2014/main" id="{B72F09BF-7318-9E0F-055B-1D0D3F583EE3}"/>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337" name="Group 336">
            <a:extLst>
              <a:ext uri="{FF2B5EF4-FFF2-40B4-BE49-F238E27FC236}">
                <a16:creationId xmlns:a16="http://schemas.microsoft.com/office/drawing/2014/main" id="{01E83397-7CBA-5C34-B806-9A73A6878942}"/>
              </a:ext>
            </a:extLst>
          </p:cNvPr>
          <p:cNvGrpSpPr/>
          <p:nvPr/>
        </p:nvGrpSpPr>
        <p:grpSpPr>
          <a:xfrm>
            <a:off x="7220727" y="4449989"/>
            <a:ext cx="1467301" cy="960395"/>
            <a:chOff x="212942" y="1690688"/>
            <a:chExt cx="2335259" cy="1528501"/>
          </a:xfrm>
        </p:grpSpPr>
        <p:sp>
          <p:nvSpPr>
            <p:cNvPr id="338" name="Rectangle 337">
              <a:extLst>
                <a:ext uri="{FF2B5EF4-FFF2-40B4-BE49-F238E27FC236}">
                  <a16:creationId xmlns:a16="http://schemas.microsoft.com/office/drawing/2014/main" id="{329C4FD0-88B5-9E26-FD41-4854F5EEA895}"/>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339" name="Group 338">
              <a:extLst>
                <a:ext uri="{FF2B5EF4-FFF2-40B4-BE49-F238E27FC236}">
                  <a16:creationId xmlns:a16="http://schemas.microsoft.com/office/drawing/2014/main" id="{5DAD3BD6-DFBD-668F-A494-8DA21A6873DD}"/>
                </a:ext>
              </a:extLst>
            </p:cNvPr>
            <p:cNvGrpSpPr/>
            <p:nvPr/>
          </p:nvGrpSpPr>
          <p:grpSpPr>
            <a:xfrm>
              <a:off x="375782" y="1844443"/>
              <a:ext cx="2172419" cy="1266165"/>
              <a:chOff x="927024" y="3154681"/>
              <a:chExt cx="2524836" cy="1471566"/>
            </a:xfrm>
          </p:grpSpPr>
          <p:sp>
            <p:nvSpPr>
              <p:cNvPr id="340" name="AutoShape 32">
                <a:extLst>
                  <a:ext uri="{FF2B5EF4-FFF2-40B4-BE49-F238E27FC236}">
                    <a16:creationId xmlns:a16="http://schemas.microsoft.com/office/drawing/2014/main" id="{477915B4-186A-1683-0A0C-1DDF15792329}"/>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41" name="AutoShape 33">
                <a:extLst>
                  <a:ext uri="{FF2B5EF4-FFF2-40B4-BE49-F238E27FC236}">
                    <a16:creationId xmlns:a16="http://schemas.microsoft.com/office/drawing/2014/main" id="{BBA41A1D-371D-1915-45F0-408622AD119C}"/>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42" name="Group 141">
                <a:extLst>
                  <a:ext uri="{FF2B5EF4-FFF2-40B4-BE49-F238E27FC236}">
                    <a16:creationId xmlns:a16="http://schemas.microsoft.com/office/drawing/2014/main" id="{8F852656-3B38-DC37-F5A0-06F38DA66200}"/>
                  </a:ext>
                </a:extLst>
              </p:cNvPr>
              <p:cNvGrpSpPr>
                <a:grpSpLocks/>
              </p:cNvGrpSpPr>
              <p:nvPr/>
            </p:nvGrpSpPr>
            <p:grpSpPr bwMode="auto">
              <a:xfrm>
                <a:off x="927024" y="3154681"/>
                <a:ext cx="1012360" cy="823487"/>
                <a:chOff x="2304" y="1104"/>
                <a:chExt cx="536" cy="436"/>
              </a:xfrm>
            </p:grpSpPr>
            <p:sp>
              <p:nvSpPr>
                <p:cNvPr id="350" name="AutoShape 133">
                  <a:extLst>
                    <a:ext uri="{FF2B5EF4-FFF2-40B4-BE49-F238E27FC236}">
                      <a16:creationId xmlns:a16="http://schemas.microsoft.com/office/drawing/2014/main" id="{8BD3E94C-9055-A834-B338-B68ABA87BFA2}"/>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51" name="Group 105">
                  <a:extLst>
                    <a:ext uri="{FF2B5EF4-FFF2-40B4-BE49-F238E27FC236}">
                      <a16:creationId xmlns:a16="http://schemas.microsoft.com/office/drawing/2014/main" id="{1F789332-222F-1B17-B4F3-B68746463E4A}"/>
                    </a:ext>
                  </a:extLst>
                </p:cNvPr>
                <p:cNvGrpSpPr>
                  <a:grpSpLocks/>
                </p:cNvGrpSpPr>
                <p:nvPr/>
              </p:nvGrpSpPr>
              <p:grpSpPr bwMode="auto">
                <a:xfrm>
                  <a:off x="2488" y="1104"/>
                  <a:ext cx="48" cy="144"/>
                  <a:chOff x="1200" y="912"/>
                  <a:chExt cx="48" cy="144"/>
                </a:xfrm>
              </p:grpSpPr>
              <p:sp>
                <p:nvSpPr>
                  <p:cNvPr id="375" name="Oval 106">
                    <a:extLst>
                      <a:ext uri="{FF2B5EF4-FFF2-40B4-BE49-F238E27FC236}">
                        <a16:creationId xmlns:a16="http://schemas.microsoft.com/office/drawing/2014/main" id="{3663F92B-E138-F17A-B4FD-CCFB28791CD2}"/>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76" name="Oval 107">
                    <a:extLst>
                      <a:ext uri="{FF2B5EF4-FFF2-40B4-BE49-F238E27FC236}">
                        <a16:creationId xmlns:a16="http://schemas.microsoft.com/office/drawing/2014/main" id="{A421AE6D-A01E-2C1F-133C-752061AC309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52" name="Group 108">
                  <a:extLst>
                    <a:ext uri="{FF2B5EF4-FFF2-40B4-BE49-F238E27FC236}">
                      <a16:creationId xmlns:a16="http://schemas.microsoft.com/office/drawing/2014/main" id="{4E9DBAC6-029D-2238-9509-06625DE7F618}"/>
                    </a:ext>
                  </a:extLst>
                </p:cNvPr>
                <p:cNvGrpSpPr>
                  <a:grpSpLocks/>
                </p:cNvGrpSpPr>
                <p:nvPr/>
              </p:nvGrpSpPr>
              <p:grpSpPr bwMode="auto">
                <a:xfrm>
                  <a:off x="2632" y="1104"/>
                  <a:ext cx="48" cy="144"/>
                  <a:chOff x="1200" y="912"/>
                  <a:chExt cx="48" cy="144"/>
                </a:xfrm>
              </p:grpSpPr>
              <p:sp>
                <p:nvSpPr>
                  <p:cNvPr id="373" name="Oval 109">
                    <a:extLst>
                      <a:ext uri="{FF2B5EF4-FFF2-40B4-BE49-F238E27FC236}">
                        <a16:creationId xmlns:a16="http://schemas.microsoft.com/office/drawing/2014/main" id="{8EC77774-90F2-3A91-1991-F627B728B998}"/>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74" name="Oval 110">
                    <a:extLst>
                      <a:ext uri="{FF2B5EF4-FFF2-40B4-BE49-F238E27FC236}">
                        <a16:creationId xmlns:a16="http://schemas.microsoft.com/office/drawing/2014/main" id="{62B63C53-EC19-BB6D-AAED-A38DF0290D1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53" name="Group 111">
                  <a:extLst>
                    <a:ext uri="{FF2B5EF4-FFF2-40B4-BE49-F238E27FC236}">
                      <a16:creationId xmlns:a16="http://schemas.microsoft.com/office/drawing/2014/main" id="{91A26E66-FD00-28D6-258A-8BFFA574335F}"/>
                    </a:ext>
                  </a:extLst>
                </p:cNvPr>
                <p:cNvGrpSpPr>
                  <a:grpSpLocks/>
                </p:cNvGrpSpPr>
                <p:nvPr/>
              </p:nvGrpSpPr>
              <p:grpSpPr bwMode="auto">
                <a:xfrm>
                  <a:off x="2688" y="1212"/>
                  <a:ext cx="152" cy="132"/>
                  <a:chOff x="672" y="1020"/>
                  <a:chExt cx="152" cy="132"/>
                </a:xfrm>
              </p:grpSpPr>
              <p:sp>
                <p:nvSpPr>
                  <p:cNvPr id="368" name="Line 112">
                    <a:extLst>
                      <a:ext uri="{FF2B5EF4-FFF2-40B4-BE49-F238E27FC236}">
                        <a16:creationId xmlns:a16="http://schemas.microsoft.com/office/drawing/2014/main" id="{CC22A631-937C-5128-6B9D-DFDB35530EBC}"/>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69" name="Line 113">
                    <a:extLst>
                      <a:ext uri="{FF2B5EF4-FFF2-40B4-BE49-F238E27FC236}">
                        <a16:creationId xmlns:a16="http://schemas.microsoft.com/office/drawing/2014/main" id="{736D1E84-CBEC-2B96-10A6-DA4E996E0EA5}"/>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70" name="Group 114">
                    <a:extLst>
                      <a:ext uri="{FF2B5EF4-FFF2-40B4-BE49-F238E27FC236}">
                        <a16:creationId xmlns:a16="http://schemas.microsoft.com/office/drawing/2014/main" id="{2DF23912-0F4D-25E3-4185-D36DA3B4981E}"/>
                      </a:ext>
                    </a:extLst>
                  </p:cNvPr>
                  <p:cNvGrpSpPr>
                    <a:grpSpLocks/>
                  </p:cNvGrpSpPr>
                  <p:nvPr/>
                </p:nvGrpSpPr>
                <p:grpSpPr bwMode="auto">
                  <a:xfrm>
                    <a:off x="680" y="1020"/>
                    <a:ext cx="144" cy="96"/>
                    <a:chOff x="680" y="1020"/>
                    <a:chExt cx="144" cy="96"/>
                  </a:xfrm>
                </p:grpSpPr>
                <p:sp>
                  <p:nvSpPr>
                    <p:cNvPr id="371" name="Line 115">
                      <a:extLst>
                        <a:ext uri="{FF2B5EF4-FFF2-40B4-BE49-F238E27FC236}">
                          <a16:creationId xmlns:a16="http://schemas.microsoft.com/office/drawing/2014/main" id="{9C4AD4CC-0824-654A-3011-4DEFDCA32BD4}"/>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72" name="Line 116">
                      <a:extLst>
                        <a:ext uri="{FF2B5EF4-FFF2-40B4-BE49-F238E27FC236}">
                          <a16:creationId xmlns:a16="http://schemas.microsoft.com/office/drawing/2014/main" id="{4E911F35-6C94-777D-D8E1-FEBFAC54BD6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54" name="Group 121">
                  <a:extLst>
                    <a:ext uri="{FF2B5EF4-FFF2-40B4-BE49-F238E27FC236}">
                      <a16:creationId xmlns:a16="http://schemas.microsoft.com/office/drawing/2014/main" id="{1CC9A392-4A78-B0DD-5DC4-5E2BDB11F76D}"/>
                    </a:ext>
                  </a:extLst>
                </p:cNvPr>
                <p:cNvGrpSpPr>
                  <a:grpSpLocks/>
                </p:cNvGrpSpPr>
                <p:nvPr/>
              </p:nvGrpSpPr>
              <p:grpSpPr bwMode="auto">
                <a:xfrm flipH="1">
                  <a:off x="2304" y="1212"/>
                  <a:ext cx="152" cy="132"/>
                  <a:chOff x="672" y="1020"/>
                  <a:chExt cx="152" cy="132"/>
                </a:xfrm>
              </p:grpSpPr>
              <p:sp>
                <p:nvSpPr>
                  <p:cNvPr id="363" name="Line 122">
                    <a:extLst>
                      <a:ext uri="{FF2B5EF4-FFF2-40B4-BE49-F238E27FC236}">
                        <a16:creationId xmlns:a16="http://schemas.microsoft.com/office/drawing/2014/main" id="{CE4780D3-86D1-DD64-1D29-B1E8F6090D0E}"/>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64" name="Line 123">
                    <a:extLst>
                      <a:ext uri="{FF2B5EF4-FFF2-40B4-BE49-F238E27FC236}">
                        <a16:creationId xmlns:a16="http://schemas.microsoft.com/office/drawing/2014/main" id="{91AF3610-4026-6B7F-1FD4-60BA7A1CEB93}"/>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65" name="Group 124">
                    <a:extLst>
                      <a:ext uri="{FF2B5EF4-FFF2-40B4-BE49-F238E27FC236}">
                        <a16:creationId xmlns:a16="http://schemas.microsoft.com/office/drawing/2014/main" id="{B489439F-602F-EA1E-1D31-5D23F62AD0E5}"/>
                      </a:ext>
                    </a:extLst>
                  </p:cNvPr>
                  <p:cNvGrpSpPr>
                    <a:grpSpLocks/>
                  </p:cNvGrpSpPr>
                  <p:nvPr/>
                </p:nvGrpSpPr>
                <p:grpSpPr bwMode="auto">
                  <a:xfrm>
                    <a:off x="680" y="1020"/>
                    <a:ext cx="144" cy="96"/>
                    <a:chOff x="680" y="1020"/>
                    <a:chExt cx="144" cy="96"/>
                  </a:xfrm>
                </p:grpSpPr>
                <p:sp>
                  <p:nvSpPr>
                    <p:cNvPr id="366" name="Line 125">
                      <a:extLst>
                        <a:ext uri="{FF2B5EF4-FFF2-40B4-BE49-F238E27FC236}">
                          <a16:creationId xmlns:a16="http://schemas.microsoft.com/office/drawing/2014/main" id="{E02A187D-53B5-6A4F-6165-354D1F672CA1}"/>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67" name="Line 126">
                      <a:extLst>
                        <a:ext uri="{FF2B5EF4-FFF2-40B4-BE49-F238E27FC236}">
                          <a16:creationId xmlns:a16="http://schemas.microsoft.com/office/drawing/2014/main" id="{258EAB21-4B49-34E8-8CB6-EB2C7D653F20}"/>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55" name="Group 136">
                  <a:extLst>
                    <a:ext uri="{FF2B5EF4-FFF2-40B4-BE49-F238E27FC236}">
                      <a16:creationId xmlns:a16="http://schemas.microsoft.com/office/drawing/2014/main" id="{FD8C3DFB-4545-23E0-D247-D897915D8025}"/>
                    </a:ext>
                  </a:extLst>
                </p:cNvPr>
                <p:cNvGrpSpPr>
                  <a:grpSpLocks/>
                </p:cNvGrpSpPr>
                <p:nvPr/>
              </p:nvGrpSpPr>
              <p:grpSpPr bwMode="auto">
                <a:xfrm>
                  <a:off x="2400" y="1300"/>
                  <a:ext cx="96" cy="240"/>
                  <a:chOff x="2400" y="1296"/>
                  <a:chExt cx="96" cy="240"/>
                </a:xfrm>
              </p:grpSpPr>
              <p:sp>
                <p:nvSpPr>
                  <p:cNvPr id="360" name="Line 117">
                    <a:extLst>
                      <a:ext uri="{FF2B5EF4-FFF2-40B4-BE49-F238E27FC236}">
                        <a16:creationId xmlns:a16="http://schemas.microsoft.com/office/drawing/2014/main" id="{ACAE632B-F1AA-E96C-401D-0D74C3951100}"/>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61" name="Line 134">
                    <a:extLst>
                      <a:ext uri="{FF2B5EF4-FFF2-40B4-BE49-F238E27FC236}">
                        <a16:creationId xmlns:a16="http://schemas.microsoft.com/office/drawing/2014/main" id="{31A31A69-5D03-2644-FF75-11C6CB639CA8}"/>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62" name="Line 135">
                    <a:extLst>
                      <a:ext uri="{FF2B5EF4-FFF2-40B4-BE49-F238E27FC236}">
                        <a16:creationId xmlns:a16="http://schemas.microsoft.com/office/drawing/2014/main" id="{0AA36A22-6FB3-5FF4-0164-4A9B4A56C5B6}"/>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56" name="Group 137">
                  <a:extLst>
                    <a:ext uri="{FF2B5EF4-FFF2-40B4-BE49-F238E27FC236}">
                      <a16:creationId xmlns:a16="http://schemas.microsoft.com/office/drawing/2014/main" id="{4860D234-CC1A-F21F-C5DF-7388E7C5720C}"/>
                    </a:ext>
                  </a:extLst>
                </p:cNvPr>
                <p:cNvGrpSpPr>
                  <a:grpSpLocks/>
                </p:cNvGrpSpPr>
                <p:nvPr/>
              </p:nvGrpSpPr>
              <p:grpSpPr bwMode="auto">
                <a:xfrm flipH="1">
                  <a:off x="2640" y="1296"/>
                  <a:ext cx="96" cy="240"/>
                  <a:chOff x="2400" y="1296"/>
                  <a:chExt cx="96" cy="240"/>
                </a:xfrm>
              </p:grpSpPr>
              <p:sp>
                <p:nvSpPr>
                  <p:cNvPr id="357" name="Line 138">
                    <a:extLst>
                      <a:ext uri="{FF2B5EF4-FFF2-40B4-BE49-F238E27FC236}">
                        <a16:creationId xmlns:a16="http://schemas.microsoft.com/office/drawing/2014/main" id="{D40D0DAC-5436-E289-1D1C-7328E50FF5BA}"/>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58" name="Line 139">
                    <a:extLst>
                      <a:ext uri="{FF2B5EF4-FFF2-40B4-BE49-F238E27FC236}">
                        <a16:creationId xmlns:a16="http://schemas.microsoft.com/office/drawing/2014/main" id="{6C78D5EB-9379-FA2B-C8BA-F83FD6C48D8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59" name="Line 140">
                    <a:extLst>
                      <a:ext uri="{FF2B5EF4-FFF2-40B4-BE49-F238E27FC236}">
                        <a16:creationId xmlns:a16="http://schemas.microsoft.com/office/drawing/2014/main" id="{81C0CE32-4558-0AF6-2128-77DDC4561CA3}"/>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43" name="Group 142">
                <a:extLst>
                  <a:ext uri="{FF2B5EF4-FFF2-40B4-BE49-F238E27FC236}">
                    <a16:creationId xmlns:a16="http://schemas.microsoft.com/office/drawing/2014/main" id="{B60FC5A9-82E6-1F9A-B30F-C31DD9B09E67}"/>
                  </a:ext>
                </a:extLst>
              </p:cNvPr>
              <p:cNvGrpSpPr>
                <a:grpSpLocks/>
              </p:cNvGrpSpPr>
              <p:nvPr/>
            </p:nvGrpSpPr>
            <p:grpSpPr bwMode="auto">
              <a:xfrm>
                <a:off x="2543901" y="3307668"/>
                <a:ext cx="362636" cy="345638"/>
                <a:chOff x="1776" y="2256"/>
                <a:chExt cx="288" cy="279"/>
              </a:xfrm>
            </p:grpSpPr>
            <p:grpSp>
              <p:nvGrpSpPr>
                <p:cNvPr id="344" name="Group 143">
                  <a:extLst>
                    <a:ext uri="{FF2B5EF4-FFF2-40B4-BE49-F238E27FC236}">
                      <a16:creationId xmlns:a16="http://schemas.microsoft.com/office/drawing/2014/main" id="{A9A6DBBB-4E73-3DB6-CD15-9799D1554C2A}"/>
                    </a:ext>
                  </a:extLst>
                </p:cNvPr>
                <p:cNvGrpSpPr>
                  <a:grpSpLocks/>
                </p:cNvGrpSpPr>
                <p:nvPr/>
              </p:nvGrpSpPr>
              <p:grpSpPr bwMode="auto">
                <a:xfrm>
                  <a:off x="1824" y="2256"/>
                  <a:ext cx="240" cy="279"/>
                  <a:chOff x="1392" y="3408"/>
                  <a:chExt cx="240" cy="279"/>
                </a:xfrm>
              </p:grpSpPr>
              <p:sp>
                <p:nvSpPr>
                  <p:cNvPr id="347" name="Line 144">
                    <a:extLst>
                      <a:ext uri="{FF2B5EF4-FFF2-40B4-BE49-F238E27FC236}">
                        <a16:creationId xmlns:a16="http://schemas.microsoft.com/office/drawing/2014/main" id="{F8C54D97-0209-CB05-EBB8-A88EF02594FC}"/>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48" name="Arc 145">
                    <a:extLst>
                      <a:ext uri="{FF2B5EF4-FFF2-40B4-BE49-F238E27FC236}">
                        <a16:creationId xmlns:a16="http://schemas.microsoft.com/office/drawing/2014/main" id="{0C0B2F58-D44A-B7F8-D627-D8DE7AE49FAA}"/>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49" name="Line 146">
                    <a:extLst>
                      <a:ext uri="{FF2B5EF4-FFF2-40B4-BE49-F238E27FC236}">
                        <a16:creationId xmlns:a16="http://schemas.microsoft.com/office/drawing/2014/main" id="{5FE6D27F-EBC2-8BF0-8CED-0FBCFA77902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345" name="Arc 147">
                  <a:extLst>
                    <a:ext uri="{FF2B5EF4-FFF2-40B4-BE49-F238E27FC236}">
                      <a16:creationId xmlns:a16="http://schemas.microsoft.com/office/drawing/2014/main" id="{A72BDA8F-E0F4-7DCA-E357-CF58ED63335E}"/>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46" name="Arc 148">
                  <a:extLst>
                    <a:ext uri="{FF2B5EF4-FFF2-40B4-BE49-F238E27FC236}">
                      <a16:creationId xmlns:a16="http://schemas.microsoft.com/office/drawing/2014/main" id="{24490101-746D-4199-3601-E5239458B9B7}"/>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377" name="Group 376">
            <a:extLst>
              <a:ext uri="{FF2B5EF4-FFF2-40B4-BE49-F238E27FC236}">
                <a16:creationId xmlns:a16="http://schemas.microsoft.com/office/drawing/2014/main" id="{93F53A8D-0D25-4844-987F-855DAB67E43E}"/>
              </a:ext>
            </a:extLst>
          </p:cNvPr>
          <p:cNvGrpSpPr/>
          <p:nvPr/>
        </p:nvGrpSpPr>
        <p:grpSpPr>
          <a:xfrm>
            <a:off x="7220727" y="5553650"/>
            <a:ext cx="1467301" cy="960395"/>
            <a:chOff x="212942" y="1690688"/>
            <a:chExt cx="2335259" cy="1528501"/>
          </a:xfrm>
        </p:grpSpPr>
        <p:sp>
          <p:nvSpPr>
            <p:cNvPr id="378" name="Rectangle 377">
              <a:extLst>
                <a:ext uri="{FF2B5EF4-FFF2-40B4-BE49-F238E27FC236}">
                  <a16:creationId xmlns:a16="http://schemas.microsoft.com/office/drawing/2014/main" id="{160A874E-0012-0CBC-C15B-79D41E1F3FDD}"/>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379" name="Group 378">
              <a:extLst>
                <a:ext uri="{FF2B5EF4-FFF2-40B4-BE49-F238E27FC236}">
                  <a16:creationId xmlns:a16="http://schemas.microsoft.com/office/drawing/2014/main" id="{0115E62F-9EDE-D6C9-C163-73CB33E0C2F7}"/>
                </a:ext>
              </a:extLst>
            </p:cNvPr>
            <p:cNvGrpSpPr/>
            <p:nvPr/>
          </p:nvGrpSpPr>
          <p:grpSpPr>
            <a:xfrm>
              <a:off x="375782" y="1844443"/>
              <a:ext cx="2172419" cy="1266165"/>
              <a:chOff x="927024" y="3154681"/>
              <a:chExt cx="2524836" cy="1471566"/>
            </a:xfrm>
          </p:grpSpPr>
          <p:sp>
            <p:nvSpPr>
              <p:cNvPr id="380" name="AutoShape 32">
                <a:extLst>
                  <a:ext uri="{FF2B5EF4-FFF2-40B4-BE49-F238E27FC236}">
                    <a16:creationId xmlns:a16="http://schemas.microsoft.com/office/drawing/2014/main" id="{2259BDEC-42F0-BBD5-3D7F-E74AE70F43A8}"/>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81" name="AutoShape 33">
                <a:extLst>
                  <a:ext uri="{FF2B5EF4-FFF2-40B4-BE49-F238E27FC236}">
                    <a16:creationId xmlns:a16="http://schemas.microsoft.com/office/drawing/2014/main" id="{BBC71319-2722-64D9-0B09-4E820824B138}"/>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82" name="Group 141">
                <a:extLst>
                  <a:ext uri="{FF2B5EF4-FFF2-40B4-BE49-F238E27FC236}">
                    <a16:creationId xmlns:a16="http://schemas.microsoft.com/office/drawing/2014/main" id="{5490F959-2E96-5DC2-8AFE-DB402D4E86DA}"/>
                  </a:ext>
                </a:extLst>
              </p:cNvPr>
              <p:cNvGrpSpPr>
                <a:grpSpLocks/>
              </p:cNvGrpSpPr>
              <p:nvPr/>
            </p:nvGrpSpPr>
            <p:grpSpPr bwMode="auto">
              <a:xfrm>
                <a:off x="927024" y="3154681"/>
                <a:ext cx="1012360" cy="823487"/>
                <a:chOff x="2304" y="1104"/>
                <a:chExt cx="536" cy="436"/>
              </a:xfrm>
            </p:grpSpPr>
            <p:sp>
              <p:nvSpPr>
                <p:cNvPr id="390" name="AutoShape 133">
                  <a:extLst>
                    <a:ext uri="{FF2B5EF4-FFF2-40B4-BE49-F238E27FC236}">
                      <a16:creationId xmlns:a16="http://schemas.microsoft.com/office/drawing/2014/main" id="{D54BF9E2-571E-A0B0-2321-5B2A85F90069}"/>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91" name="Group 105">
                  <a:extLst>
                    <a:ext uri="{FF2B5EF4-FFF2-40B4-BE49-F238E27FC236}">
                      <a16:creationId xmlns:a16="http://schemas.microsoft.com/office/drawing/2014/main" id="{A46A6A21-DD99-DB10-A4A2-639275B15FF7}"/>
                    </a:ext>
                  </a:extLst>
                </p:cNvPr>
                <p:cNvGrpSpPr>
                  <a:grpSpLocks/>
                </p:cNvGrpSpPr>
                <p:nvPr/>
              </p:nvGrpSpPr>
              <p:grpSpPr bwMode="auto">
                <a:xfrm>
                  <a:off x="2488" y="1104"/>
                  <a:ext cx="48" cy="144"/>
                  <a:chOff x="1200" y="912"/>
                  <a:chExt cx="48" cy="144"/>
                </a:xfrm>
              </p:grpSpPr>
              <p:sp>
                <p:nvSpPr>
                  <p:cNvPr id="415" name="Oval 106">
                    <a:extLst>
                      <a:ext uri="{FF2B5EF4-FFF2-40B4-BE49-F238E27FC236}">
                        <a16:creationId xmlns:a16="http://schemas.microsoft.com/office/drawing/2014/main" id="{86D46C63-3801-DA5D-CAED-C382AA6D09DF}"/>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16" name="Oval 107">
                    <a:extLst>
                      <a:ext uri="{FF2B5EF4-FFF2-40B4-BE49-F238E27FC236}">
                        <a16:creationId xmlns:a16="http://schemas.microsoft.com/office/drawing/2014/main" id="{8E3327A1-6A91-5614-0E67-954DECE49C65}"/>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92" name="Group 108">
                  <a:extLst>
                    <a:ext uri="{FF2B5EF4-FFF2-40B4-BE49-F238E27FC236}">
                      <a16:creationId xmlns:a16="http://schemas.microsoft.com/office/drawing/2014/main" id="{E31ABF17-1AA3-303F-B2A6-53B69B6063C2}"/>
                    </a:ext>
                  </a:extLst>
                </p:cNvPr>
                <p:cNvGrpSpPr>
                  <a:grpSpLocks/>
                </p:cNvGrpSpPr>
                <p:nvPr/>
              </p:nvGrpSpPr>
              <p:grpSpPr bwMode="auto">
                <a:xfrm>
                  <a:off x="2632" y="1104"/>
                  <a:ext cx="48" cy="144"/>
                  <a:chOff x="1200" y="912"/>
                  <a:chExt cx="48" cy="144"/>
                </a:xfrm>
              </p:grpSpPr>
              <p:sp>
                <p:nvSpPr>
                  <p:cNvPr id="413" name="Oval 109">
                    <a:extLst>
                      <a:ext uri="{FF2B5EF4-FFF2-40B4-BE49-F238E27FC236}">
                        <a16:creationId xmlns:a16="http://schemas.microsoft.com/office/drawing/2014/main" id="{0D615E01-FB51-3DC9-9BE9-E6D146CA0D0B}"/>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14" name="Oval 110">
                    <a:extLst>
                      <a:ext uri="{FF2B5EF4-FFF2-40B4-BE49-F238E27FC236}">
                        <a16:creationId xmlns:a16="http://schemas.microsoft.com/office/drawing/2014/main" id="{23FD3491-7D03-1BF6-5003-B818C8C2EAB2}"/>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93" name="Group 111">
                  <a:extLst>
                    <a:ext uri="{FF2B5EF4-FFF2-40B4-BE49-F238E27FC236}">
                      <a16:creationId xmlns:a16="http://schemas.microsoft.com/office/drawing/2014/main" id="{B4800806-D086-2F8E-7428-3C969794394D}"/>
                    </a:ext>
                  </a:extLst>
                </p:cNvPr>
                <p:cNvGrpSpPr>
                  <a:grpSpLocks/>
                </p:cNvGrpSpPr>
                <p:nvPr/>
              </p:nvGrpSpPr>
              <p:grpSpPr bwMode="auto">
                <a:xfrm>
                  <a:off x="2688" y="1212"/>
                  <a:ext cx="152" cy="132"/>
                  <a:chOff x="672" y="1020"/>
                  <a:chExt cx="152" cy="132"/>
                </a:xfrm>
              </p:grpSpPr>
              <p:sp>
                <p:nvSpPr>
                  <p:cNvPr id="408" name="Line 112">
                    <a:extLst>
                      <a:ext uri="{FF2B5EF4-FFF2-40B4-BE49-F238E27FC236}">
                        <a16:creationId xmlns:a16="http://schemas.microsoft.com/office/drawing/2014/main" id="{871C6B19-1BBC-838C-FAE3-F2AC8944551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9" name="Line 113">
                    <a:extLst>
                      <a:ext uri="{FF2B5EF4-FFF2-40B4-BE49-F238E27FC236}">
                        <a16:creationId xmlns:a16="http://schemas.microsoft.com/office/drawing/2014/main" id="{4E7734B3-0BDF-B164-72D7-75CFF5BD107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410" name="Group 114">
                    <a:extLst>
                      <a:ext uri="{FF2B5EF4-FFF2-40B4-BE49-F238E27FC236}">
                        <a16:creationId xmlns:a16="http://schemas.microsoft.com/office/drawing/2014/main" id="{CC2C265A-C365-BE17-1A56-BFB32A0F46E8}"/>
                      </a:ext>
                    </a:extLst>
                  </p:cNvPr>
                  <p:cNvGrpSpPr>
                    <a:grpSpLocks/>
                  </p:cNvGrpSpPr>
                  <p:nvPr/>
                </p:nvGrpSpPr>
                <p:grpSpPr bwMode="auto">
                  <a:xfrm>
                    <a:off x="680" y="1020"/>
                    <a:ext cx="144" cy="96"/>
                    <a:chOff x="680" y="1020"/>
                    <a:chExt cx="144" cy="96"/>
                  </a:xfrm>
                </p:grpSpPr>
                <p:sp>
                  <p:nvSpPr>
                    <p:cNvPr id="411" name="Line 115">
                      <a:extLst>
                        <a:ext uri="{FF2B5EF4-FFF2-40B4-BE49-F238E27FC236}">
                          <a16:creationId xmlns:a16="http://schemas.microsoft.com/office/drawing/2014/main" id="{CEE4838A-BCF0-9363-9FC3-E3A4D0CE55C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12" name="Line 116">
                      <a:extLst>
                        <a:ext uri="{FF2B5EF4-FFF2-40B4-BE49-F238E27FC236}">
                          <a16:creationId xmlns:a16="http://schemas.microsoft.com/office/drawing/2014/main" id="{DB95DCBB-2FEA-55F1-3222-2BD613E0330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94" name="Group 121">
                  <a:extLst>
                    <a:ext uri="{FF2B5EF4-FFF2-40B4-BE49-F238E27FC236}">
                      <a16:creationId xmlns:a16="http://schemas.microsoft.com/office/drawing/2014/main" id="{F8E0DF1A-E32B-C826-310F-5F4EF6248DB2}"/>
                    </a:ext>
                  </a:extLst>
                </p:cNvPr>
                <p:cNvGrpSpPr>
                  <a:grpSpLocks/>
                </p:cNvGrpSpPr>
                <p:nvPr/>
              </p:nvGrpSpPr>
              <p:grpSpPr bwMode="auto">
                <a:xfrm flipH="1">
                  <a:off x="2304" y="1212"/>
                  <a:ext cx="152" cy="132"/>
                  <a:chOff x="672" y="1020"/>
                  <a:chExt cx="152" cy="132"/>
                </a:xfrm>
              </p:grpSpPr>
              <p:sp>
                <p:nvSpPr>
                  <p:cNvPr id="403" name="Line 122">
                    <a:extLst>
                      <a:ext uri="{FF2B5EF4-FFF2-40B4-BE49-F238E27FC236}">
                        <a16:creationId xmlns:a16="http://schemas.microsoft.com/office/drawing/2014/main" id="{9E17DB36-74E8-A58E-8035-20947DC63B1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4" name="Line 123">
                    <a:extLst>
                      <a:ext uri="{FF2B5EF4-FFF2-40B4-BE49-F238E27FC236}">
                        <a16:creationId xmlns:a16="http://schemas.microsoft.com/office/drawing/2014/main" id="{E9C29C96-6230-0276-A984-3DB2FDFFC37E}"/>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405" name="Group 124">
                    <a:extLst>
                      <a:ext uri="{FF2B5EF4-FFF2-40B4-BE49-F238E27FC236}">
                        <a16:creationId xmlns:a16="http://schemas.microsoft.com/office/drawing/2014/main" id="{067F6345-1DA8-DA0A-3389-8F687BB0B8BD}"/>
                      </a:ext>
                    </a:extLst>
                  </p:cNvPr>
                  <p:cNvGrpSpPr>
                    <a:grpSpLocks/>
                  </p:cNvGrpSpPr>
                  <p:nvPr/>
                </p:nvGrpSpPr>
                <p:grpSpPr bwMode="auto">
                  <a:xfrm>
                    <a:off x="680" y="1020"/>
                    <a:ext cx="144" cy="96"/>
                    <a:chOff x="680" y="1020"/>
                    <a:chExt cx="144" cy="96"/>
                  </a:xfrm>
                </p:grpSpPr>
                <p:sp>
                  <p:nvSpPr>
                    <p:cNvPr id="406" name="Line 125">
                      <a:extLst>
                        <a:ext uri="{FF2B5EF4-FFF2-40B4-BE49-F238E27FC236}">
                          <a16:creationId xmlns:a16="http://schemas.microsoft.com/office/drawing/2014/main" id="{FC7B9E3D-6AEE-A638-2965-D063D90566A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7" name="Line 126">
                      <a:extLst>
                        <a:ext uri="{FF2B5EF4-FFF2-40B4-BE49-F238E27FC236}">
                          <a16:creationId xmlns:a16="http://schemas.microsoft.com/office/drawing/2014/main" id="{67F66F70-6081-64C3-25BD-F2C5082F36B6}"/>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95" name="Group 136">
                  <a:extLst>
                    <a:ext uri="{FF2B5EF4-FFF2-40B4-BE49-F238E27FC236}">
                      <a16:creationId xmlns:a16="http://schemas.microsoft.com/office/drawing/2014/main" id="{836B1301-24C4-A572-5582-B58AF1733F4C}"/>
                    </a:ext>
                  </a:extLst>
                </p:cNvPr>
                <p:cNvGrpSpPr>
                  <a:grpSpLocks/>
                </p:cNvGrpSpPr>
                <p:nvPr/>
              </p:nvGrpSpPr>
              <p:grpSpPr bwMode="auto">
                <a:xfrm>
                  <a:off x="2400" y="1300"/>
                  <a:ext cx="96" cy="240"/>
                  <a:chOff x="2400" y="1296"/>
                  <a:chExt cx="96" cy="240"/>
                </a:xfrm>
              </p:grpSpPr>
              <p:sp>
                <p:nvSpPr>
                  <p:cNvPr id="400" name="Line 117">
                    <a:extLst>
                      <a:ext uri="{FF2B5EF4-FFF2-40B4-BE49-F238E27FC236}">
                        <a16:creationId xmlns:a16="http://schemas.microsoft.com/office/drawing/2014/main" id="{4466056E-F194-3A50-C077-3CB4C6017C8B}"/>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1" name="Line 134">
                    <a:extLst>
                      <a:ext uri="{FF2B5EF4-FFF2-40B4-BE49-F238E27FC236}">
                        <a16:creationId xmlns:a16="http://schemas.microsoft.com/office/drawing/2014/main" id="{CF2232C2-97C2-0F0A-59A0-15558D34E492}"/>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2" name="Line 135">
                    <a:extLst>
                      <a:ext uri="{FF2B5EF4-FFF2-40B4-BE49-F238E27FC236}">
                        <a16:creationId xmlns:a16="http://schemas.microsoft.com/office/drawing/2014/main" id="{4DFDE050-D33B-2CC4-D49D-8BECF6E53C23}"/>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96" name="Group 137">
                  <a:extLst>
                    <a:ext uri="{FF2B5EF4-FFF2-40B4-BE49-F238E27FC236}">
                      <a16:creationId xmlns:a16="http://schemas.microsoft.com/office/drawing/2014/main" id="{47F63CE6-35A5-2764-4A9E-BC811EF92539}"/>
                    </a:ext>
                  </a:extLst>
                </p:cNvPr>
                <p:cNvGrpSpPr>
                  <a:grpSpLocks/>
                </p:cNvGrpSpPr>
                <p:nvPr/>
              </p:nvGrpSpPr>
              <p:grpSpPr bwMode="auto">
                <a:xfrm flipH="1">
                  <a:off x="2640" y="1296"/>
                  <a:ext cx="96" cy="240"/>
                  <a:chOff x="2400" y="1296"/>
                  <a:chExt cx="96" cy="240"/>
                </a:xfrm>
              </p:grpSpPr>
              <p:sp>
                <p:nvSpPr>
                  <p:cNvPr id="397" name="Line 138">
                    <a:extLst>
                      <a:ext uri="{FF2B5EF4-FFF2-40B4-BE49-F238E27FC236}">
                        <a16:creationId xmlns:a16="http://schemas.microsoft.com/office/drawing/2014/main" id="{B314C71A-D7CC-BAA3-BBC8-BD310B0B74B1}"/>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98" name="Line 139">
                    <a:extLst>
                      <a:ext uri="{FF2B5EF4-FFF2-40B4-BE49-F238E27FC236}">
                        <a16:creationId xmlns:a16="http://schemas.microsoft.com/office/drawing/2014/main" id="{86CF5651-0840-6089-F2AF-E117010755D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99" name="Line 140">
                    <a:extLst>
                      <a:ext uri="{FF2B5EF4-FFF2-40B4-BE49-F238E27FC236}">
                        <a16:creationId xmlns:a16="http://schemas.microsoft.com/office/drawing/2014/main" id="{01A1422A-7F49-BB52-1ED9-916C893BEF9C}"/>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83" name="Group 142">
                <a:extLst>
                  <a:ext uri="{FF2B5EF4-FFF2-40B4-BE49-F238E27FC236}">
                    <a16:creationId xmlns:a16="http://schemas.microsoft.com/office/drawing/2014/main" id="{9D3E9048-B0A3-FB48-612C-2D7FEB48E40B}"/>
                  </a:ext>
                </a:extLst>
              </p:cNvPr>
              <p:cNvGrpSpPr>
                <a:grpSpLocks/>
              </p:cNvGrpSpPr>
              <p:nvPr/>
            </p:nvGrpSpPr>
            <p:grpSpPr bwMode="auto">
              <a:xfrm>
                <a:off x="2543901" y="3307668"/>
                <a:ext cx="362636" cy="345638"/>
                <a:chOff x="1776" y="2256"/>
                <a:chExt cx="288" cy="279"/>
              </a:xfrm>
            </p:grpSpPr>
            <p:grpSp>
              <p:nvGrpSpPr>
                <p:cNvPr id="384" name="Group 143">
                  <a:extLst>
                    <a:ext uri="{FF2B5EF4-FFF2-40B4-BE49-F238E27FC236}">
                      <a16:creationId xmlns:a16="http://schemas.microsoft.com/office/drawing/2014/main" id="{F1D75E8B-D3E0-88A1-72D6-91A2FF9C86B6}"/>
                    </a:ext>
                  </a:extLst>
                </p:cNvPr>
                <p:cNvGrpSpPr>
                  <a:grpSpLocks/>
                </p:cNvGrpSpPr>
                <p:nvPr/>
              </p:nvGrpSpPr>
              <p:grpSpPr bwMode="auto">
                <a:xfrm>
                  <a:off x="1824" y="2256"/>
                  <a:ext cx="240" cy="279"/>
                  <a:chOff x="1392" y="3408"/>
                  <a:chExt cx="240" cy="279"/>
                </a:xfrm>
              </p:grpSpPr>
              <p:sp>
                <p:nvSpPr>
                  <p:cNvPr id="387" name="Line 144">
                    <a:extLst>
                      <a:ext uri="{FF2B5EF4-FFF2-40B4-BE49-F238E27FC236}">
                        <a16:creationId xmlns:a16="http://schemas.microsoft.com/office/drawing/2014/main" id="{9B5295FF-6836-BF71-8F7B-C1CD71B9AD93}"/>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88" name="Arc 145">
                    <a:extLst>
                      <a:ext uri="{FF2B5EF4-FFF2-40B4-BE49-F238E27FC236}">
                        <a16:creationId xmlns:a16="http://schemas.microsoft.com/office/drawing/2014/main" id="{459E1C9E-D82C-43F4-8DAA-9F383650FB09}"/>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89" name="Line 146">
                    <a:extLst>
                      <a:ext uri="{FF2B5EF4-FFF2-40B4-BE49-F238E27FC236}">
                        <a16:creationId xmlns:a16="http://schemas.microsoft.com/office/drawing/2014/main" id="{C22F13C7-AD70-416C-F92B-077CE531034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385" name="Arc 147">
                  <a:extLst>
                    <a:ext uri="{FF2B5EF4-FFF2-40B4-BE49-F238E27FC236}">
                      <a16:creationId xmlns:a16="http://schemas.microsoft.com/office/drawing/2014/main" id="{D1E375F1-F407-C51A-2832-4E1CC6873BDF}"/>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86" name="Arc 148">
                  <a:extLst>
                    <a:ext uri="{FF2B5EF4-FFF2-40B4-BE49-F238E27FC236}">
                      <a16:creationId xmlns:a16="http://schemas.microsoft.com/office/drawing/2014/main" id="{79A3DC0A-35C5-8376-9AE1-D8D95F03869B}"/>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sp>
        <p:nvSpPr>
          <p:cNvPr id="417" name="TextBox 416">
            <a:extLst>
              <a:ext uri="{FF2B5EF4-FFF2-40B4-BE49-F238E27FC236}">
                <a16:creationId xmlns:a16="http://schemas.microsoft.com/office/drawing/2014/main" id="{92EF373C-9169-2C7A-3219-BCD48486179A}"/>
              </a:ext>
            </a:extLst>
          </p:cNvPr>
          <p:cNvSpPr txBox="1"/>
          <p:nvPr/>
        </p:nvSpPr>
        <p:spPr>
          <a:xfrm>
            <a:off x="2952987" y="1221754"/>
            <a:ext cx="2508957" cy="461665"/>
          </a:xfrm>
          <a:prstGeom prst="rect">
            <a:avLst/>
          </a:prstGeom>
          <a:noFill/>
        </p:spPr>
        <p:txBody>
          <a:bodyPr wrap="none" rtlCol="0">
            <a:spAutoFit/>
          </a:bodyPr>
          <a:lstStyle/>
          <a:p>
            <a:r>
              <a:rPr lang="en-US" sz="2400" u="sng" dirty="0"/>
              <a:t>Applied Treatment</a:t>
            </a:r>
          </a:p>
        </p:txBody>
      </p:sp>
      <p:sp>
        <p:nvSpPr>
          <p:cNvPr id="418" name="TextBox 417">
            <a:extLst>
              <a:ext uri="{FF2B5EF4-FFF2-40B4-BE49-F238E27FC236}">
                <a16:creationId xmlns:a16="http://schemas.microsoft.com/office/drawing/2014/main" id="{19EFEED5-0CC0-B9AD-2D14-73389C564268}"/>
              </a:ext>
            </a:extLst>
          </p:cNvPr>
          <p:cNvSpPr txBox="1"/>
          <p:nvPr/>
        </p:nvSpPr>
        <p:spPr>
          <a:xfrm>
            <a:off x="2579187" y="4027504"/>
            <a:ext cx="3759812" cy="461665"/>
          </a:xfrm>
          <a:prstGeom prst="rect">
            <a:avLst/>
          </a:prstGeom>
          <a:noFill/>
        </p:spPr>
        <p:txBody>
          <a:bodyPr wrap="none" rtlCol="0">
            <a:spAutoFit/>
          </a:bodyPr>
          <a:lstStyle/>
          <a:p>
            <a:r>
              <a:rPr lang="en-US" sz="2400" u="sng" dirty="0"/>
              <a:t>If we Had Applied Treatment</a:t>
            </a:r>
          </a:p>
        </p:txBody>
      </p:sp>
      <p:sp>
        <p:nvSpPr>
          <p:cNvPr id="420" name="Content Placeholder 2">
            <a:extLst>
              <a:ext uri="{FF2B5EF4-FFF2-40B4-BE49-F238E27FC236}">
                <a16:creationId xmlns:a16="http://schemas.microsoft.com/office/drawing/2014/main" id="{A58224A5-F270-0C13-47F4-9C6F47D778A0}"/>
              </a:ext>
            </a:extLst>
          </p:cNvPr>
          <p:cNvSpPr>
            <a:spLocks noGrp="1"/>
          </p:cNvSpPr>
          <p:nvPr>
            <p:ph idx="1"/>
          </p:nvPr>
        </p:nvSpPr>
        <p:spPr>
          <a:xfrm>
            <a:off x="9066148" y="1825625"/>
            <a:ext cx="2934206" cy="4351338"/>
          </a:xfrm>
        </p:spPr>
        <p:txBody>
          <a:bodyPr>
            <a:normAutofit fontScale="92500"/>
          </a:bodyPr>
          <a:lstStyle/>
          <a:p>
            <a:r>
              <a:rPr lang="en-US" dirty="0"/>
              <a:t>Units in different treatment groups responded in different ways</a:t>
            </a:r>
          </a:p>
          <a:p>
            <a:endParaRPr lang="en-US" dirty="0"/>
          </a:p>
          <a:p>
            <a:r>
              <a:rPr lang="en-US" dirty="0"/>
              <a:t>Can adjust for with experimental or statistical design control</a:t>
            </a:r>
          </a:p>
        </p:txBody>
      </p:sp>
    </p:spTree>
    <p:extLst>
      <p:ext uri="{BB962C8B-B14F-4D97-AF65-F5344CB8AC3E}">
        <p14:creationId xmlns:p14="http://schemas.microsoft.com/office/powerpoint/2010/main" val="36019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417" grpId="0"/>
      <p:bldP spid="418" grpId="0"/>
      <p:bldP spid="42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20DD-DA0F-2109-884F-B4FC3332C197}"/>
              </a:ext>
            </a:extLst>
          </p:cNvPr>
          <p:cNvSpPr>
            <a:spLocks noGrp="1"/>
          </p:cNvSpPr>
          <p:nvPr>
            <p:ph type="title"/>
          </p:nvPr>
        </p:nvSpPr>
        <p:spPr>
          <a:xfrm>
            <a:off x="87682" y="365125"/>
            <a:ext cx="11266118" cy="1325563"/>
          </a:xfrm>
        </p:spPr>
        <p:txBody>
          <a:bodyPr/>
          <a:lstStyle/>
          <a:p>
            <a:r>
              <a:rPr lang="en-US" dirty="0"/>
              <a:t>What are Our Potential Enemies and Solutions for Potential Outcomes?</a:t>
            </a:r>
          </a:p>
        </p:txBody>
      </p:sp>
      <p:sp>
        <p:nvSpPr>
          <p:cNvPr id="3" name="Content Placeholder 2">
            <a:extLst>
              <a:ext uri="{FF2B5EF4-FFF2-40B4-BE49-F238E27FC236}">
                <a16:creationId xmlns:a16="http://schemas.microsoft.com/office/drawing/2014/main" id="{D01BEFFE-516C-0087-655A-7EF7BBFBB7CB}"/>
              </a:ext>
            </a:extLst>
          </p:cNvPr>
          <p:cNvSpPr>
            <a:spLocks noGrp="1"/>
          </p:cNvSpPr>
          <p:nvPr>
            <p:ph idx="1"/>
          </p:nvPr>
        </p:nvSpPr>
        <p:spPr>
          <a:xfrm>
            <a:off x="425885" y="1825624"/>
            <a:ext cx="10927915" cy="4952365"/>
          </a:xfrm>
        </p:spPr>
        <p:txBody>
          <a:bodyPr>
            <a:normAutofit/>
          </a:bodyPr>
          <a:lstStyle/>
          <a:p>
            <a:r>
              <a:rPr lang="en-US" sz="3200" dirty="0"/>
              <a:t>We must find ways to parcel out selection bias and treatment heterogeneity in experiments</a:t>
            </a:r>
          </a:p>
          <a:p>
            <a:endParaRPr lang="en-US" sz="3200" dirty="0"/>
          </a:p>
          <a:p>
            <a:r>
              <a:rPr lang="en-US" sz="3200" dirty="0"/>
              <a:t>We must find ways to adjust or control for selection bias and treatment heterogeneity in observations</a:t>
            </a:r>
          </a:p>
          <a:p>
            <a:endParaRPr lang="en-US" sz="3200" dirty="0"/>
          </a:p>
          <a:p>
            <a:r>
              <a:rPr lang="en-US" sz="3200" dirty="0"/>
              <a:t>We must imagine counterfactual outcomes</a:t>
            </a:r>
          </a:p>
          <a:p>
            <a:endParaRPr lang="en-US" sz="3200" dirty="0"/>
          </a:p>
          <a:p>
            <a:r>
              <a:rPr lang="en-US" sz="3200" dirty="0"/>
              <a:t>But HOW do we know what to adjust and control for?</a:t>
            </a:r>
          </a:p>
        </p:txBody>
      </p:sp>
    </p:spTree>
    <p:extLst>
      <p:ext uri="{BB962C8B-B14F-4D97-AF65-F5344CB8AC3E}">
        <p14:creationId xmlns:p14="http://schemas.microsoft.com/office/powerpoint/2010/main" val="192337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EE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AB9B74-182C-2041-B85C-1B186E661E33}"/>
              </a:ext>
            </a:extLst>
          </p:cNvPr>
          <p:cNvPicPr>
            <a:picLocks noChangeAspect="1"/>
          </p:cNvPicPr>
          <p:nvPr/>
        </p:nvPicPr>
        <p:blipFill>
          <a:blip r:embed="rId2"/>
          <a:stretch>
            <a:fillRect/>
          </a:stretch>
        </p:blipFill>
        <p:spPr>
          <a:xfrm>
            <a:off x="2175201" y="0"/>
            <a:ext cx="7917366" cy="6858000"/>
          </a:xfrm>
          <a:prstGeom prst="rect">
            <a:avLst/>
          </a:prstGeom>
        </p:spPr>
      </p:pic>
    </p:spTree>
    <p:extLst>
      <p:ext uri="{BB962C8B-B14F-4D97-AF65-F5344CB8AC3E}">
        <p14:creationId xmlns:p14="http://schemas.microsoft.com/office/powerpoint/2010/main" val="140915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1EC2-E9F7-AB4D-864E-7EBB78696182}"/>
              </a:ext>
            </a:extLst>
          </p:cNvPr>
          <p:cNvSpPr>
            <a:spLocks noGrp="1"/>
          </p:cNvSpPr>
          <p:nvPr>
            <p:ph type="title"/>
          </p:nvPr>
        </p:nvSpPr>
        <p:spPr>
          <a:xfrm>
            <a:off x="80010" y="365125"/>
            <a:ext cx="11932920" cy="1325563"/>
          </a:xfrm>
        </p:spPr>
        <p:txBody>
          <a:bodyPr/>
          <a:lstStyle/>
          <a:p>
            <a:r>
              <a:rPr lang="en-US" dirty="0">
                <a:latin typeface="Avenir" panose="02000503020000020003" pitchFamily="2" charset="0"/>
              </a:rPr>
              <a:t>Goals of Science and Links Between Them</a:t>
            </a:r>
          </a:p>
        </p:txBody>
      </p:sp>
      <p:sp>
        <p:nvSpPr>
          <p:cNvPr id="4" name="TextBox 3">
            <a:extLst>
              <a:ext uri="{FF2B5EF4-FFF2-40B4-BE49-F238E27FC236}">
                <a16:creationId xmlns:a16="http://schemas.microsoft.com/office/drawing/2014/main" id="{CBE8D560-B372-004A-B91E-AE83B51FEF8D}"/>
              </a:ext>
            </a:extLst>
          </p:cNvPr>
          <p:cNvSpPr txBox="1"/>
          <p:nvPr/>
        </p:nvSpPr>
        <p:spPr>
          <a:xfrm>
            <a:off x="1201846" y="4345234"/>
            <a:ext cx="2570127" cy="1138773"/>
          </a:xfrm>
          <a:prstGeom prst="rect">
            <a:avLst/>
          </a:prstGeom>
          <a:solidFill>
            <a:srgbClr val="FC9CFF"/>
          </a:solidFill>
          <a:ln>
            <a:solidFill>
              <a:schemeClr val="tx1"/>
            </a:solidFill>
          </a:ln>
        </p:spPr>
        <p:txBody>
          <a:bodyPr wrap="none" rtlCol="0">
            <a:spAutoFit/>
          </a:bodyPr>
          <a:lstStyle/>
          <a:p>
            <a:pPr algn="ctr"/>
            <a:r>
              <a:rPr lang="en-US" sz="3400" dirty="0">
                <a:latin typeface="Avenir" panose="02000503020000020003" pitchFamily="2" charset="0"/>
              </a:rPr>
              <a:t>Prediction &amp;</a:t>
            </a:r>
          </a:p>
          <a:p>
            <a:pPr algn="ctr"/>
            <a:r>
              <a:rPr lang="en-US" sz="3400" dirty="0">
                <a:latin typeface="Avenir" panose="02000503020000020003" pitchFamily="2" charset="0"/>
              </a:rPr>
              <a:t>Forecasting</a:t>
            </a:r>
          </a:p>
        </p:txBody>
      </p:sp>
      <p:sp>
        <p:nvSpPr>
          <p:cNvPr id="5" name="TextBox 4">
            <a:extLst>
              <a:ext uri="{FF2B5EF4-FFF2-40B4-BE49-F238E27FC236}">
                <a16:creationId xmlns:a16="http://schemas.microsoft.com/office/drawing/2014/main" id="{A69AC190-7307-854E-B9D1-4BEDC670DE35}"/>
              </a:ext>
            </a:extLst>
          </p:cNvPr>
          <p:cNvSpPr txBox="1"/>
          <p:nvPr/>
        </p:nvSpPr>
        <p:spPr>
          <a:xfrm>
            <a:off x="7917938" y="4345235"/>
            <a:ext cx="3081741" cy="1138773"/>
          </a:xfrm>
          <a:prstGeom prst="rect">
            <a:avLst/>
          </a:prstGeom>
          <a:solidFill>
            <a:schemeClr val="accent5">
              <a:lumMod val="40000"/>
              <a:lumOff val="60000"/>
            </a:schemeClr>
          </a:solidFill>
          <a:ln>
            <a:solidFill>
              <a:schemeClr val="tx1"/>
            </a:solidFill>
          </a:ln>
        </p:spPr>
        <p:txBody>
          <a:bodyPr wrap="none" rtlCol="0">
            <a:spAutoFit/>
          </a:bodyPr>
          <a:lstStyle/>
          <a:p>
            <a:pPr algn="ctr"/>
            <a:r>
              <a:rPr lang="en-US" sz="3400" dirty="0">
                <a:latin typeface="Avenir" panose="02000503020000020003" pitchFamily="2" charset="0"/>
              </a:rPr>
              <a:t>Mechanistic</a:t>
            </a:r>
          </a:p>
          <a:p>
            <a:pPr algn="ctr"/>
            <a:r>
              <a:rPr lang="en-US" sz="3400" dirty="0">
                <a:latin typeface="Avenir" panose="02000503020000020003" pitchFamily="2" charset="0"/>
              </a:rPr>
              <a:t>Understanding</a:t>
            </a:r>
          </a:p>
        </p:txBody>
      </p:sp>
      <p:sp>
        <p:nvSpPr>
          <p:cNvPr id="6" name="TextBox 5">
            <a:extLst>
              <a:ext uri="{FF2B5EF4-FFF2-40B4-BE49-F238E27FC236}">
                <a16:creationId xmlns:a16="http://schemas.microsoft.com/office/drawing/2014/main" id="{188CB679-F9ED-194B-AB00-E985F99A33A9}"/>
              </a:ext>
            </a:extLst>
          </p:cNvPr>
          <p:cNvSpPr txBox="1"/>
          <p:nvPr/>
        </p:nvSpPr>
        <p:spPr>
          <a:xfrm>
            <a:off x="1207921" y="1639257"/>
            <a:ext cx="2535118" cy="1138773"/>
          </a:xfrm>
          <a:prstGeom prst="rect">
            <a:avLst/>
          </a:prstGeom>
          <a:solidFill>
            <a:schemeClr val="accent2">
              <a:lumMod val="60000"/>
              <a:lumOff val="40000"/>
            </a:schemeClr>
          </a:solidFill>
          <a:ln>
            <a:solidFill>
              <a:schemeClr val="tx1"/>
            </a:solidFill>
          </a:ln>
        </p:spPr>
        <p:txBody>
          <a:bodyPr wrap="none" rtlCol="0">
            <a:spAutoFit/>
          </a:bodyPr>
          <a:lstStyle/>
          <a:p>
            <a:pPr algn="ctr"/>
            <a:r>
              <a:rPr lang="en-US" sz="3400" dirty="0">
                <a:latin typeface="Avenir" panose="02000503020000020003" pitchFamily="2" charset="0"/>
              </a:rPr>
              <a:t>Pattern </a:t>
            </a:r>
          </a:p>
          <a:p>
            <a:pPr algn="ctr"/>
            <a:r>
              <a:rPr lang="en-US" sz="3400" dirty="0">
                <a:latin typeface="Avenir" panose="02000503020000020003" pitchFamily="2" charset="0"/>
              </a:rPr>
              <a:t>Recognition</a:t>
            </a:r>
          </a:p>
        </p:txBody>
      </p:sp>
      <p:cxnSp>
        <p:nvCxnSpPr>
          <p:cNvPr id="11" name="Straight Arrow Connector 10">
            <a:extLst>
              <a:ext uri="{FF2B5EF4-FFF2-40B4-BE49-F238E27FC236}">
                <a16:creationId xmlns:a16="http://schemas.microsoft.com/office/drawing/2014/main" id="{46E1A5A0-57FA-5F4D-A59D-3D02B8CE902F}"/>
              </a:ext>
            </a:extLst>
          </p:cNvPr>
          <p:cNvCxnSpPr>
            <a:cxnSpLocks/>
            <a:stCxn id="5" idx="1"/>
            <a:endCxn id="4" idx="3"/>
          </p:cNvCxnSpPr>
          <p:nvPr/>
        </p:nvCxnSpPr>
        <p:spPr>
          <a:xfrm flipH="1" flipV="1">
            <a:off x="3771973" y="4914621"/>
            <a:ext cx="4145965"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F11F141-4722-184C-8B11-8A567336131A}"/>
              </a:ext>
            </a:extLst>
          </p:cNvPr>
          <p:cNvCxnSpPr>
            <a:cxnSpLocks/>
            <a:stCxn id="6" idx="2"/>
            <a:endCxn id="4" idx="0"/>
          </p:cNvCxnSpPr>
          <p:nvPr/>
        </p:nvCxnSpPr>
        <p:spPr>
          <a:xfrm>
            <a:off x="2475480" y="2778030"/>
            <a:ext cx="11430" cy="156720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17112B7-712E-0B4A-9361-6A1B5CCB90CC}"/>
              </a:ext>
            </a:extLst>
          </p:cNvPr>
          <p:cNvSpPr txBox="1"/>
          <p:nvPr/>
        </p:nvSpPr>
        <p:spPr>
          <a:xfrm>
            <a:off x="0" y="5694824"/>
            <a:ext cx="12192000" cy="1077218"/>
          </a:xfrm>
          <a:prstGeom prst="rect">
            <a:avLst/>
          </a:prstGeom>
          <a:noFill/>
        </p:spPr>
        <p:txBody>
          <a:bodyPr wrap="square" rtlCol="0">
            <a:spAutoFit/>
          </a:bodyPr>
          <a:lstStyle/>
          <a:p>
            <a:pPr algn="ctr"/>
            <a:r>
              <a:rPr lang="en-US" sz="3200" dirty="0">
                <a:latin typeface="Avenir" panose="02000503020000020003" pitchFamily="2" charset="0"/>
              </a:rPr>
              <a:t>All are valid and useful in particular contexts – What are </a:t>
            </a:r>
            <a:r>
              <a:rPr lang="en-US" sz="3200" b="1" i="1" dirty="0">
                <a:latin typeface="Avenir" panose="02000503020000020003" pitchFamily="2" charset="0"/>
              </a:rPr>
              <a:t>YOU</a:t>
            </a:r>
            <a:r>
              <a:rPr lang="en-US" sz="3200" dirty="0">
                <a:latin typeface="Avenir" panose="02000503020000020003" pitchFamily="2" charset="0"/>
              </a:rPr>
              <a:t> seeking to do?</a:t>
            </a:r>
          </a:p>
        </p:txBody>
      </p:sp>
      <p:cxnSp>
        <p:nvCxnSpPr>
          <p:cNvPr id="18" name="Straight Arrow Connector 17">
            <a:extLst>
              <a:ext uri="{FF2B5EF4-FFF2-40B4-BE49-F238E27FC236}">
                <a16:creationId xmlns:a16="http://schemas.microsoft.com/office/drawing/2014/main" id="{A6FFCC37-1CF4-D49A-A5F1-953B7A29AA09}"/>
              </a:ext>
            </a:extLst>
          </p:cNvPr>
          <p:cNvCxnSpPr>
            <a:cxnSpLocks/>
            <a:stCxn id="3" idx="2"/>
            <a:endCxn id="5" idx="0"/>
          </p:cNvCxnSpPr>
          <p:nvPr/>
        </p:nvCxnSpPr>
        <p:spPr>
          <a:xfrm flipH="1">
            <a:off x="9458809" y="2766601"/>
            <a:ext cx="8878" cy="157863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74CCCC9-6E40-8F52-6061-DA735F895076}"/>
              </a:ext>
            </a:extLst>
          </p:cNvPr>
          <p:cNvCxnSpPr>
            <a:cxnSpLocks/>
            <a:stCxn id="6" idx="3"/>
            <a:endCxn id="3" idx="1"/>
          </p:cNvCxnSpPr>
          <p:nvPr/>
        </p:nvCxnSpPr>
        <p:spPr>
          <a:xfrm flipV="1">
            <a:off x="3743039" y="2197215"/>
            <a:ext cx="4196825" cy="1142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1B23349-81A5-C670-DB0B-50A949284110}"/>
              </a:ext>
            </a:extLst>
          </p:cNvPr>
          <p:cNvCxnSpPr>
            <a:cxnSpLocks/>
          </p:cNvCxnSpPr>
          <p:nvPr/>
        </p:nvCxnSpPr>
        <p:spPr>
          <a:xfrm flipH="1">
            <a:off x="3780725" y="2778031"/>
            <a:ext cx="4136279" cy="156720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579979C-3C13-A9B4-3D2C-903614DC8154}"/>
              </a:ext>
            </a:extLst>
          </p:cNvPr>
          <p:cNvSpPr txBox="1"/>
          <p:nvPr/>
        </p:nvSpPr>
        <p:spPr>
          <a:xfrm>
            <a:off x="7939864" y="1627828"/>
            <a:ext cx="3055645" cy="1138773"/>
          </a:xfrm>
          <a:prstGeom prst="rect">
            <a:avLst/>
          </a:prstGeom>
          <a:solidFill>
            <a:schemeClr val="accent4">
              <a:lumMod val="40000"/>
              <a:lumOff val="60000"/>
            </a:schemeClr>
          </a:solidFill>
          <a:ln>
            <a:solidFill>
              <a:schemeClr val="tx1"/>
            </a:solidFill>
          </a:ln>
        </p:spPr>
        <p:txBody>
          <a:bodyPr wrap="none" rtlCol="0">
            <a:spAutoFit/>
          </a:bodyPr>
          <a:lstStyle/>
          <a:p>
            <a:pPr algn="ctr"/>
            <a:r>
              <a:rPr lang="en-US" sz="3400" dirty="0">
                <a:latin typeface="Avenir" panose="02000503020000020003" pitchFamily="2" charset="0"/>
              </a:rPr>
              <a:t>Causal</a:t>
            </a:r>
          </a:p>
          <a:p>
            <a:pPr algn="ctr"/>
            <a:r>
              <a:rPr lang="en-US" sz="3400" dirty="0">
                <a:latin typeface="Avenir" panose="02000503020000020003" pitchFamily="2" charset="0"/>
              </a:rPr>
              <a:t>Understanding</a:t>
            </a:r>
          </a:p>
        </p:txBody>
      </p:sp>
    </p:spTree>
    <p:extLst>
      <p:ext uri="{BB962C8B-B14F-4D97-AF65-F5344CB8AC3E}">
        <p14:creationId xmlns:p14="http://schemas.microsoft.com/office/powerpoint/2010/main" val="390734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1" nodeType="clickEffect">
                                  <p:stCondLst>
                                    <p:cond delay="0"/>
                                  </p:stCondLst>
                                  <p:childTnLst>
                                    <p:animScale>
                                      <p:cBhvr>
                                        <p:cTn id="38" dur="2000" fill="hold"/>
                                        <p:tgtEl>
                                          <p:spTgt spid="3"/>
                                        </p:tgtEl>
                                      </p:cBhvr>
                                      <p:by x="120000" y="12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8" grpId="0"/>
      <p:bldP spid="3" grpId="0" animBg="1"/>
      <p:bldP spid="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6029-29CC-0A45-8B86-F6479F632FB7}"/>
              </a:ext>
            </a:extLst>
          </p:cNvPr>
          <p:cNvSpPr>
            <a:spLocks noGrp="1"/>
          </p:cNvSpPr>
          <p:nvPr>
            <p:ph type="title"/>
          </p:nvPr>
        </p:nvSpPr>
        <p:spPr>
          <a:xfrm>
            <a:off x="188843" y="365125"/>
            <a:ext cx="11164957" cy="1325563"/>
          </a:xfrm>
        </p:spPr>
        <p:txBody>
          <a:bodyPr/>
          <a:lstStyle/>
          <a:p>
            <a:r>
              <a:rPr lang="en-US" dirty="0"/>
              <a:t>Building an Understanding of Our System</a:t>
            </a:r>
          </a:p>
        </p:txBody>
      </p:sp>
      <p:sp>
        <p:nvSpPr>
          <p:cNvPr id="3" name="Content Placeholder 2">
            <a:extLst>
              <a:ext uri="{FF2B5EF4-FFF2-40B4-BE49-F238E27FC236}">
                <a16:creationId xmlns:a16="http://schemas.microsoft.com/office/drawing/2014/main" id="{E76CFA7B-0296-C540-8FEF-8EDDDE1917B8}"/>
              </a:ext>
            </a:extLst>
          </p:cNvPr>
          <p:cNvSpPr>
            <a:spLocks noGrp="1"/>
          </p:cNvSpPr>
          <p:nvPr>
            <p:ph idx="1"/>
          </p:nvPr>
        </p:nvSpPr>
        <p:spPr>
          <a:xfrm>
            <a:off x="838200" y="1825624"/>
            <a:ext cx="10515600" cy="4754079"/>
          </a:xfrm>
        </p:spPr>
        <p:txBody>
          <a:bodyPr>
            <a:normAutofit/>
          </a:bodyPr>
          <a:lstStyle/>
          <a:p>
            <a:pPr marL="514350" indent="-514350">
              <a:spcBef>
                <a:spcPts val="2200"/>
              </a:spcBef>
              <a:buFont typeface="+mj-lt"/>
              <a:buAutoNum type="arabicPeriod"/>
            </a:pPr>
            <a:r>
              <a:rPr lang="en-US" dirty="0"/>
              <a:t>Causal Thinking and Potential Outcomes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solidFill>
                  <a:srgbClr val="FF0000"/>
                </a:solidFill>
              </a:rPr>
              <a:t>Causal Diagrams (aka DAGs)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Linking DAGs and Statistical Models</a:t>
            </a:r>
          </a:p>
          <a:p>
            <a:pPr lvl="1">
              <a:spcBef>
                <a:spcPts val="2200"/>
              </a:spcBef>
            </a:pPr>
            <a:endParaRPr lang="en-US" dirty="0"/>
          </a:p>
          <a:p>
            <a:pPr marL="971550" lvl="1" indent="-514350">
              <a:spcBef>
                <a:spcPts val="2200"/>
              </a:spcBef>
              <a:buFont typeface="+mj-lt"/>
              <a:buAutoNum type="arabicPeriod"/>
            </a:pPr>
            <a:endParaRPr lang="en-US" dirty="0"/>
          </a:p>
        </p:txBody>
      </p:sp>
    </p:spTree>
    <p:extLst>
      <p:ext uri="{BB962C8B-B14F-4D97-AF65-F5344CB8AC3E}">
        <p14:creationId xmlns:p14="http://schemas.microsoft.com/office/powerpoint/2010/main" val="1035265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The Core of Causal Inference – what you want to evaluate</a:t>
            </a:r>
          </a:p>
        </p:txBody>
      </p:sp>
      <p:sp>
        <p:nvSpPr>
          <p:cNvPr id="4" name="TextBox 3"/>
          <p:cNvSpPr txBox="1"/>
          <p:nvPr/>
        </p:nvSpPr>
        <p:spPr>
          <a:xfrm>
            <a:off x="2419802" y="3154390"/>
            <a:ext cx="2036134" cy="1015663"/>
          </a:xfrm>
          <a:prstGeom prst="rect">
            <a:avLst/>
          </a:prstGeom>
          <a:noFill/>
          <a:ln>
            <a:solidFill>
              <a:schemeClr val="tx1"/>
            </a:solidFill>
          </a:ln>
        </p:spPr>
        <p:txBody>
          <a:bodyPr wrap="none" rtlCol="0">
            <a:spAutoFit/>
          </a:bodyPr>
          <a:lstStyle/>
          <a:p>
            <a:pPr algn="ctr"/>
            <a:r>
              <a:rPr lang="en-US" sz="6000" dirty="0">
                <a:latin typeface="Calibri Light"/>
                <a:cs typeface="Calibri Light"/>
              </a:rPr>
              <a:t>Cause</a:t>
            </a:r>
          </a:p>
        </p:txBody>
      </p:sp>
      <p:sp>
        <p:nvSpPr>
          <p:cNvPr id="5" name="TextBox 4"/>
          <p:cNvSpPr txBox="1"/>
          <p:nvPr/>
        </p:nvSpPr>
        <p:spPr>
          <a:xfrm>
            <a:off x="7384372" y="3154390"/>
            <a:ext cx="1962496" cy="1015663"/>
          </a:xfrm>
          <a:prstGeom prst="rect">
            <a:avLst/>
          </a:prstGeom>
          <a:noFill/>
          <a:ln>
            <a:solidFill>
              <a:schemeClr val="tx1"/>
            </a:solidFill>
          </a:ln>
        </p:spPr>
        <p:txBody>
          <a:bodyPr wrap="none" rtlCol="0">
            <a:spAutoFit/>
          </a:bodyPr>
          <a:lstStyle/>
          <a:p>
            <a:pPr algn="ctr"/>
            <a:r>
              <a:rPr lang="en-US" sz="6000" dirty="0">
                <a:latin typeface="Calibri Light"/>
                <a:cs typeface="Calibri Light"/>
              </a:rPr>
              <a:t>Effect</a:t>
            </a:r>
          </a:p>
        </p:txBody>
      </p:sp>
      <p:cxnSp>
        <p:nvCxnSpPr>
          <p:cNvPr id="6" name="Straight Arrow Connector 5"/>
          <p:cNvCxnSpPr>
            <a:stCxn id="4" idx="3"/>
            <a:endCxn id="5" idx="1"/>
          </p:cNvCxnSpPr>
          <p:nvPr/>
        </p:nvCxnSpPr>
        <p:spPr>
          <a:xfrm>
            <a:off x="4455936" y="3662221"/>
            <a:ext cx="2928436"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C1E1C8B0-9C41-B842-B4C1-369297D5789F}"/>
              </a:ext>
            </a:extLst>
          </p:cNvPr>
          <p:cNvSpPr txBox="1"/>
          <p:nvPr/>
        </p:nvSpPr>
        <p:spPr>
          <a:xfrm>
            <a:off x="0" y="5534804"/>
            <a:ext cx="12192000" cy="1077218"/>
          </a:xfrm>
          <a:prstGeom prst="rect">
            <a:avLst/>
          </a:prstGeom>
          <a:noFill/>
        </p:spPr>
        <p:txBody>
          <a:bodyPr wrap="square" rtlCol="0">
            <a:spAutoFit/>
          </a:bodyPr>
          <a:lstStyle/>
          <a:p>
            <a:pPr algn="ctr"/>
            <a:r>
              <a:rPr lang="en-US" sz="3200" dirty="0">
                <a:latin typeface="Avenir" panose="02000503020000020003" pitchFamily="2" charset="0"/>
              </a:rPr>
              <a:t>In your research, what is your primary cause and effect of interest?</a:t>
            </a:r>
          </a:p>
        </p:txBody>
      </p:sp>
    </p:spTree>
    <p:extLst>
      <p:ext uri="{BB962C8B-B14F-4D97-AF65-F5344CB8AC3E}">
        <p14:creationId xmlns:p14="http://schemas.microsoft.com/office/powerpoint/2010/main" val="274855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4" name="TextBox 3"/>
          <p:cNvSpPr txBox="1"/>
          <p:nvPr/>
        </p:nvSpPr>
        <p:spPr>
          <a:xfrm>
            <a:off x="398701" y="1421833"/>
            <a:ext cx="5690147" cy="584775"/>
          </a:xfrm>
          <a:prstGeom prst="rect">
            <a:avLst/>
          </a:prstGeom>
          <a:noFill/>
        </p:spPr>
        <p:txBody>
          <a:bodyPr wrap="none" rtlCol="0">
            <a:spAutoFit/>
          </a:bodyPr>
          <a:lstStyle/>
          <a:p>
            <a:r>
              <a:rPr lang="en-US" sz="3200" dirty="0">
                <a:latin typeface="Avenir" panose="02000503020000020003" pitchFamily="2" charset="0"/>
              </a:rPr>
              <a:t>AKA path diagram, AKA DAG</a:t>
            </a:r>
          </a:p>
        </p:txBody>
      </p:sp>
      <p:sp>
        <p:nvSpPr>
          <p:cNvPr id="11" name="Title 10">
            <a:extLst>
              <a:ext uri="{FF2B5EF4-FFF2-40B4-BE49-F238E27FC236}">
                <a16:creationId xmlns:a16="http://schemas.microsoft.com/office/drawing/2014/main" id="{1614FC00-BC55-AA49-AB95-D57D26469D7C}"/>
              </a:ext>
            </a:extLst>
          </p:cNvPr>
          <p:cNvSpPr>
            <a:spLocks noGrp="1"/>
          </p:cNvSpPr>
          <p:nvPr>
            <p:ph type="title"/>
          </p:nvPr>
        </p:nvSpPr>
        <p:spPr>
          <a:xfrm>
            <a:off x="217634" y="0"/>
            <a:ext cx="10515600" cy="1325563"/>
          </a:xfrm>
        </p:spPr>
        <p:txBody>
          <a:bodyPr/>
          <a:lstStyle/>
          <a:p>
            <a:r>
              <a:rPr lang="en-US" dirty="0"/>
              <a:t>Directed Acyclic Graphs as a Means of Describing the World</a:t>
            </a:r>
          </a:p>
        </p:txBody>
      </p:sp>
    </p:spTree>
    <p:extLst>
      <p:ext uri="{BB962C8B-B14F-4D97-AF65-F5344CB8AC3E}">
        <p14:creationId xmlns:p14="http://schemas.microsoft.com/office/powerpoint/2010/main" val="1300781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rgbClr val="FF0000"/>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rgbClr val="FF0000"/>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rgbClr val="FF0000"/>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4" name="TextBox 3"/>
          <p:cNvSpPr txBox="1"/>
          <p:nvPr/>
        </p:nvSpPr>
        <p:spPr>
          <a:xfrm>
            <a:off x="2503098" y="2011760"/>
            <a:ext cx="7117974" cy="584775"/>
          </a:xfrm>
          <a:prstGeom prst="rect">
            <a:avLst/>
          </a:prstGeom>
          <a:noFill/>
        </p:spPr>
        <p:txBody>
          <a:bodyPr wrap="none" rtlCol="0">
            <a:spAutoFit/>
          </a:bodyPr>
          <a:lstStyle/>
          <a:p>
            <a:r>
              <a:rPr lang="en-US" sz="3200" dirty="0">
                <a:latin typeface="Avenir" panose="02000503020000020003" pitchFamily="2" charset="0"/>
              </a:rPr>
              <a:t>Boxes represent OBSERVED variables</a:t>
            </a:r>
          </a:p>
        </p:txBody>
      </p:sp>
      <p:sp>
        <p:nvSpPr>
          <p:cNvPr id="11" name="Title 10">
            <a:extLst>
              <a:ext uri="{FF2B5EF4-FFF2-40B4-BE49-F238E27FC236}">
                <a16:creationId xmlns:a16="http://schemas.microsoft.com/office/drawing/2014/main" id="{1614FC00-BC55-AA49-AB95-D57D26469D7C}"/>
              </a:ext>
            </a:extLst>
          </p:cNvPr>
          <p:cNvSpPr>
            <a:spLocks noGrp="1"/>
          </p:cNvSpPr>
          <p:nvPr>
            <p:ph type="title"/>
          </p:nvPr>
        </p:nvSpPr>
        <p:spPr>
          <a:xfrm>
            <a:off x="217634" y="0"/>
            <a:ext cx="10515600" cy="1325563"/>
          </a:xfrm>
        </p:spPr>
        <p:txBody>
          <a:bodyPr/>
          <a:lstStyle/>
          <a:p>
            <a:r>
              <a:rPr lang="en-US" dirty="0"/>
              <a:t>Directed Acyclic Graphs as a Means of Describing the World</a:t>
            </a:r>
          </a:p>
        </p:txBody>
      </p:sp>
    </p:spTree>
    <p:extLst>
      <p:ext uri="{BB962C8B-B14F-4D97-AF65-F5344CB8AC3E}">
        <p14:creationId xmlns:p14="http://schemas.microsoft.com/office/powerpoint/2010/main" val="251432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rgbClr val="FF0000"/>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rgbClr val="FF0000"/>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rgbClr val="FF0000"/>
            </a:solidFill>
            <a:round/>
            <a:headEnd/>
            <a:tailEnd type="triangle" w="med" len="med"/>
          </a:ln>
        </p:spPr>
      </p:cxnSp>
      <p:sp>
        <p:nvSpPr>
          <p:cNvPr id="4" name="TextBox 3"/>
          <p:cNvSpPr txBox="1"/>
          <p:nvPr/>
        </p:nvSpPr>
        <p:spPr>
          <a:xfrm>
            <a:off x="1693929" y="1914983"/>
            <a:ext cx="9756645" cy="584775"/>
          </a:xfrm>
          <a:prstGeom prst="rect">
            <a:avLst/>
          </a:prstGeom>
          <a:noFill/>
        </p:spPr>
        <p:txBody>
          <a:bodyPr wrap="none" rtlCol="0">
            <a:spAutoFit/>
          </a:bodyPr>
          <a:lstStyle/>
          <a:p>
            <a:r>
              <a:rPr lang="en-US" sz="3200" dirty="0">
                <a:latin typeface="Avenir" panose="02000503020000020003" pitchFamily="2" charset="0"/>
              </a:rPr>
              <a:t>Directed Arrows show flow of causality (information)</a:t>
            </a:r>
          </a:p>
        </p:txBody>
      </p:sp>
      <p:sp>
        <p:nvSpPr>
          <p:cNvPr id="11" name="Title 10">
            <a:extLst>
              <a:ext uri="{FF2B5EF4-FFF2-40B4-BE49-F238E27FC236}">
                <a16:creationId xmlns:a16="http://schemas.microsoft.com/office/drawing/2014/main" id="{1614FC00-BC55-AA49-AB95-D57D26469D7C}"/>
              </a:ext>
            </a:extLst>
          </p:cNvPr>
          <p:cNvSpPr>
            <a:spLocks noGrp="1"/>
          </p:cNvSpPr>
          <p:nvPr>
            <p:ph type="title"/>
          </p:nvPr>
        </p:nvSpPr>
        <p:spPr>
          <a:xfrm>
            <a:off x="217634" y="0"/>
            <a:ext cx="10515600" cy="1325563"/>
          </a:xfrm>
        </p:spPr>
        <p:txBody>
          <a:bodyPr/>
          <a:lstStyle/>
          <a:p>
            <a:r>
              <a:rPr lang="en-US" dirty="0"/>
              <a:t>Directed Acyclic Graphs as a Means of Describing the World</a:t>
            </a:r>
          </a:p>
        </p:txBody>
      </p:sp>
    </p:spTree>
    <p:extLst>
      <p:ext uri="{BB962C8B-B14F-4D97-AF65-F5344CB8AC3E}">
        <p14:creationId xmlns:p14="http://schemas.microsoft.com/office/powerpoint/2010/main" val="749195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3818660" y="2903098"/>
            <a:ext cx="1057853" cy="593945"/>
          </a:xfrm>
          <a:prstGeom prst="rect">
            <a:avLst/>
          </a:prstGeom>
          <a:noFill/>
          <a:ln w="38100">
            <a:solidFill>
              <a:srgbClr val="FF0000"/>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solidFill>
                  <a:srgbClr val="FF0000"/>
                </a:solidFill>
              </a:rPr>
              <a:t>x</a:t>
            </a:r>
            <a:r>
              <a:rPr lang="en-US" sz="3200" b="1" i="1" baseline="-25000" dirty="0">
                <a:solidFill>
                  <a:srgbClr val="FF0000"/>
                </a:solidFill>
              </a:rPr>
              <a:t>1</a:t>
            </a:r>
            <a:endParaRPr lang="en-US" sz="3200" b="1" dirty="0">
              <a:solidFill>
                <a:srgbClr val="FF0000"/>
              </a:solidFill>
            </a:endParaRPr>
          </a:p>
        </p:txBody>
      </p:sp>
      <p:sp>
        <p:nvSpPr>
          <p:cNvPr id="12"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13"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cxnSp>
        <p:nvCxnSpPr>
          <p:cNvPr id="14" name="AutoShape 5"/>
          <p:cNvCxnSpPr>
            <a:cxnSpLocks noChangeShapeType="1"/>
            <a:stCxn id="11" idx="2"/>
            <a:endCxn id="12"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15" name="AutoShape 6"/>
          <p:cNvCxnSpPr>
            <a:cxnSpLocks noChangeShapeType="1"/>
            <a:stCxn id="12" idx="3"/>
            <a:endCxn id="13"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6" name="AutoShape 7"/>
          <p:cNvCxnSpPr>
            <a:cxnSpLocks noChangeShapeType="1"/>
            <a:stCxn id="11" idx="3"/>
            <a:endCxn id="13"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17" name="TextBox 16"/>
          <p:cNvSpPr txBox="1"/>
          <p:nvPr/>
        </p:nvSpPr>
        <p:spPr>
          <a:xfrm>
            <a:off x="140421" y="2212986"/>
            <a:ext cx="10707547" cy="461665"/>
          </a:xfrm>
          <a:prstGeom prst="rect">
            <a:avLst/>
          </a:prstGeom>
          <a:noFill/>
        </p:spPr>
        <p:txBody>
          <a:bodyPr wrap="none" rtlCol="0">
            <a:spAutoFit/>
          </a:bodyPr>
          <a:lstStyle/>
          <a:p>
            <a:r>
              <a:rPr lang="en-US" sz="2400" dirty="0">
                <a:solidFill>
                  <a:srgbClr val="FF0000"/>
                </a:solidFill>
                <a:latin typeface="Avenir" panose="02000503020000020003" pitchFamily="2" charset="0"/>
              </a:rPr>
              <a:t>Exogenous variable </a:t>
            </a:r>
            <a:r>
              <a:rPr lang="en-US" sz="2400" dirty="0">
                <a:latin typeface="Avenir" panose="02000503020000020003" pitchFamily="2" charset="0"/>
              </a:rPr>
              <a:t>= ultimate independent variable, predictor, unexplained</a:t>
            </a:r>
          </a:p>
        </p:txBody>
      </p:sp>
      <p:sp>
        <p:nvSpPr>
          <p:cNvPr id="4" name="Title 3">
            <a:extLst>
              <a:ext uri="{FF2B5EF4-FFF2-40B4-BE49-F238E27FC236}">
                <a16:creationId xmlns:a16="http://schemas.microsoft.com/office/drawing/2014/main" id="{DBBCB902-A7CA-5147-BD0C-01422A8548DB}"/>
              </a:ext>
            </a:extLst>
          </p:cNvPr>
          <p:cNvSpPr>
            <a:spLocks noGrp="1"/>
          </p:cNvSpPr>
          <p:nvPr>
            <p:ph type="title"/>
          </p:nvPr>
        </p:nvSpPr>
        <p:spPr/>
        <p:txBody>
          <a:bodyPr/>
          <a:lstStyle/>
          <a:p>
            <a:r>
              <a:rPr lang="en-US" dirty="0"/>
              <a:t>Exogenous Drivers of a System</a:t>
            </a:r>
          </a:p>
        </p:txBody>
      </p:sp>
    </p:spTree>
    <p:extLst>
      <p:ext uri="{BB962C8B-B14F-4D97-AF65-F5344CB8AC3E}">
        <p14:creationId xmlns:p14="http://schemas.microsoft.com/office/powerpoint/2010/main" val="2682984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rgbClr val="FF0000"/>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solidFill>
                  <a:srgbClr val="FF0000"/>
                </a:solidFill>
              </a:rPr>
              <a:t>x</a:t>
            </a:r>
            <a:r>
              <a:rPr lang="en-US" sz="3200" b="1" i="1" baseline="-25000" dirty="0">
                <a:solidFill>
                  <a:srgbClr val="FF0000"/>
                </a:solidFill>
              </a:rPr>
              <a:t>1</a:t>
            </a:r>
            <a:endParaRPr lang="en-US" sz="3200" b="1" dirty="0">
              <a:solidFill>
                <a:srgbClr val="FF0000"/>
              </a:solidFill>
            </a:endParaRPr>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accent6"/>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solidFill>
                  <a:schemeClr val="accent6"/>
                </a:solidFill>
              </a:rPr>
              <a:t>y</a:t>
            </a:r>
            <a:r>
              <a:rPr lang="en-US" sz="3200" b="1" i="1" baseline="-25000" dirty="0">
                <a:solidFill>
                  <a:schemeClr val="accent6"/>
                </a:solidFill>
              </a:rPr>
              <a:t>2</a:t>
            </a:r>
            <a:endParaRPr lang="en-US" sz="3200" b="1" dirty="0">
              <a:solidFill>
                <a:schemeClr val="accent6"/>
              </a:solidFill>
            </a:endParaRPr>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11" name="TextBox 10"/>
          <p:cNvSpPr txBox="1"/>
          <p:nvPr/>
        </p:nvSpPr>
        <p:spPr>
          <a:xfrm>
            <a:off x="6882984" y="2395234"/>
            <a:ext cx="3385863" cy="461665"/>
          </a:xfrm>
          <a:prstGeom prst="rect">
            <a:avLst/>
          </a:prstGeom>
          <a:noFill/>
        </p:spPr>
        <p:txBody>
          <a:bodyPr wrap="none" rtlCol="0">
            <a:spAutoFit/>
          </a:bodyPr>
          <a:lstStyle/>
          <a:p>
            <a:r>
              <a:rPr lang="en-US" sz="2400" dirty="0">
                <a:solidFill>
                  <a:schemeClr val="accent6"/>
                </a:solidFill>
                <a:latin typeface="Avenir" panose="02000503020000020003" pitchFamily="2" charset="0"/>
              </a:rPr>
              <a:t>Endogenous variable </a:t>
            </a:r>
            <a:r>
              <a:rPr lang="en-US" sz="2400" dirty="0">
                <a:latin typeface="Avenir" panose="02000503020000020003" pitchFamily="2" charset="0"/>
              </a:rPr>
              <a:t>=</a:t>
            </a:r>
          </a:p>
        </p:txBody>
      </p:sp>
      <p:sp>
        <p:nvSpPr>
          <p:cNvPr id="12" name="TextBox 11"/>
          <p:cNvSpPr txBox="1"/>
          <p:nvPr/>
        </p:nvSpPr>
        <p:spPr>
          <a:xfrm>
            <a:off x="2565816" y="2353456"/>
            <a:ext cx="2890535" cy="461665"/>
          </a:xfrm>
          <a:prstGeom prst="rect">
            <a:avLst/>
          </a:prstGeom>
          <a:noFill/>
        </p:spPr>
        <p:txBody>
          <a:bodyPr wrap="none" rtlCol="0">
            <a:spAutoFit/>
          </a:bodyPr>
          <a:lstStyle/>
          <a:p>
            <a:r>
              <a:rPr lang="en-US" sz="2400" dirty="0">
                <a:solidFill>
                  <a:srgbClr val="FF0000"/>
                </a:solidFill>
                <a:latin typeface="Avenir" panose="02000503020000020003" pitchFamily="2" charset="0"/>
              </a:rPr>
              <a:t>Exogenous variable</a:t>
            </a:r>
            <a:endParaRPr lang="en-US" sz="2400" dirty="0">
              <a:latin typeface="Avenir" panose="02000503020000020003" pitchFamily="2" charset="0"/>
            </a:endParaRPr>
          </a:p>
        </p:txBody>
      </p:sp>
      <p:sp>
        <p:nvSpPr>
          <p:cNvPr id="3" name="Rectangle 2"/>
          <p:cNvSpPr/>
          <p:nvPr/>
        </p:nvSpPr>
        <p:spPr>
          <a:xfrm>
            <a:off x="8392725" y="2718432"/>
            <a:ext cx="2969083" cy="830997"/>
          </a:xfrm>
          <a:prstGeom prst="rect">
            <a:avLst/>
          </a:prstGeom>
        </p:spPr>
        <p:txBody>
          <a:bodyPr wrap="none">
            <a:spAutoFit/>
          </a:bodyPr>
          <a:lstStyle/>
          <a:p>
            <a:r>
              <a:rPr lang="en-US" sz="2400" dirty="0">
                <a:latin typeface="Avenir" panose="02000503020000020003" pitchFamily="2" charset="0"/>
              </a:rPr>
              <a:t>dependent variable,</a:t>
            </a:r>
          </a:p>
          <a:p>
            <a:r>
              <a:rPr lang="en-US" sz="2400" dirty="0">
                <a:latin typeface="Avenir" panose="02000503020000020003" pitchFamily="2" charset="0"/>
              </a:rPr>
              <a:t>response</a:t>
            </a:r>
          </a:p>
        </p:txBody>
      </p: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p:txBody>
          <a:bodyPr/>
          <a:lstStyle/>
          <a:p>
            <a:r>
              <a:rPr lang="en-US" dirty="0"/>
              <a:t>Endogenous Variables are Inside of a System</a:t>
            </a:r>
          </a:p>
        </p:txBody>
      </p:sp>
      <p:sp>
        <p:nvSpPr>
          <p:cNvPr id="15" name="TextBox 14">
            <a:extLst>
              <a:ext uri="{FF2B5EF4-FFF2-40B4-BE49-F238E27FC236}">
                <a16:creationId xmlns:a16="http://schemas.microsoft.com/office/drawing/2014/main" id="{C6528564-0847-A446-9A36-C8575173EF84}"/>
              </a:ext>
            </a:extLst>
          </p:cNvPr>
          <p:cNvSpPr txBox="1"/>
          <p:nvPr/>
        </p:nvSpPr>
        <p:spPr>
          <a:xfrm>
            <a:off x="-72158" y="5091181"/>
            <a:ext cx="12192000" cy="1569660"/>
          </a:xfrm>
          <a:prstGeom prst="rect">
            <a:avLst/>
          </a:prstGeom>
          <a:noFill/>
        </p:spPr>
        <p:txBody>
          <a:bodyPr wrap="square" rtlCol="0">
            <a:spAutoFit/>
          </a:bodyPr>
          <a:lstStyle/>
          <a:p>
            <a:pPr algn="ctr"/>
            <a:r>
              <a:rPr lang="en-US" sz="3200" dirty="0">
                <a:latin typeface="Avenir" panose="02000503020000020003" pitchFamily="2" charset="0"/>
              </a:rPr>
              <a:t>Note: You might not be interested in an exogenous variable, or connection between pairs of variables, but you cannot design a study without understanding a system.</a:t>
            </a:r>
          </a:p>
        </p:txBody>
      </p:sp>
    </p:spTree>
    <p:extLst>
      <p:ext uri="{BB962C8B-B14F-4D97-AF65-F5344CB8AC3E}">
        <p14:creationId xmlns:p14="http://schemas.microsoft.com/office/powerpoint/2010/main" val="232073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rgbClr val="FF0000"/>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solidFill>
                  <a:srgbClr val="FF0000"/>
                </a:solidFill>
              </a:rPr>
              <a:t>x</a:t>
            </a:r>
            <a:r>
              <a:rPr lang="en-US" sz="3200" b="1" i="1" baseline="-25000" dirty="0">
                <a:solidFill>
                  <a:srgbClr val="FF0000"/>
                </a:solidFill>
              </a:rPr>
              <a:t>1</a:t>
            </a:r>
            <a:endParaRPr lang="en-US" sz="3200" b="1" dirty="0">
              <a:solidFill>
                <a:srgbClr val="FF0000"/>
              </a:solidFill>
            </a:endParaRPr>
          </a:p>
        </p:txBody>
      </p:sp>
      <p:sp>
        <p:nvSpPr>
          <p:cNvPr id="6" name="Rectangle 3"/>
          <p:cNvSpPr>
            <a:spLocks noChangeArrowheads="1"/>
          </p:cNvSpPr>
          <p:nvPr/>
        </p:nvSpPr>
        <p:spPr bwMode="auto">
          <a:xfrm>
            <a:off x="5494195" y="4122172"/>
            <a:ext cx="1059295" cy="593945"/>
          </a:xfrm>
          <a:prstGeom prst="rect">
            <a:avLst/>
          </a:prstGeom>
          <a:noFill/>
          <a:ln w="38100">
            <a:solidFill>
              <a:srgbClr val="00B0F0"/>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solidFill>
                  <a:srgbClr val="00B0F0"/>
                </a:solidFill>
              </a:rPr>
              <a:t>y</a:t>
            </a:r>
            <a:r>
              <a:rPr lang="en-US" sz="3200" b="1" i="1" baseline="-25000" dirty="0">
                <a:solidFill>
                  <a:srgbClr val="00B0F0"/>
                </a:solidFill>
              </a:rPr>
              <a:t>1</a:t>
            </a:r>
            <a:endParaRPr lang="en-US" sz="3200" b="1" dirty="0">
              <a:solidFill>
                <a:srgbClr val="00B0F0"/>
              </a:solidFill>
            </a:endParaRPr>
          </a:p>
        </p:txBody>
      </p:sp>
      <p:sp>
        <p:nvSpPr>
          <p:cNvPr id="7" name="Rectangle 4"/>
          <p:cNvSpPr>
            <a:spLocks noChangeArrowheads="1"/>
          </p:cNvSpPr>
          <p:nvPr/>
        </p:nvSpPr>
        <p:spPr bwMode="auto">
          <a:xfrm>
            <a:off x="7247660" y="2905932"/>
            <a:ext cx="1057853" cy="595362"/>
          </a:xfrm>
          <a:prstGeom prst="rect">
            <a:avLst/>
          </a:prstGeom>
          <a:noFill/>
          <a:ln w="38100">
            <a:solidFill>
              <a:schemeClr val="accent6"/>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solidFill>
                  <a:schemeClr val="accent6"/>
                </a:solidFill>
              </a:rPr>
              <a:t>y</a:t>
            </a:r>
            <a:r>
              <a:rPr lang="en-US" sz="3200" b="1" i="1" baseline="-25000" dirty="0">
                <a:solidFill>
                  <a:schemeClr val="accent6"/>
                </a:solidFill>
              </a:rPr>
              <a:t>2</a:t>
            </a:r>
            <a:endParaRPr lang="en-US" sz="3200" b="1" dirty="0">
              <a:solidFill>
                <a:schemeClr val="accent6"/>
              </a:solidFill>
            </a:endParaRPr>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11" name="TextBox 10"/>
          <p:cNvSpPr txBox="1"/>
          <p:nvPr/>
        </p:nvSpPr>
        <p:spPr>
          <a:xfrm>
            <a:off x="6882984" y="2395234"/>
            <a:ext cx="3095719" cy="461665"/>
          </a:xfrm>
          <a:prstGeom prst="rect">
            <a:avLst/>
          </a:prstGeom>
          <a:noFill/>
        </p:spPr>
        <p:txBody>
          <a:bodyPr wrap="none" rtlCol="0">
            <a:spAutoFit/>
          </a:bodyPr>
          <a:lstStyle/>
          <a:p>
            <a:r>
              <a:rPr lang="en-US" sz="2400" dirty="0">
                <a:solidFill>
                  <a:schemeClr val="accent6"/>
                </a:solidFill>
                <a:latin typeface="Avenir" panose="02000503020000020003" pitchFamily="2" charset="0"/>
              </a:rPr>
              <a:t>Endogenous variable</a:t>
            </a:r>
            <a:endParaRPr lang="en-US" sz="2400" dirty="0">
              <a:latin typeface="Avenir" panose="02000503020000020003" pitchFamily="2" charset="0"/>
            </a:endParaRPr>
          </a:p>
        </p:txBody>
      </p:sp>
      <p:sp>
        <p:nvSpPr>
          <p:cNvPr id="12" name="TextBox 11"/>
          <p:cNvSpPr txBox="1"/>
          <p:nvPr/>
        </p:nvSpPr>
        <p:spPr>
          <a:xfrm>
            <a:off x="2565816" y="2353456"/>
            <a:ext cx="2890535" cy="461665"/>
          </a:xfrm>
          <a:prstGeom prst="rect">
            <a:avLst/>
          </a:prstGeom>
          <a:noFill/>
        </p:spPr>
        <p:txBody>
          <a:bodyPr wrap="none" rtlCol="0">
            <a:spAutoFit/>
          </a:bodyPr>
          <a:lstStyle/>
          <a:p>
            <a:r>
              <a:rPr lang="en-US" sz="2400" dirty="0">
                <a:solidFill>
                  <a:srgbClr val="FF0000"/>
                </a:solidFill>
                <a:latin typeface="Avenir" panose="02000503020000020003" pitchFamily="2" charset="0"/>
              </a:rPr>
              <a:t>Exogenous variable</a:t>
            </a:r>
            <a:endParaRPr lang="en-US" sz="2400" dirty="0">
              <a:latin typeface="Avenir" panose="02000503020000020003" pitchFamily="2" charset="0"/>
            </a:endParaRPr>
          </a:p>
        </p:txBody>
      </p: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p:txBody>
          <a:bodyPr/>
          <a:lstStyle/>
          <a:p>
            <a:r>
              <a:rPr lang="en-US" dirty="0"/>
              <a:t>Mediators are Endogenous Variables that Can Also Be Predictors</a:t>
            </a:r>
          </a:p>
        </p:txBody>
      </p:sp>
      <p:sp>
        <p:nvSpPr>
          <p:cNvPr id="14" name="TextBox 13">
            <a:extLst>
              <a:ext uri="{FF2B5EF4-FFF2-40B4-BE49-F238E27FC236}">
                <a16:creationId xmlns:a16="http://schemas.microsoft.com/office/drawing/2014/main" id="{48720412-92CC-9A4C-819B-9F9C1924377B}"/>
              </a:ext>
            </a:extLst>
          </p:cNvPr>
          <p:cNvSpPr txBox="1"/>
          <p:nvPr/>
        </p:nvSpPr>
        <p:spPr>
          <a:xfrm>
            <a:off x="4385225" y="4754880"/>
            <a:ext cx="5120281" cy="1200329"/>
          </a:xfrm>
          <a:prstGeom prst="rect">
            <a:avLst/>
          </a:prstGeom>
          <a:noFill/>
        </p:spPr>
        <p:txBody>
          <a:bodyPr wrap="square" rtlCol="0">
            <a:spAutoFit/>
          </a:bodyPr>
          <a:lstStyle/>
          <a:p>
            <a:r>
              <a:rPr lang="en-US" sz="2400" dirty="0">
                <a:solidFill>
                  <a:srgbClr val="00B0F0"/>
                </a:solidFill>
                <a:latin typeface="Avenir" panose="02000503020000020003" pitchFamily="2" charset="0"/>
              </a:rPr>
              <a:t>Endogenous Mediator Variable </a:t>
            </a:r>
            <a:r>
              <a:rPr lang="en-US" sz="2400" dirty="0">
                <a:latin typeface="Avenir" panose="02000503020000020003" pitchFamily="2" charset="0"/>
              </a:rPr>
              <a:t>=</a:t>
            </a:r>
          </a:p>
          <a:p>
            <a:r>
              <a:rPr lang="en-US" sz="2400" dirty="0">
                <a:latin typeface="Avenir" panose="02000503020000020003" pitchFamily="2" charset="0"/>
              </a:rPr>
              <a:t>Endogenous variable that drives other endogenous variables</a:t>
            </a:r>
          </a:p>
        </p:txBody>
      </p:sp>
      <p:sp>
        <p:nvSpPr>
          <p:cNvPr id="16" name="TextBox 15">
            <a:extLst>
              <a:ext uri="{FF2B5EF4-FFF2-40B4-BE49-F238E27FC236}">
                <a16:creationId xmlns:a16="http://schemas.microsoft.com/office/drawing/2014/main" id="{68989AF6-4856-3E4D-8DD9-BC67CB1FE534}"/>
              </a:ext>
            </a:extLst>
          </p:cNvPr>
          <p:cNvSpPr txBox="1"/>
          <p:nvPr/>
        </p:nvSpPr>
        <p:spPr>
          <a:xfrm>
            <a:off x="-72158" y="5823312"/>
            <a:ext cx="12192000" cy="1077218"/>
          </a:xfrm>
          <a:prstGeom prst="rect">
            <a:avLst/>
          </a:prstGeom>
          <a:noFill/>
        </p:spPr>
        <p:txBody>
          <a:bodyPr wrap="square" rtlCol="0">
            <a:spAutoFit/>
          </a:bodyPr>
          <a:lstStyle/>
          <a:p>
            <a:pPr algn="ctr"/>
            <a:r>
              <a:rPr lang="en-US" sz="3200" dirty="0">
                <a:latin typeface="Avenir" panose="02000503020000020003" pitchFamily="2" charset="0"/>
              </a:rPr>
              <a:t>Often we are interested in a mediator variable – but we cannot assess its importance without the exogenous variable</a:t>
            </a:r>
          </a:p>
        </p:txBody>
      </p:sp>
    </p:spTree>
    <p:extLst>
      <p:ext uri="{BB962C8B-B14F-4D97-AF65-F5344CB8AC3E}">
        <p14:creationId xmlns:p14="http://schemas.microsoft.com/office/powerpoint/2010/main" val="341202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1</a:t>
            </a: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rgbClr val="FF0000"/>
            </a:solidFill>
            <a:round/>
            <a:headEnd/>
            <a:tailEnd type="triangle" w="med" len="med"/>
          </a:ln>
        </p:spPr>
      </p:cxnSp>
      <p:sp>
        <p:nvSpPr>
          <p:cNvPr id="12" name="TextBox 11"/>
          <p:cNvSpPr txBox="1"/>
          <p:nvPr/>
        </p:nvSpPr>
        <p:spPr>
          <a:xfrm>
            <a:off x="5144361" y="2441433"/>
            <a:ext cx="1903278" cy="461665"/>
          </a:xfrm>
          <a:prstGeom prst="rect">
            <a:avLst/>
          </a:prstGeom>
          <a:noFill/>
        </p:spPr>
        <p:txBody>
          <a:bodyPr wrap="none" rtlCol="0">
            <a:spAutoFit/>
          </a:bodyPr>
          <a:lstStyle/>
          <a:p>
            <a:r>
              <a:rPr lang="en-US" sz="2400" dirty="0">
                <a:solidFill>
                  <a:srgbClr val="FF0000"/>
                </a:solidFill>
                <a:latin typeface="Avenir" panose="02000503020000020003" pitchFamily="2" charset="0"/>
              </a:rPr>
              <a:t>Direct Effect</a:t>
            </a:r>
            <a:endParaRPr lang="en-US" sz="2400" dirty="0">
              <a:latin typeface="Avenir" panose="02000503020000020003" pitchFamily="2" charset="0"/>
            </a:endParaRPr>
          </a:p>
        </p:txBody>
      </p: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p:txBody>
          <a:bodyPr/>
          <a:lstStyle/>
          <a:p>
            <a:r>
              <a:rPr lang="en-US" dirty="0"/>
              <a:t>Direct Effects Have No Mediators</a:t>
            </a:r>
          </a:p>
        </p:txBody>
      </p:sp>
      <p:sp>
        <p:nvSpPr>
          <p:cNvPr id="17" name="TextBox 16">
            <a:extLst>
              <a:ext uri="{FF2B5EF4-FFF2-40B4-BE49-F238E27FC236}">
                <a16:creationId xmlns:a16="http://schemas.microsoft.com/office/drawing/2014/main" id="{67C7279A-AEB0-5245-9967-6455096EA236}"/>
              </a:ext>
            </a:extLst>
          </p:cNvPr>
          <p:cNvSpPr txBox="1"/>
          <p:nvPr/>
        </p:nvSpPr>
        <p:spPr>
          <a:xfrm>
            <a:off x="-72158" y="5634676"/>
            <a:ext cx="12192000" cy="954107"/>
          </a:xfrm>
          <a:prstGeom prst="rect">
            <a:avLst/>
          </a:prstGeom>
          <a:noFill/>
        </p:spPr>
        <p:txBody>
          <a:bodyPr wrap="square" rtlCol="0">
            <a:spAutoFit/>
          </a:bodyPr>
          <a:lstStyle/>
          <a:p>
            <a:pPr algn="ctr"/>
            <a:r>
              <a:rPr lang="en-US" sz="2800" dirty="0">
                <a:latin typeface="Avenir" panose="02000503020000020003" pitchFamily="2" charset="0"/>
              </a:rPr>
              <a:t>This does not mean there are not other mediators between x1 and y2, but, those mediators are not influenced by anything else in the system.</a:t>
            </a:r>
          </a:p>
        </p:txBody>
      </p:sp>
    </p:spTree>
    <p:extLst>
      <p:ext uri="{BB962C8B-B14F-4D97-AF65-F5344CB8AC3E}">
        <p14:creationId xmlns:p14="http://schemas.microsoft.com/office/powerpoint/2010/main" val="391372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1</a:t>
            </a: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rgbClr val="7030A0"/>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rgbClr val="7030A0"/>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rgbClr val="FF0000"/>
            </a:solidFill>
            <a:round/>
            <a:headEnd/>
            <a:tailEnd type="triangle" w="med" len="med"/>
          </a:ln>
        </p:spPr>
      </p:cxnSp>
      <p:sp>
        <p:nvSpPr>
          <p:cNvPr id="12" name="TextBox 11"/>
          <p:cNvSpPr txBox="1"/>
          <p:nvPr/>
        </p:nvSpPr>
        <p:spPr>
          <a:xfrm>
            <a:off x="5144361" y="2441433"/>
            <a:ext cx="1903278" cy="461665"/>
          </a:xfrm>
          <a:prstGeom prst="rect">
            <a:avLst/>
          </a:prstGeom>
          <a:noFill/>
        </p:spPr>
        <p:txBody>
          <a:bodyPr wrap="none" rtlCol="0">
            <a:spAutoFit/>
          </a:bodyPr>
          <a:lstStyle/>
          <a:p>
            <a:r>
              <a:rPr lang="en-US" sz="2400" dirty="0">
                <a:solidFill>
                  <a:srgbClr val="FF0000"/>
                </a:solidFill>
                <a:latin typeface="Avenir" panose="02000503020000020003" pitchFamily="2" charset="0"/>
              </a:rPr>
              <a:t>Direct Effect</a:t>
            </a:r>
            <a:endParaRPr lang="en-US" sz="2400" dirty="0">
              <a:latin typeface="Avenir" panose="02000503020000020003" pitchFamily="2" charset="0"/>
            </a:endParaRPr>
          </a:p>
        </p:txBody>
      </p: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p:txBody>
          <a:bodyPr/>
          <a:lstStyle/>
          <a:p>
            <a:r>
              <a:rPr lang="en-US" dirty="0"/>
              <a:t>Indirect Effects Flow Through a Mediators</a:t>
            </a:r>
          </a:p>
        </p:txBody>
      </p:sp>
      <p:sp>
        <p:nvSpPr>
          <p:cNvPr id="14" name="TextBox 13">
            <a:extLst>
              <a:ext uri="{FF2B5EF4-FFF2-40B4-BE49-F238E27FC236}">
                <a16:creationId xmlns:a16="http://schemas.microsoft.com/office/drawing/2014/main" id="{D0A4758D-1815-AE43-AEF6-A62BD0D25A6B}"/>
              </a:ext>
            </a:extLst>
          </p:cNvPr>
          <p:cNvSpPr txBox="1"/>
          <p:nvPr/>
        </p:nvSpPr>
        <p:spPr>
          <a:xfrm>
            <a:off x="5004488" y="4849965"/>
            <a:ext cx="2115194" cy="461665"/>
          </a:xfrm>
          <a:prstGeom prst="rect">
            <a:avLst/>
          </a:prstGeom>
          <a:noFill/>
        </p:spPr>
        <p:txBody>
          <a:bodyPr wrap="none" rtlCol="0">
            <a:spAutoFit/>
          </a:bodyPr>
          <a:lstStyle/>
          <a:p>
            <a:r>
              <a:rPr lang="en-US" sz="2400" dirty="0">
                <a:solidFill>
                  <a:srgbClr val="7030A0"/>
                </a:solidFill>
                <a:latin typeface="Avenir" panose="02000503020000020003" pitchFamily="2" charset="0"/>
              </a:rPr>
              <a:t>Indirect Effect</a:t>
            </a:r>
          </a:p>
        </p:txBody>
      </p:sp>
      <p:sp>
        <p:nvSpPr>
          <p:cNvPr id="15" name="TextBox 14">
            <a:extLst>
              <a:ext uri="{FF2B5EF4-FFF2-40B4-BE49-F238E27FC236}">
                <a16:creationId xmlns:a16="http://schemas.microsoft.com/office/drawing/2014/main" id="{C7C0B516-EB85-094C-B492-F387B5FD41CE}"/>
              </a:ext>
            </a:extLst>
          </p:cNvPr>
          <p:cNvSpPr txBox="1"/>
          <p:nvPr/>
        </p:nvSpPr>
        <p:spPr>
          <a:xfrm>
            <a:off x="-72158" y="5634676"/>
            <a:ext cx="12192000" cy="954107"/>
          </a:xfrm>
          <a:prstGeom prst="rect">
            <a:avLst/>
          </a:prstGeom>
          <a:noFill/>
        </p:spPr>
        <p:txBody>
          <a:bodyPr wrap="square" rtlCol="0">
            <a:spAutoFit/>
          </a:bodyPr>
          <a:lstStyle/>
          <a:p>
            <a:pPr algn="ctr"/>
            <a:r>
              <a:rPr lang="en-US" sz="2800" dirty="0">
                <a:latin typeface="Avenir" panose="02000503020000020003" pitchFamily="2" charset="0"/>
              </a:rPr>
              <a:t>If we do not measure y1, we can only assess the </a:t>
            </a:r>
            <a:r>
              <a:rPr lang="en-US" sz="2800" b="1" dirty="0">
                <a:latin typeface="Avenir" panose="02000503020000020003" pitchFamily="2" charset="0"/>
              </a:rPr>
              <a:t>TOTAL EFFECT </a:t>
            </a:r>
            <a:r>
              <a:rPr lang="en-US" sz="2800" dirty="0">
                <a:latin typeface="Avenir" panose="02000503020000020003" pitchFamily="2" charset="0"/>
              </a:rPr>
              <a:t>of x1 on y2 – which might be 0, but doesn’t mean there is no causal link!</a:t>
            </a:r>
          </a:p>
        </p:txBody>
      </p:sp>
    </p:spTree>
    <p:extLst>
      <p:ext uri="{BB962C8B-B14F-4D97-AF65-F5344CB8AC3E}">
        <p14:creationId xmlns:p14="http://schemas.microsoft.com/office/powerpoint/2010/main" val="71086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9B5D4-0561-E56B-F546-F81FAA46E7A7}"/>
              </a:ext>
            </a:extLst>
          </p:cNvPr>
          <p:cNvSpPr>
            <a:spLocks noGrp="1"/>
          </p:cNvSpPr>
          <p:nvPr>
            <p:ph type="title"/>
          </p:nvPr>
        </p:nvSpPr>
        <p:spPr>
          <a:xfrm>
            <a:off x="459777" y="279422"/>
            <a:ext cx="10515600" cy="1325563"/>
          </a:xfrm>
        </p:spPr>
        <p:txBody>
          <a:bodyPr/>
          <a:lstStyle/>
          <a:p>
            <a:r>
              <a:rPr lang="en-US" dirty="0"/>
              <a:t>Example Questions</a:t>
            </a:r>
          </a:p>
        </p:txBody>
      </p:sp>
      <p:sp>
        <p:nvSpPr>
          <p:cNvPr id="4" name="TextBox 3">
            <a:extLst>
              <a:ext uri="{FF2B5EF4-FFF2-40B4-BE49-F238E27FC236}">
                <a16:creationId xmlns:a16="http://schemas.microsoft.com/office/drawing/2014/main" id="{A6D4AEB1-6578-4910-F106-460D8477694B}"/>
              </a:ext>
            </a:extLst>
          </p:cNvPr>
          <p:cNvSpPr txBox="1"/>
          <p:nvPr/>
        </p:nvSpPr>
        <p:spPr>
          <a:xfrm>
            <a:off x="4586407" y="1604986"/>
            <a:ext cx="2570127" cy="1138773"/>
          </a:xfrm>
          <a:prstGeom prst="rect">
            <a:avLst/>
          </a:prstGeom>
          <a:solidFill>
            <a:srgbClr val="FC9CFF"/>
          </a:solidFill>
          <a:ln>
            <a:solidFill>
              <a:schemeClr val="tx1"/>
            </a:solidFill>
          </a:ln>
        </p:spPr>
        <p:txBody>
          <a:bodyPr wrap="none" rtlCol="0">
            <a:spAutoFit/>
          </a:bodyPr>
          <a:lstStyle/>
          <a:p>
            <a:pPr algn="ctr"/>
            <a:r>
              <a:rPr lang="en-US" sz="3400" dirty="0">
                <a:latin typeface="Avenir" panose="02000503020000020003" pitchFamily="2" charset="0"/>
              </a:rPr>
              <a:t>Prediction &amp;</a:t>
            </a:r>
          </a:p>
          <a:p>
            <a:pPr algn="ctr"/>
            <a:r>
              <a:rPr lang="en-US" sz="3400" dirty="0">
                <a:latin typeface="Avenir" panose="02000503020000020003" pitchFamily="2" charset="0"/>
              </a:rPr>
              <a:t>Forecasting</a:t>
            </a:r>
          </a:p>
        </p:txBody>
      </p:sp>
      <p:sp>
        <p:nvSpPr>
          <p:cNvPr id="5" name="TextBox 4">
            <a:extLst>
              <a:ext uri="{FF2B5EF4-FFF2-40B4-BE49-F238E27FC236}">
                <a16:creationId xmlns:a16="http://schemas.microsoft.com/office/drawing/2014/main" id="{C45B27C4-4C0C-E11E-EF52-A0EDC1AA1225}"/>
              </a:ext>
            </a:extLst>
          </p:cNvPr>
          <p:cNvSpPr txBox="1"/>
          <p:nvPr/>
        </p:nvSpPr>
        <p:spPr>
          <a:xfrm>
            <a:off x="459777" y="1604986"/>
            <a:ext cx="2535118" cy="1138773"/>
          </a:xfrm>
          <a:prstGeom prst="rect">
            <a:avLst/>
          </a:prstGeom>
          <a:solidFill>
            <a:schemeClr val="accent2">
              <a:lumMod val="60000"/>
              <a:lumOff val="40000"/>
            </a:schemeClr>
          </a:solidFill>
          <a:ln>
            <a:solidFill>
              <a:schemeClr val="tx1"/>
            </a:solidFill>
          </a:ln>
        </p:spPr>
        <p:txBody>
          <a:bodyPr wrap="none" rtlCol="0">
            <a:spAutoFit/>
          </a:bodyPr>
          <a:lstStyle/>
          <a:p>
            <a:pPr algn="ctr"/>
            <a:r>
              <a:rPr lang="en-US" sz="3400" dirty="0">
                <a:latin typeface="Avenir" panose="02000503020000020003" pitchFamily="2" charset="0"/>
              </a:rPr>
              <a:t>Pattern </a:t>
            </a:r>
          </a:p>
          <a:p>
            <a:pPr algn="ctr"/>
            <a:r>
              <a:rPr lang="en-US" sz="3400" dirty="0">
                <a:latin typeface="Avenir" panose="02000503020000020003" pitchFamily="2" charset="0"/>
              </a:rPr>
              <a:t>Recognition</a:t>
            </a:r>
          </a:p>
        </p:txBody>
      </p:sp>
      <p:sp>
        <p:nvSpPr>
          <p:cNvPr id="6" name="TextBox 5">
            <a:extLst>
              <a:ext uri="{FF2B5EF4-FFF2-40B4-BE49-F238E27FC236}">
                <a16:creationId xmlns:a16="http://schemas.microsoft.com/office/drawing/2014/main" id="{B0AEF93D-DC0F-6655-C969-BF4784D649AD}"/>
              </a:ext>
            </a:extLst>
          </p:cNvPr>
          <p:cNvSpPr txBox="1"/>
          <p:nvPr/>
        </p:nvSpPr>
        <p:spPr>
          <a:xfrm>
            <a:off x="8748046" y="1604985"/>
            <a:ext cx="3055645" cy="1138773"/>
          </a:xfrm>
          <a:prstGeom prst="rect">
            <a:avLst/>
          </a:prstGeom>
          <a:solidFill>
            <a:schemeClr val="accent4">
              <a:lumMod val="40000"/>
              <a:lumOff val="60000"/>
            </a:schemeClr>
          </a:solidFill>
          <a:ln>
            <a:solidFill>
              <a:schemeClr val="tx1"/>
            </a:solidFill>
          </a:ln>
        </p:spPr>
        <p:txBody>
          <a:bodyPr wrap="none" rtlCol="0">
            <a:spAutoFit/>
          </a:bodyPr>
          <a:lstStyle/>
          <a:p>
            <a:pPr algn="ctr"/>
            <a:r>
              <a:rPr lang="en-US" sz="3400" dirty="0">
                <a:latin typeface="Avenir" panose="02000503020000020003" pitchFamily="2" charset="0"/>
              </a:rPr>
              <a:t>Causal</a:t>
            </a:r>
          </a:p>
          <a:p>
            <a:pPr algn="ctr"/>
            <a:r>
              <a:rPr lang="en-US" sz="3400" dirty="0">
                <a:latin typeface="Avenir" panose="02000503020000020003" pitchFamily="2" charset="0"/>
              </a:rPr>
              <a:t>Understanding</a:t>
            </a:r>
          </a:p>
        </p:txBody>
      </p:sp>
      <p:sp>
        <p:nvSpPr>
          <p:cNvPr id="7" name="TextBox 6">
            <a:extLst>
              <a:ext uri="{FF2B5EF4-FFF2-40B4-BE49-F238E27FC236}">
                <a16:creationId xmlns:a16="http://schemas.microsoft.com/office/drawing/2014/main" id="{D077A20D-C543-8018-B06C-BB24C4C05E0C}"/>
              </a:ext>
            </a:extLst>
          </p:cNvPr>
          <p:cNvSpPr txBox="1"/>
          <p:nvPr/>
        </p:nvSpPr>
        <p:spPr>
          <a:xfrm>
            <a:off x="257896" y="3099459"/>
            <a:ext cx="3316576" cy="2677656"/>
          </a:xfrm>
          <a:prstGeom prst="rect">
            <a:avLst/>
          </a:prstGeom>
          <a:noFill/>
        </p:spPr>
        <p:txBody>
          <a:bodyPr wrap="square" rtlCol="0">
            <a:spAutoFit/>
          </a:bodyPr>
          <a:lstStyle/>
          <a:p>
            <a:pPr>
              <a:buNone/>
            </a:pPr>
            <a:r>
              <a:rPr lang="en-US" sz="2400" dirty="0">
                <a:solidFill>
                  <a:srgbClr val="141413"/>
                </a:solidFill>
                <a:effectLst/>
                <a:latin typeface="Arial" panose="020B0604020202020204" pitchFamily="34" charset="0"/>
                <a:cs typeface="Arial" panose="020B0604020202020204" pitchFamily="34" charset="0"/>
              </a:rPr>
              <a:t>What are the population trends of introduced fish species and endemic amphibians in alpine lakes?</a:t>
            </a:r>
          </a:p>
          <a:p>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E5DDD49-54A7-6CC7-6A57-71B870CD2DFB}"/>
              </a:ext>
            </a:extLst>
          </p:cNvPr>
          <p:cNvSpPr txBox="1"/>
          <p:nvPr/>
        </p:nvSpPr>
        <p:spPr>
          <a:xfrm>
            <a:off x="4372505" y="3099458"/>
            <a:ext cx="3316576" cy="1938992"/>
          </a:xfrm>
          <a:prstGeom prst="rect">
            <a:avLst/>
          </a:prstGeom>
          <a:noFill/>
        </p:spPr>
        <p:txBody>
          <a:bodyPr wrap="square" rtlCol="0">
            <a:spAutoFit/>
          </a:bodyPr>
          <a:lstStyle/>
          <a:p>
            <a:pPr>
              <a:buNone/>
            </a:pPr>
            <a:r>
              <a:rPr lang="en-US" sz="2400" dirty="0">
                <a:solidFill>
                  <a:srgbClr val="141413"/>
                </a:solidFill>
                <a:effectLst/>
                <a:latin typeface="Arial" panose="020B0604020202020204" pitchFamily="34" charset="0"/>
                <a:cs typeface="Arial" panose="020B0604020202020204" pitchFamily="34" charset="0"/>
              </a:rPr>
              <a:t>Which lakes are likely to provide suitable habitat for both introduced fish and endemic amphibians?</a:t>
            </a:r>
          </a:p>
        </p:txBody>
      </p:sp>
      <p:sp>
        <p:nvSpPr>
          <p:cNvPr id="9" name="TextBox 8">
            <a:extLst>
              <a:ext uri="{FF2B5EF4-FFF2-40B4-BE49-F238E27FC236}">
                <a16:creationId xmlns:a16="http://schemas.microsoft.com/office/drawing/2014/main" id="{660BF773-C1BE-BAD4-48A2-5150C0BE3B3B}"/>
              </a:ext>
            </a:extLst>
          </p:cNvPr>
          <p:cNvSpPr txBox="1"/>
          <p:nvPr/>
        </p:nvSpPr>
        <p:spPr>
          <a:xfrm>
            <a:off x="8487115" y="3099458"/>
            <a:ext cx="3316576" cy="2677656"/>
          </a:xfrm>
          <a:prstGeom prst="rect">
            <a:avLst/>
          </a:prstGeom>
          <a:noFill/>
        </p:spPr>
        <p:txBody>
          <a:bodyPr wrap="square" rtlCol="0">
            <a:spAutoFit/>
          </a:bodyPr>
          <a:lstStyle/>
          <a:p>
            <a:pPr>
              <a:buNone/>
            </a:pPr>
            <a:r>
              <a:rPr lang="en-US" sz="2400" dirty="0">
                <a:solidFill>
                  <a:srgbClr val="141413"/>
                </a:solidFill>
                <a:effectLst/>
                <a:latin typeface="Arial" panose="020B0604020202020204" pitchFamily="34" charset="0"/>
                <a:cs typeface="Arial" panose="020B0604020202020204" pitchFamily="34" charset="0"/>
              </a:rPr>
              <a:t>Does the increase in populations of introduced fish species cause a decline in endemic amphibian populations in alpine lakes?</a:t>
            </a:r>
          </a:p>
        </p:txBody>
      </p:sp>
      <p:sp>
        <p:nvSpPr>
          <p:cNvPr id="10" name="TextBox 9">
            <a:extLst>
              <a:ext uri="{FF2B5EF4-FFF2-40B4-BE49-F238E27FC236}">
                <a16:creationId xmlns:a16="http://schemas.microsoft.com/office/drawing/2014/main" id="{2CC97156-81B3-986A-B12F-14A58918EAE8}"/>
              </a:ext>
            </a:extLst>
          </p:cNvPr>
          <p:cNvSpPr txBox="1"/>
          <p:nvPr/>
        </p:nvSpPr>
        <p:spPr>
          <a:xfrm>
            <a:off x="0" y="6488668"/>
            <a:ext cx="2088713" cy="369332"/>
          </a:xfrm>
          <a:prstGeom prst="rect">
            <a:avLst/>
          </a:prstGeom>
          <a:noFill/>
        </p:spPr>
        <p:txBody>
          <a:bodyPr wrap="none" rtlCol="0">
            <a:spAutoFit/>
          </a:bodyPr>
          <a:lstStyle/>
          <a:p>
            <a:r>
              <a:rPr lang="en-US" dirty="0"/>
              <a:t>Siegel and Dee 2025</a:t>
            </a:r>
          </a:p>
        </p:txBody>
      </p:sp>
    </p:spTree>
    <p:extLst>
      <p:ext uri="{BB962C8B-B14F-4D97-AF65-F5344CB8AC3E}">
        <p14:creationId xmlns:p14="http://schemas.microsoft.com/office/powerpoint/2010/main" val="242516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1</a:t>
            </a: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12" name="TextBox 11"/>
          <p:cNvSpPr txBox="1"/>
          <p:nvPr/>
        </p:nvSpPr>
        <p:spPr>
          <a:xfrm>
            <a:off x="9057142" y="1605628"/>
            <a:ext cx="2908168" cy="830997"/>
          </a:xfrm>
          <a:prstGeom prst="rect">
            <a:avLst/>
          </a:prstGeom>
          <a:noFill/>
        </p:spPr>
        <p:txBody>
          <a:bodyPr wrap="none" rtlCol="0">
            <a:spAutoFit/>
          </a:bodyPr>
          <a:lstStyle/>
          <a:p>
            <a:r>
              <a:rPr lang="en-US" sz="2400" dirty="0">
                <a:solidFill>
                  <a:srgbClr val="FF0000"/>
                </a:solidFill>
                <a:latin typeface="Avenir" panose="02000503020000020003" pitchFamily="2" charset="0"/>
              </a:rPr>
              <a:t>Unobserved Latent </a:t>
            </a:r>
          </a:p>
          <a:p>
            <a:r>
              <a:rPr lang="en-US" sz="2400" dirty="0">
                <a:solidFill>
                  <a:srgbClr val="FF0000"/>
                </a:solidFill>
                <a:latin typeface="Avenir" panose="02000503020000020003" pitchFamily="2" charset="0"/>
              </a:rPr>
              <a:t>Variable</a:t>
            </a:r>
            <a:endParaRPr lang="en-US" sz="2400" dirty="0">
              <a:latin typeface="Avenir" panose="02000503020000020003" pitchFamily="2" charset="0"/>
            </a:endParaRPr>
          </a:p>
        </p:txBody>
      </p: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a:xfrm>
            <a:off x="99391" y="194183"/>
            <a:ext cx="11254409" cy="1325563"/>
          </a:xfrm>
        </p:spPr>
        <p:txBody>
          <a:bodyPr/>
          <a:lstStyle/>
          <a:p>
            <a:r>
              <a:rPr lang="en-US" dirty="0"/>
              <a:t>Unobserved Variables are Things We Have Not Measured</a:t>
            </a:r>
          </a:p>
        </p:txBody>
      </p:sp>
      <p:sp>
        <p:nvSpPr>
          <p:cNvPr id="2" name="Oval 1">
            <a:extLst>
              <a:ext uri="{FF2B5EF4-FFF2-40B4-BE49-F238E27FC236}">
                <a16:creationId xmlns:a16="http://schemas.microsoft.com/office/drawing/2014/main" id="{23D73EBE-5E4E-F943-88C2-AB424C3F8249}"/>
              </a:ext>
            </a:extLst>
          </p:cNvPr>
          <p:cNvSpPr/>
          <p:nvPr/>
        </p:nvSpPr>
        <p:spPr>
          <a:xfrm>
            <a:off x="9598601" y="2737955"/>
            <a:ext cx="1078059" cy="92281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e</a:t>
            </a:r>
            <a:r>
              <a:rPr lang="en-US" sz="3200" baseline="-25000" dirty="0">
                <a:solidFill>
                  <a:schemeClr val="bg1"/>
                </a:solidFill>
              </a:rPr>
              <a:t>2</a:t>
            </a:r>
          </a:p>
        </p:txBody>
      </p:sp>
      <p:sp>
        <p:nvSpPr>
          <p:cNvPr id="11" name="Oval 10">
            <a:extLst>
              <a:ext uri="{FF2B5EF4-FFF2-40B4-BE49-F238E27FC236}">
                <a16:creationId xmlns:a16="http://schemas.microsoft.com/office/drawing/2014/main" id="{8323CBE4-3F91-B346-9AC9-1F27A1A70902}"/>
              </a:ext>
            </a:extLst>
          </p:cNvPr>
          <p:cNvSpPr/>
          <p:nvPr/>
        </p:nvSpPr>
        <p:spPr>
          <a:xfrm>
            <a:off x="7174780" y="5334581"/>
            <a:ext cx="1078059" cy="92281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e</a:t>
            </a:r>
            <a:r>
              <a:rPr lang="en-US" sz="3200" baseline="-25000" dirty="0">
                <a:solidFill>
                  <a:schemeClr val="bg1"/>
                </a:solidFill>
              </a:rPr>
              <a:t>1</a:t>
            </a:r>
          </a:p>
        </p:txBody>
      </p:sp>
      <p:sp>
        <p:nvSpPr>
          <p:cNvPr id="14" name="TextBox 13">
            <a:extLst>
              <a:ext uri="{FF2B5EF4-FFF2-40B4-BE49-F238E27FC236}">
                <a16:creationId xmlns:a16="http://schemas.microsoft.com/office/drawing/2014/main" id="{7EA0FA01-D5F5-A842-9836-60657B1BF324}"/>
              </a:ext>
            </a:extLst>
          </p:cNvPr>
          <p:cNvSpPr txBox="1"/>
          <p:nvPr/>
        </p:nvSpPr>
        <p:spPr>
          <a:xfrm>
            <a:off x="7903039" y="4272253"/>
            <a:ext cx="2908168" cy="830997"/>
          </a:xfrm>
          <a:prstGeom prst="rect">
            <a:avLst/>
          </a:prstGeom>
          <a:noFill/>
        </p:spPr>
        <p:txBody>
          <a:bodyPr wrap="none" rtlCol="0">
            <a:spAutoFit/>
          </a:bodyPr>
          <a:lstStyle/>
          <a:p>
            <a:r>
              <a:rPr lang="en-US" sz="2400" dirty="0">
                <a:solidFill>
                  <a:srgbClr val="FF0000"/>
                </a:solidFill>
                <a:latin typeface="Avenir" panose="02000503020000020003" pitchFamily="2" charset="0"/>
              </a:rPr>
              <a:t>Unobserved Latent </a:t>
            </a:r>
          </a:p>
          <a:p>
            <a:r>
              <a:rPr lang="en-US" sz="2400" dirty="0">
                <a:solidFill>
                  <a:srgbClr val="FF0000"/>
                </a:solidFill>
                <a:latin typeface="Avenir" panose="02000503020000020003" pitchFamily="2" charset="0"/>
              </a:rPr>
              <a:t>Variable</a:t>
            </a:r>
            <a:endParaRPr lang="en-US" sz="2400" dirty="0">
              <a:latin typeface="Avenir" panose="02000503020000020003" pitchFamily="2" charset="0"/>
            </a:endParaRPr>
          </a:p>
        </p:txBody>
      </p:sp>
      <p:cxnSp>
        <p:nvCxnSpPr>
          <p:cNvPr id="15" name="AutoShape 6">
            <a:extLst>
              <a:ext uri="{FF2B5EF4-FFF2-40B4-BE49-F238E27FC236}">
                <a16:creationId xmlns:a16="http://schemas.microsoft.com/office/drawing/2014/main" id="{2478DB45-4860-7840-A72C-C850098ACEAF}"/>
              </a:ext>
            </a:extLst>
          </p:cNvPr>
          <p:cNvCxnSpPr>
            <a:cxnSpLocks noChangeShapeType="1"/>
            <a:stCxn id="2" idx="2"/>
            <a:endCxn id="7" idx="3"/>
          </p:cNvCxnSpPr>
          <p:nvPr/>
        </p:nvCxnSpPr>
        <p:spPr bwMode="auto">
          <a:xfrm flipH="1">
            <a:off x="8305513" y="3199361"/>
            <a:ext cx="1293088" cy="4252"/>
          </a:xfrm>
          <a:prstGeom prst="straightConnector1">
            <a:avLst/>
          </a:prstGeom>
          <a:noFill/>
          <a:ln w="76200">
            <a:solidFill>
              <a:schemeClr val="tx1"/>
            </a:solidFill>
            <a:round/>
            <a:headEnd/>
            <a:tailEnd type="triangle" w="med" len="med"/>
          </a:ln>
        </p:spPr>
      </p:cxnSp>
      <p:cxnSp>
        <p:nvCxnSpPr>
          <p:cNvPr id="16" name="AutoShape 6">
            <a:extLst>
              <a:ext uri="{FF2B5EF4-FFF2-40B4-BE49-F238E27FC236}">
                <a16:creationId xmlns:a16="http://schemas.microsoft.com/office/drawing/2014/main" id="{BB8EB6A2-7038-964A-806F-F47519FBB799}"/>
              </a:ext>
            </a:extLst>
          </p:cNvPr>
          <p:cNvCxnSpPr>
            <a:cxnSpLocks noChangeShapeType="1"/>
            <a:stCxn id="11" idx="1"/>
            <a:endCxn id="6" idx="2"/>
          </p:cNvCxnSpPr>
          <p:nvPr/>
        </p:nvCxnSpPr>
        <p:spPr bwMode="auto">
          <a:xfrm flipH="1" flipV="1">
            <a:off x="6023843" y="4716117"/>
            <a:ext cx="1308815" cy="753607"/>
          </a:xfrm>
          <a:prstGeom prst="straightConnector1">
            <a:avLst/>
          </a:prstGeom>
          <a:noFill/>
          <a:ln w="76200">
            <a:solidFill>
              <a:schemeClr val="tx1"/>
            </a:solidFill>
            <a:round/>
            <a:headEnd/>
            <a:tailEnd type="triangle" w="med" len="med"/>
          </a:ln>
        </p:spPr>
      </p:cxnSp>
      <p:sp>
        <p:nvSpPr>
          <p:cNvPr id="19" name="Oval 18">
            <a:extLst>
              <a:ext uri="{FF2B5EF4-FFF2-40B4-BE49-F238E27FC236}">
                <a16:creationId xmlns:a16="http://schemas.microsoft.com/office/drawing/2014/main" id="{3FB8B2C4-531C-4943-B0C0-347B7D772A5F}"/>
              </a:ext>
            </a:extLst>
          </p:cNvPr>
          <p:cNvSpPr/>
          <p:nvPr/>
        </p:nvSpPr>
        <p:spPr>
          <a:xfrm>
            <a:off x="9583889" y="2737955"/>
            <a:ext cx="1078059" cy="922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e</a:t>
            </a:r>
            <a:r>
              <a:rPr lang="en-US" sz="3200" baseline="-25000" dirty="0">
                <a:solidFill>
                  <a:srgbClr val="FF0000"/>
                </a:solidFill>
              </a:rPr>
              <a:t>2</a:t>
            </a:r>
          </a:p>
        </p:txBody>
      </p:sp>
      <p:sp>
        <p:nvSpPr>
          <p:cNvPr id="20" name="Oval 19">
            <a:extLst>
              <a:ext uri="{FF2B5EF4-FFF2-40B4-BE49-F238E27FC236}">
                <a16:creationId xmlns:a16="http://schemas.microsoft.com/office/drawing/2014/main" id="{B94FC88A-1598-2A44-B8B8-C4639271489E}"/>
              </a:ext>
            </a:extLst>
          </p:cNvPr>
          <p:cNvSpPr/>
          <p:nvPr/>
        </p:nvSpPr>
        <p:spPr>
          <a:xfrm>
            <a:off x="7160068" y="5334581"/>
            <a:ext cx="1078059" cy="922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e</a:t>
            </a:r>
            <a:r>
              <a:rPr lang="en-US" sz="3200" baseline="-25000" dirty="0">
                <a:solidFill>
                  <a:srgbClr val="FF0000"/>
                </a:solidFill>
              </a:rPr>
              <a:t>1</a:t>
            </a:r>
          </a:p>
        </p:txBody>
      </p:sp>
      <p:sp>
        <p:nvSpPr>
          <p:cNvPr id="22" name="Oval 21">
            <a:extLst>
              <a:ext uri="{FF2B5EF4-FFF2-40B4-BE49-F238E27FC236}">
                <a16:creationId xmlns:a16="http://schemas.microsoft.com/office/drawing/2014/main" id="{6E2F8DCF-2188-9241-B735-0CCDC9D27A4D}"/>
              </a:ext>
            </a:extLst>
          </p:cNvPr>
          <p:cNvSpPr/>
          <p:nvPr/>
        </p:nvSpPr>
        <p:spPr>
          <a:xfrm>
            <a:off x="6707430" y="5011952"/>
            <a:ext cx="3153635" cy="1820567"/>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Everything else affecting y1</a:t>
            </a:r>
            <a:endParaRPr lang="en-US" sz="3200" baseline="-25000" dirty="0">
              <a:solidFill>
                <a:srgbClr val="FF0000"/>
              </a:solidFill>
            </a:endParaRPr>
          </a:p>
        </p:txBody>
      </p:sp>
      <p:sp>
        <p:nvSpPr>
          <p:cNvPr id="23" name="Oval 22">
            <a:extLst>
              <a:ext uri="{FF2B5EF4-FFF2-40B4-BE49-F238E27FC236}">
                <a16:creationId xmlns:a16="http://schemas.microsoft.com/office/drawing/2014/main" id="{5A0F9C27-9DA6-D54B-A585-0873237ED8A0}"/>
              </a:ext>
            </a:extLst>
          </p:cNvPr>
          <p:cNvSpPr/>
          <p:nvPr/>
        </p:nvSpPr>
        <p:spPr>
          <a:xfrm>
            <a:off x="9078577" y="2289076"/>
            <a:ext cx="3153635" cy="1820567"/>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Everything else affecting y2</a:t>
            </a:r>
            <a:endParaRPr lang="en-US" sz="3200" baseline="-25000" dirty="0">
              <a:solidFill>
                <a:srgbClr val="FF0000"/>
              </a:solidFill>
            </a:endParaRPr>
          </a:p>
        </p:txBody>
      </p:sp>
      <p:sp>
        <p:nvSpPr>
          <p:cNvPr id="24" name="TextBox 23">
            <a:extLst>
              <a:ext uri="{FF2B5EF4-FFF2-40B4-BE49-F238E27FC236}">
                <a16:creationId xmlns:a16="http://schemas.microsoft.com/office/drawing/2014/main" id="{79DECED9-3A21-4C4E-8301-0412628AF5E8}"/>
              </a:ext>
            </a:extLst>
          </p:cNvPr>
          <p:cNvSpPr txBox="1"/>
          <p:nvPr/>
        </p:nvSpPr>
        <p:spPr>
          <a:xfrm>
            <a:off x="0" y="5207329"/>
            <a:ext cx="5171362" cy="1384995"/>
          </a:xfrm>
          <a:prstGeom prst="rect">
            <a:avLst/>
          </a:prstGeom>
          <a:noFill/>
        </p:spPr>
        <p:txBody>
          <a:bodyPr wrap="square" rtlCol="0">
            <a:spAutoFit/>
          </a:bodyPr>
          <a:lstStyle/>
          <a:p>
            <a:pPr algn="ctr"/>
            <a:r>
              <a:rPr lang="en-US" sz="2800" dirty="0">
                <a:latin typeface="Avenir" panose="02000503020000020003" pitchFamily="2" charset="0"/>
              </a:rPr>
              <a:t>Note: unless something wild is going on with error, we often don’t draw it.</a:t>
            </a:r>
          </a:p>
        </p:txBody>
      </p:sp>
    </p:spTree>
    <p:extLst>
      <p:ext uri="{BB962C8B-B14F-4D97-AF65-F5344CB8AC3E}">
        <p14:creationId xmlns:p14="http://schemas.microsoft.com/office/powerpoint/2010/main" val="212867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1</a:t>
            </a: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p:txBody>
          <a:bodyPr/>
          <a:lstStyle/>
          <a:p>
            <a:r>
              <a:rPr lang="en-US" dirty="0"/>
              <a:t>There Can Be Connections Between Unobserved Variables</a:t>
            </a:r>
          </a:p>
        </p:txBody>
      </p:sp>
      <p:sp>
        <p:nvSpPr>
          <p:cNvPr id="2" name="Oval 1">
            <a:extLst>
              <a:ext uri="{FF2B5EF4-FFF2-40B4-BE49-F238E27FC236}">
                <a16:creationId xmlns:a16="http://schemas.microsoft.com/office/drawing/2014/main" id="{23D73EBE-5E4E-F943-88C2-AB424C3F8249}"/>
              </a:ext>
            </a:extLst>
          </p:cNvPr>
          <p:cNvSpPr/>
          <p:nvPr/>
        </p:nvSpPr>
        <p:spPr>
          <a:xfrm>
            <a:off x="9598601" y="2737955"/>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3</a:t>
            </a:r>
          </a:p>
        </p:txBody>
      </p:sp>
      <p:sp>
        <p:nvSpPr>
          <p:cNvPr id="11" name="Oval 10">
            <a:extLst>
              <a:ext uri="{FF2B5EF4-FFF2-40B4-BE49-F238E27FC236}">
                <a16:creationId xmlns:a16="http://schemas.microsoft.com/office/drawing/2014/main" id="{8323CBE4-3F91-B346-9AC9-1F27A1A70902}"/>
              </a:ext>
            </a:extLst>
          </p:cNvPr>
          <p:cNvSpPr/>
          <p:nvPr/>
        </p:nvSpPr>
        <p:spPr>
          <a:xfrm>
            <a:off x="7174780" y="533458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2</a:t>
            </a:r>
          </a:p>
        </p:txBody>
      </p:sp>
      <p:cxnSp>
        <p:nvCxnSpPr>
          <p:cNvPr id="15" name="AutoShape 6">
            <a:extLst>
              <a:ext uri="{FF2B5EF4-FFF2-40B4-BE49-F238E27FC236}">
                <a16:creationId xmlns:a16="http://schemas.microsoft.com/office/drawing/2014/main" id="{2478DB45-4860-7840-A72C-C850098ACEAF}"/>
              </a:ext>
            </a:extLst>
          </p:cNvPr>
          <p:cNvCxnSpPr>
            <a:cxnSpLocks noChangeShapeType="1"/>
            <a:stCxn id="2" idx="2"/>
            <a:endCxn id="7" idx="3"/>
          </p:cNvCxnSpPr>
          <p:nvPr/>
        </p:nvCxnSpPr>
        <p:spPr bwMode="auto">
          <a:xfrm flipH="1">
            <a:off x="8305513" y="3199361"/>
            <a:ext cx="1293088" cy="4252"/>
          </a:xfrm>
          <a:prstGeom prst="straightConnector1">
            <a:avLst/>
          </a:prstGeom>
          <a:noFill/>
          <a:ln w="76200">
            <a:solidFill>
              <a:schemeClr val="tx1"/>
            </a:solidFill>
            <a:round/>
            <a:headEnd/>
            <a:tailEnd type="triangle" w="med" len="med"/>
          </a:ln>
        </p:spPr>
      </p:cxnSp>
      <p:cxnSp>
        <p:nvCxnSpPr>
          <p:cNvPr id="16" name="AutoShape 6">
            <a:extLst>
              <a:ext uri="{FF2B5EF4-FFF2-40B4-BE49-F238E27FC236}">
                <a16:creationId xmlns:a16="http://schemas.microsoft.com/office/drawing/2014/main" id="{BB8EB6A2-7038-964A-806F-F47519FBB799}"/>
              </a:ext>
            </a:extLst>
          </p:cNvPr>
          <p:cNvCxnSpPr>
            <a:cxnSpLocks noChangeShapeType="1"/>
            <a:stCxn id="11" idx="1"/>
            <a:endCxn id="6" idx="2"/>
          </p:cNvCxnSpPr>
          <p:nvPr/>
        </p:nvCxnSpPr>
        <p:spPr bwMode="auto">
          <a:xfrm flipH="1" flipV="1">
            <a:off x="6023843" y="4716117"/>
            <a:ext cx="1308815" cy="753607"/>
          </a:xfrm>
          <a:prstGeom prst="straightConnector1">
            <a:avLst/>
          </a:prstGeom>
          <a:noFill/>
          <a:ln w="76200">
            <a:solidFill>
              <a:schemeClr val="tx1"/>
            </a:solidFill>
            <a:round/>
            <a:headEnd/>
            <a:tailEnd type="triangle" w="med" len="med"/>
          </a:ln>
        </p:spPr>
      </p:cxnSp>
      <p:cxnSp>
        <p:nvCxnSpPr>
          <p:cNvPr id="21" name="AutoShape 6">
            <a:extLst>
              <a:ext uri="{FF2B5EF4-FFF2-40B4-BE49-F238E27FC236}">
                <a16:creationId xmlns:a16="http://schemas.microsoft.com/office/drawing/2014/main" id="{62A7E5CA-6044-0D4C-BDCD-6AF938FC489E}"/>
              </a:ext>
            </a:extLst>
          </p:cNvPr>
          <p:cNvCxnSpPr>
            <a:cxnSpLocks noChangeShapeType="1"/>
            <a:stCxn id="11" idx="7"/>
            <a:endCxn id="2" idx="4"/>
          </p:cNvCxnSpPr>
          <p:nvPr/>
        </p:nvCxnSpPr>
        <p:spPr bwMode="auto">
          <a:xfrm flipV="1">
            <a:off x="8094961" y="3660766"/>
            <a:ext cx="2042670" cy="1808958"/>
          </a:xfrm>
          <a:prstGeom prst="straightConnector1">
            <a:avLst/>
          </a:prstGeom>
          <a:noFill/>
          <a:ln w="76200">
            <a:solidFill>
              <a:srgbClr val="FF0000"/>
            </a:solidFill>
            <a:round/>
            <a:headEnd/>
            <a:tailEnd type="triangle" w="med" len="med"/>
          </a:ln>
        </p:spPr>
      </p:cxnSp>
      <p:sp>
        <p:nvSpPr>
          <p:cNvPr id="24" name="TextBox 23">
            <a:extLst>
              <a:ext uri="{FF2B5EF4-FFF2-40B4-BE49-F238E27FC236}">
                <a16:creationId xmlns:a16="http://schemas.microsoft.com/office/drawing/2014/main" id="{D28EC3DF-A72F-3A4D-BF66-CAACDD5169C0}"/>
              </a:ext>
            </a:extLst>
          </p:cNvPr>
          <p:cNvSpPr txBox="1"/>
          <p:nvPr/>
        </p:nvSpPr>
        <p:spPr>
          <a:xfrm>
            <a:off x="33840" y="5469724"/>
            <a:ext cx="6644410" cy="1077218"/>
          </a:xfrm>
          <a:prstGeom prst="rect">
            <a:avLst/>
          </a:prstGeom>
          <a:noFill/>
        </p:spPr>
        <p:txBody>
          <a:bodyPr wrap="square" rtlCol="0">
            <a:spAutoFit/>
          </a:bodyPr>
          <a:lstStyle/>
          <a:p>
            <a:pPr algn="ctr"/>
            <a:r>
              <a:rPr lang="en-US" sz="3200" dirty="0">
                <a:latin typeface="Avenir" panose="02000503020000020003" pitchFamily="2" charset="0"/>
              </a:rPr>
              <a:t>If we do not consider these, we *can* produce invalid inferences</a:t>
            </a:r>
          </a:p>
        </p:txBody>
      </p:sp>
    </p:spTree>
    <p:extLst>
      <p:ext uri="{BB962C8B-B14F-4D97-AF65-F5344CB8AC3E}">
        <p14:creationId xmlns:p14="http://schemas.microsoft.com/office/powerpoint/2010/main" val="33137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1</a:t>
            </a: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a:xfrm>
            <a:off x="58334" y="55904"/>
            <a:ext cx="11295466" cy="1325563"/>
          </a:xfrm>
        </p:spPr>
        <p:txBody>
          <a:bodyPr/>
          <a:lstStyle/>
          <a:p>
            <a:r>
              <a:rPr lang="en-US" dirty="0"/>
              <a:t>You Can Have Multiple Unobserved Variables: Random v. Systematic Error</a:t>
            </a:r>
          </a:p>
        </p:txBody>
      </p:sp>
      <p:sp>
        <p:nvSpPr>
          <p:cNvPr id="2" name="Oval 1">
            <a:extLst>
              <a:ext uri="{FF2B5EF4-FFF2-40B4-BE49-F238E27FC236}">
                <a16:creationId xmlns:a16="http://schemas.microsoft.com/office/drawing/2014/main" id="{23D73EBE-5E4E-F943-88C2-AB424C3F8249}"/>
              </a:ext>
            </a:extLst>
          </p:cNvPr>
          <p:cNvSpPr/>
          <p:nvPr/>
        </p:nvSpPr>
        <p:spPr>
          <a:xfrm>
            <a:off x="9598601" y="2737955"/>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3</a:t>
            </a:r>
          </a:p>
        </p:txBody>
      </p:sp>
      <p:sp>
        <p:nvSpPr>
          <p:cNvPr id="11" name="Oval 10">
            <a:extLst>
              <a:ext uri="{FF2B5EF4-FFF2-40B4-BE49-F238E27FC236}">
                <a16:creationId xmlns:a16="http://schemas.microsoft.com/office/drawing/2014/main" id="{8323CBE4-3F91-B346-9AC9-1F27A1A70902}"/>
              </a:ext>
            </a:extLst>
          </p:cNvPr>
          <p:cNvSpPr/>
          <p:nvPr/>
        </p:nvSpPr>
        <p:spPr>
          <a:xfrm>
            <a:off x="7174780" y="533458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2</a:t>
            </a:r>
          </a:p>
        </p:txBody>
      </p:sp>
      <p:cxnSp>
        <p:nvCxnSpPr>
          <p:cNvPr id="15" name="AutoShape 6">
            <a:extLst>
              <a:ext uri="{FF2B5EF4-FFF2-40B4-BE49-F238E27FC236}">
                <a16:creationId xmlns:a16="http://schemas.microsoft.com/office/drawing/2014/main" id="{2478DB45-4860-7840-A72C-C850098ACEAF}"/>
              </a:ext>
            </a:extLst>
          </p:cNvPr>
          <p:cNvCxnSpPr>
            <a:cxnSpLocks noChangeShapeType="1"/>
            <a:stCxn id="2" idx="2"/>
            <a:endCxn id="7" idx="3"/>
          </p:cNvCxnSpPr>
          <p:nvPr/>
        </p:nvCxnSpPr>
        <p:spPr bwMode="auto">
          <a:xfrm flipH="1">
            <a:off x="8305513" y="3199361"/>
            <a:ext cx="1293088" cy="4252"/>
          </a:xfrm>
          <a:prstGeom prst="straightConnector1">
            <a:avLst/>
          </a:prstGeom>
          <a:noFill/>
          <a:ln w="76200">
            <a:solidFill>
              <a:schemeClr val="tx1"/>
            </a:solidFill>
            <a:round/>
            <a:headEnd/>
            <a:tailEnd type="triangle" w="med" len="med"/>
          </a:ln>
        </p:spPr>
      </p:cxnSp>
      <p:cxnSp>
        <p:nvCxnSpPr>
          <p:cNvPr id="16" name="AutoShape 6">
            <a:extLst>
              <a:ext uri="{FF2B5EF4-FFF2-40B4-BE49-F238E27FC236}">
                <a16:creationId xmlns:a16="http://schemas.microsoft.com/office/drawing/2014/main" id="{BB8EB6A2-7038-964A-806F-F47519FBB799}"/>
              </a:ext>
            </a:extLst>
          </p:cNvPr>
          <p:cNvCxnSpPr>
            <a:cxnSpLocks noChangeShapeType="1"/>
            <a:stCxn id="11" idx="1"/>
            <a:endCxn id="6" idx="2"/>
          </p:cNvCxnSpPr>
          <p:nvPr/>
        </p:nvCxnSpPr>
        <p:spPr bwMode="auto">
          <a:xfrm flipH="1" flipV="1">
            <a:off x="6023843" y="4716117"/>
            <a:ext cx="1308815" cy="753607"/>
          </a:xfrm>
          <a:prstGeom prst="straightConnector1">
            <a:avLst/>
          </a:prstGeom>
          <a:noFill/>
          <a:ln w="76200">
            <a:solidFill>
              <a:schemeClr val="tx1"/>
            </a:solidFill>
            <a:round/>
            <a:headEnd/>
            <a:tailEnd type="triangle" w="med" len="med"/>
          </a:ln>
        </p:spPr>
      </p:cxnSp>
      <p:cxnSp>
        <p:nvCxnSpPr>
          <p:cNvPr id="21" name="AutoShape 6">
            <a:extLst>
              <a:ext uri="{FF2B5EF4-FFF2-40B4-BE49-F238E27FC236}">
                <a16:creationId xmlns:a16="http://schemas.microsoft.com/office/drawing/2014/main" id="{62A7E5CA-6044-0D4C-BDCD-6AF938FC489E}"/>
              </a:ext>
            </a:extLst>
          </p:cNvPr>
          <p:cNvCxnSpPr>
            <a:cxnSpLocks noChangeShapeType="1"/>
            <a:stCxn id="11" idx="7"/>
            <a:endCxn id="2" idx="4"/>
          </p:cNvCxnSpPr>
          <p:nvPr/>
        </p:nvCxnSpPr>
        <p:spPr bwMode="auto">
          <a:xfrm flipV="1">
            <a:off x="8094961" y="3660766"/>
            <a:ext cx="2042670" cy="1808958"/>
          </a:xfrm>
          <a:prstGeom prst="straightConnector1">
            <a:avLst/>
          </a:prstGeom>
          <a:noFill/>
          <a:ln w="76200">
            <a:solidFill>
              <a:schemeClr val="tx1"/>
            </a:solidFill>
            <a:round/>
            <a:headEnd/>
            <a:tailEnd type="triangle" w="med" len="med"/>
          </a:ln>
        </p:spPr>
      </p:cxnSp>
      <p:sp>
        <p:nvSpPr>
          <p:cNvPr id="17" name="Oval 16">
            <a:extLst>
              <a:ext uri="{FF2B5EF4-FFF2-40B4-BE49-F238E27FC236}">
                <a16:creationId xmlns:a16="http://schemas.microsoft.com/office/drawing/2014/main" id="{B2202ECE-6F52-7D4C-9012-6F4703B25EF0}"/>
              </a:ext>
            </a:extLst>
          </p:cNvPr>
          <p:cNvSpPr/>
          <p:nvPr/>
        </p:nvSpPr>
        <p:spPr>
          <a:xfrm>
            <a:off x="9598601" y="1229282"/>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r>
              <a:rPr lang="en-US" sz="3200" b="1" baseline="-25000" dirty="0">
                <a:solidFill>
                  <a:schemeClr val="tx1"/>
                </a:solidFill>
              </a:rPr>
              <a:t>2</a:t>
            </a:r>
          </a:p>
        </p:txBody>
      </p:sp>
      <p:sp>
        <p:nvSpPr>
          <p:cNvPr id="18" name="Oval 17">
            <a:extLst>
              <a:ext uri="{FF2B5EF4-FFF2-40B4-BE49-F238E27FC236}">
                <a16:creationId xmlns:a16="http://schemas.microsoft.com/office/drawing/2014/main" id="{0F7F5A02-433A-7E4F-B4D9-60F5F6339759}"/>
              </a:ext>
            </a:extLst>
          </p:cNvPr>
          <p:cNvSpPr/>
          <p:nvPr/>
        </p:nvSpPr>
        <p:spPr>
          <a:xfrm>
            <a:off x="3672460" y="5469724"/>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a:t>
            </a:r>
            <a:r>
              <a:rPr lang="en-US" sz="3200" baseline="-25000" dirty="0">
                <a:solidFill>
                  <a:schemeClr val="tx1"/>
                </a:solidFill>
              </a:rPr>
              <a:t>1</a:t>
            </a:r>
          </a:p>
        </p:txBody>
      </p:sp>
      <p:cxnSp>
        <p:nvCxnSpPr>
          <p:cNvPr id="19" name="AutoShape 6">
            <a:extLst>
              <a:ext uri="{FF2B5EF4-FFF2-40B4-BE49-F238E27FC236}">
                <a16:creationId xmlns:a16="http://schemas.microsoft.com/office/drawing/2014/main" id="{22AEA80F-A96F-0645-93CE-2249A91C2AA1}"/>
              </a:ext>
            </a:extLst>
          </p:cNvPr>
          <p:cNvCxnSpPr>
            <a:cxnSpLocks noChangeShapeType="1"/>
            <a:stCxn id="17" idx="3"/>
            <a:endCxn id="7" idx="0"/>
          </p:cNvCxnSpPr>
          <p:nvPr/>
        </p:nvCxnSpPr>
        <p:spPr bwMode="auto">
          <a:xfrm flipH="1">
            <a:off x="7776587" y="2016950"/>
            <a:ext cx="1979892" cy="888982"/>
          </a:xfrm>
          <a:prstGeom prst="straightConnector1">
            <a:avLst/>
          </a:prstGeom>
          <a:noFill/>
          <a:ln w="76200">
            <a:solidFill>
              <a:schemeClr val="tx1"/>
            </a:solidFill>
            <a:round/>
            <a:headEnd/>
            <a:tailEnd type="triangle" w="med" len="med"/>
          </a:ln>
        </p:spPr>
      </p:cxnSp>
      <p:cxnSp>
        <p:nvCxnSpPr>
          <p:cNvPr id="20" name="AutoShape 6">
            <a:extLst>
              <a:ext uri="{FF2B5EF4-FFF2-40B4-BE49-F238E27FC236}">
                <a16:creationId xmlns:a16="http://schemas.microsoft.com/office/drawing/2014/main" id="{0593B416-791B-0B49-B8A3-E889CE4A2AE6}"/>
              </a:ext>
            </a:extLst>
          </p:cNvPr>
          <p:cNvCxnSpPr>
            <a:cxnSpLocks noChangeShapeType="1"/>
            <a:stCxn id="18" idx="7"/>
            <a:endCxn id="6" idx="2"/>
          </p:cNvCxnSpPr>
          <p:nvPr/>
        </p:nvCxnSpPr>
        <p:spPr bwMode="auto">
          <a:xfrm flipV="1">
            <a:off x="4592641" y="4716117"/>
            <a:ext cx="1431202" cy="888750"/>
          </a:xfrm>
          <a:prstGeom prst="straightConnector1">
            <a:avLst/>
          </a:prstGeom>
          <a:noFill/>
          <a:ln w="76200">
            <a:solidFill>
              <a:schemeClr val="tx1"/>
            </a:solidFill>
            <a:round/>
            <a:headEnd/>
            <a:tailEnd type="triangle" w="med" len="med"/>
          </a:ln>
        </p:spPr>
      </p:cxnSp>
      <p:sp>
        <p:nvSpPr>
          <p:cNvPr id="25" name="Oval 24">
            <a:extLst>
              <a:ext uri="{FF2B5EF4-FFF2-40B4-BE49-F238E27FC236}">
                <a16:creationId xmlns:a16="http://schemas.microsoft.com/office/drawing/2014/main" id="{064FC554-1D31-2949-A7B1-9205D84E2E0F}"/>
              </a:ext>
            </a:extLst>
          </p:cNvPr>
          <p:cNvSpPr/>
          <p:nvPr/>
        </p:nvSpPr>
        <p:spPr>
          <a:xfrm>
            <a:off x="5398866" y="5923812"/>
            <a:ext cx="1078059" cy="92281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x</a:t>
            </a:r>
            <a:r>
              <a:rPr lang="en-US" sz="3200" b="1" baseline="-25000" dirty="0">
                <a:solidFill>
                  <a:srgbClr val="FF0000"/>
                </a:solidFill>
              </a:rPr>
              <a:t>4</a:t>
            </a:r>
          </a:p>
        </p:txBody>
      </p:sp>
      <p:cxnSp>
        <p:nvCxnSpPr>
          <p:cNvPr id="26" name="AutoShape 6">
            <a:extLst>
              <a:ext uri="{FF2B5EF4-FFF2-40B4-BE49-F238E27FC236}">
                <a16:creationId xmlns:a16="http://schemas.microsoft.com/office/drawing/2014/main" id="{DDE34B56-622A-9E47-B35B-4011CCB4A55B}"/>
              </a:ext>
            </a:extLst>
          </p:cNvPr>
          <p:cNvCxnSpPr>
            <a:cxnSpLocks noChangeShapeType="1"/>
            <a:stCxn id="25" idx="0"/>
            <a:endCxn id="6" idx="2"/>
          </p:cNvCxnSpPr>
          <p:nvPr/>
        </p:nvCxnSpPr>
        <p:spPr bwMode="auto">
          <a:xfrm flipV="1">
            <a:off x="5937896" y="4716117"/>
            <a:ext cx="85947" cy="1207695"/>
          </a:xfrm>
          <a:prstGeom prst="straightConnector1">
            <a:avLst/>
          </a:prstGeom>
          <a:noFill/>
          <a:ln w="76200">
            <a:solidFill>
              <a:srgbClr val="FF0000"/>
            </a:solidFill>
            <a:round/>
            <a:headEnd/>
            <a:tailEnd type="triangle" w="med" len="med"/>
          </a:ln>
        </p:spPr>
      </p:cxnSp>
      <p:sp>
        <p:nvSpPr>
          <p:cNvPr id="30" name="TextBox 29">
            <a:extLst>
              <a:ext uri="{FF2B5EF4-FFF2-40B4-BE49-F238E27FC236}">
                <a16:creationId xmlns:a16="http://schemas.microsoft.com/office/drawing/2014/main" id="{C0B82E93-E637-8147-9FAD-077D6DF2FF87}"/>
              </a:ext>
            </a:extLst>
          </p:cNvPr>
          <p:cNvSpPr txBox="1"/>
          <p:nvPr/>
        </p:nvSpPr>
        <p:spPr>
          <a:xfrm>
            <a:off x="58334" y="3788985"/>
            <a:ext cx="4185380" cy="1815882"/>
          </a:xfrm>
          <a:prstGeom prst="rect">
            <a:avLst/>
          </a:prstGeom>
          <a:noFill/>
        </p:spPr>
        <p:txBody>
          <a:bodyPr wrap="square" rtlCol="0">
            <a:spAutoFit/>
          </a:bodyPr>
          <a:lstStyle/>
          <a:p>
            <a:r>
              <a:rPr lang="en-US" sz="2800" dirty="0">
                <a:latin typeface="Avenir" panose="02000503020000020003" pitchFamily="2" charset="0"/>
              </a:rPr>
              <a:t>Knowing the structure of your system, what you have, and what you have not measured is key</a:t>
            </a:r>
          </a:p>
        </p:txBody>
      </p:sp>
      <p:sp>
        <p:nvSpPr>
          <p:cNvPr id="3" name="TextBox 2">
            <a:extLst>
              <a:ext uri="{FF2B5EF4-FFF2-40B4-BE49-F238E27FC236}">
                <a16:creationId xmlns:a16="http://schemas.microsoft.com/office/drawing/2014/main" id="{48EEAEE7-9556-DC79-4952-C02FAE2114BF}"/>
              </a:ext>
            </a:extLst>
          </p:cNvPr>
          <p:cNvSpPr txBox="1"/>
          <p:nvPr/>
        </p:nvSpPr>
        <p:spPr>
          <a:xfrm>
            <a:off x="9116296" y="4723588"/>
            <a:ext cx="3017370" cy="1938992"/>
          </a:xfrm>
          <a:prstGeom prst="rect">
            <a:avLst/>
          </a:prstGeom>
          <a:noFill/>
        </p:spPr>
        <p:txBody>
          <a:bodyPr wrap="square" rtlCol="0">
            <a:spAutoFit/>
          </a:bodyPr>
          <a:lstStyle/>
          <a:p>
            <a:r>
              <a:rPr lang="en-US" sz="2400" dirty="0"/>
              <a:t>Error is not usually in DAGs as we focus on </a:t>
            </a:r>
            <a:r>
              <a:rPr lang="en-US" sz="2400" b="1" dirty="0"/>
              <a:t>Data</a:t>
            </a:r>
            <a:r>
              <a:rPr lang="en-US" sz="2400" dirty="0"/>
              <a:t> Generating process not </a:t>
            </a:r>
            <a:r>
              <a:rPr lang="en-US" sz="2400" b="1" dirty="0"/>
              <a:t>Error</a:t>
            </a:r>
            <a:r>
              <a:rPr lang="en-US" sz="2400" dirty="0"/>
              <a:t> Generating process</a:t>
            </a:r>
          </a:p>
        </p:txBody>
      </p:sp>
    </p:spTree>
    <p:extLst>
      <p:ext uri="{BB962C8B-B14F-4D97-AF65-F5344CB8AC3E}">
        <p14:creationId xmlns:p14="http://schemas.microsoft.com/office/powerpoint/2010/main" val="27047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0"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DF2D-A6EA-8F43-A951-9BA84FDD7572}"/>
              </a:ext>
            </a:extLst>
          </p:cNvPr>
          <p:cNvSpPr>
            <a:spLocks noGrp="1"/>
          </p:cNvSpPr>
          <p:nvPr>
            <p:ph type="title"/>
          </p:nvPr>
        </p:nvSpPr>
        <p:spPr>
          <a:xfrm>
            <a:off x="459648" y="81523"/>
            <a:ext cx="10515600" cy="1325563"/>
          </a:xfrm>
        </p:spPr>
        <p:txBody>
          <a:bodyPr/>
          <a:lstStyle/>
          <a:p>
            <a:r>
              <a:rPr lang="en-US" dirty="0"/>
              <a:t>Interaction Effects: </a:t>
            </a:r>
            <a:r>
              <a:rPr lang="en-US" b="1" dirty="0"/>
              <a:t>Moderators</a:t>
            </a:r>
          </a:p>
        </p:txBody>
      </p:sp>
      <p:grpSp>
        <p:nvGrpSpPr>
          <p:cNvPr id="19" name="Group 18">
            <a:extLst>
              <a:ext uri="{FF2B5EF4-FFF2-40B4-BE49-F238E27FC236}">
                <a16:creationId xmlns:a16="http://schemas.microsoft.com/office/drawing/2014/main" id="{3662A0A6-A913-F64B-B2CA-5281D0CCAFC1}"/>
              </a:ext>
            </a:extLst>
          </p:cNvPr>
          <p:cNvGrpSpPr/>
          <p:nvPr/>
        </p:nvGrpSpPr>
        <p:grpSpPr>
          <a:xfrm>
            <a:off x="3149001" y="1690688"/>
            <a:ext cx="5574558" cy="2118496"/>
            <a:chOff x="1861762" y="2464358"/>
            <a:chExt cx="5574558" cy="2118496"/>
          </a:xfrm>
        </p:grpSpPr>
        <p:sp>
          <p:nvSpPr>
            <p:cNvPr id="4" name="Rectangle 2">
              <a:extLst>
                <a:ext uri="{FF2B5EF4-FFF2-40B4-BE49-F238E27FC236}">
                  <a16:creationId xmlns:a16="http://schemas.microsoft.com/office/drawing/2014/main" id="{97CE79CC-5245-4B4C-81FC-1F2981541DD8}"/>
                </a:ext>
              </a:extLst>
            </p:cNvPr>
            <p:cNvSpPr>
              <a:spLocks noChangeArrowheads="1"/>
            </p:cNvSpPr>
            <p:nvPr/>
          </p:nvSpPr>
          <p:spPr bwMode="auto">
            <a:xfrm>
              <a:off x="1863204" y="246435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5" name="Rectangle 3">
              <a:extLst>
                <a:ext uri="{FF2B5EF4-FFF2-40B4-BE49-F238E27FC236}">
                  <a16:creationId xmlns:a16="http://schemas.microsoft.com/office/drawing/2014/main" id="{5824E893-3AD7-504A-BD66-1D43DCD58F37}"/>
                </a:ext>
              </a:extLst>
            </p:cNvPr>
            <p:cNvSpPr>
              <a:spLocks noChangeArrowheads="1"/>
            </p:cNvSpPr>
            <p:nvPr/>
          </p:nvSpPr>
          <p:spPr bwMode="auto">
            <a:xfrm>
              <a:off x="1861762" y="3988909"/>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2</a:t>
              </a:r>
              <a:endParaRPr lang="en-US" sz="3200" b="1" dirty="0"/>
            </a:p>
          </p:txBody>
        </p:sp>
        <p:sp>
          <p:nvSpPr>
            <p:cNvPr id="6" name="Rectangle 4">
              <a:extLst>
                <a:ext uri="{FF2B5EF4-FFF2-40B4-BE49-F238E27FC236}">
                  <a16:creationId xmlns:a16="http://schemas.microsoft.com/office/drawing/2014/main" id="{A967D948-29E0-3F45-916E-854F2950E67B}"/>
                </a:ext>
              </a:extLst>
            </p:cNvPr>
            <p:cNvSpPr>
              <a:spLocks noChangeArrowheads="1"/>
            </p:cNvSpPr>
            <p:nvPr/>
          </p:nvSpPr>
          <p:spPr bwMode="auto">
            <a:xfrm>
              <a:off x="6378467" y="3332986"/>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7" name="AutoShape 6">
              <a:extLst>
                <a:ext uri="{FF2B5EF4-FFF2-40B4-BE49-F238E27FC236}">
                  <a16:creationId xmlns:a16="http://schemas.microsoft.com/office/drawing/2014/main" id="{6C9F3611-BBF7-6F47-AAC6-53BF0842EDDD}"/>
                </a:ext>
              </a:extLst>
            </p:cNvPr>
            <p:cNvCxnSpPr>
              <a:cxnSpLocks noChangeShapeType="1"/>
              <a:stCxn id="5" idx="3"/>
            </p:cNvCxnSpPr>
            <p:nvPr/>
          </p:nvCxnSpPr>
          <p:spPr bwMode="auto">
            <a:xfrm flipV="1">
              <a:off x="2921057" y="3646444"/>
              <a:ext cx="2505474" cy="639438"/>
            </a:xfrm>
            <a:prstGeom prst="straightConnector1">
              <a:avLst/>
            </a:prstGeom>
            <a:noFill/>
            <a:ln w="76200">
              <a:solidFill>
                <a:schemeClr val="tx1"/>
              </a:solidFill>
              <a:round/>
              <a:headEnd/>
              <a:tailEnd type="triangle" w="med" len="med"/>
            </a:ln>
          </p:spPr>
        </p:cxnSp>
        <p:cxnSp>
          <p:nvCxnSpPr>
            <p:cNvPr id="8" name="AutoShape 7">
              <a:extLst>
                <a:ext uri="{FF2B5EF4-FFF2-40B4-BE49-F238E27FC236}">
                  <a16:creationId xmlns:a16="http://schemas.microsoft.com/office/drawing/2014/main" id="{A2330B6A-49BD-934B-864D-6416590DFF1A}"/>
                </a:ext>
              </a:extLst>
            </p:cNvPr>
            <p:cNvCxnSpPr>
              <a:cxnSpLocks noChangeShapeType="1"/>
              <a:stCxn id="4" idx="3"/>
            </p:cNvCxnSpPr>
            <p:nvPr/>
          </p:nvCxnSpPr>
          <p:spPr bwMode="auto">
            <a:xfrm>
              <a:off x="2921057" y="2761331"/>
              <a:ext cx="2505474" cy="869336"/>
            </a:xfrm>
            <a:prstGeom prst="straightConnector1">
              <a:avLst/>
            </a:prstGeom>
            <a:noFill/>
            <a:ln w="76200">
              <a:solidFill>
                <a:schemeClr val="tx1"/>
              </a:solidFill>
              <a:round/>
              <a:headEnd/>
              <a:tailEnd type="triangle" w="med" len="med"/>
            </a:ln>
          </p:spPr>
        </p:cxnSp>
        <p:cxnSp>
          <p:nvCxnSpPr>
            <p:cNvPr id="13" name="AutoShape 6">
              <a:extLst>
                <a:ext uri="{FF2B5EF4-FFF2-40B4-BE49-F238E27FC236}">
                  <a16:creationId xmlns:a16="http://schemas.microsoft.com/office/drawing/2014/main" id="{952251CF-4E95-D647-B43D-F0E043466C79}"/>
                </a:ext>
              </a:extLst>
            </p:cNvPr>
            <p:cNvCxnSpPr>
              <a:cxnSpLocks noChangeShapeType="1"/>
              <a:endCxn id="6" idx="1"/>
            </p:cNvCxnSpPr>
            <p:nvPr/>
          </p:nvCxnSpPr>
          <p:spPr bwMode="auto">
            <a:xfrm>
              <a:off x="5357784" y="3630667"/>
              <a:ext cx="1020683" cy="0"/>
            </a:xfrm>
            <a:prstGeom prst="straightConnector1">
              <a:avLst/>
            </a:prstGeom>
            <a:noFill/>
            <a:ln w="76200">
              <a:solidFill>
                <a:schemeClr val="tx1"/>
              </a:solidFill>
              <a:round/>
              <a:headEnd/>
              <a:tailEnd type="triangle" w="med" len="med"/>
            </a:ln>
          </p:spPr>
        </p:cxnSp>
      </p:grpSp>
      <p:sp>
        <p:nvSpPr>
          <p:cNvPr id="21" name="Rectangle 2">
            <a:extLst>
              <a:ext uri="{FF2B5EF4-FFF2-40B4-BE49-F238E27FC236}">
                <a16:creationId xmlns:a16="http://schemas.microsoft.com/office/drawing/2014/main" id="{D8BB0C9D-72C5-4E4C-8DC5-02EF3A6F2A81}"/>
              </a:ext>
            </a:extLst>
          </p:cNvPr>
          <p:cNvSpPr>
            <a:spLocks noChangeArrowheads="1"/>
          </p:cNvSpPr>
          <p:nvPr/>
        </p:nvSpPr>
        <p:spPr bwMode="auto">
          <a:xfrm>
            <a:off x="3088102" y="4264786"/>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22" name="Rectangle 3">
            <a:extLst>
              <a:ext uri="{FF2B5EF4-FFF2-40B4-BE49-F238E27FC236}">
                <a16:creationId xmlns:a16="http://schemas.microsoft.com/office/drawing/2014/main" id="{315E457A-999A-DA42-A473-46852A364E6D}"/>
              </a:ext>
            </a:extLst>
          </p:cNvPr>
          <p:cNvSpPr>
            <a:spLocks noChangeArrowheads="1"/>
          </p:cNvSpPr>
          <p:nvPr/>
        </p:nvSpPr>
        <p:spPr bwMode="auto">
          <a:xfrm>
            <a:off x="3086660" y="5789337"/>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2</a:t>
            </a:r>
            <a:endParaRPr lang="en-US" sz="3200" b="1" dirty="0"/>
          </a:p>
        </p:txBody>
      </p:sp>
      <p:sp>
        <p:nvSpPr>
          <p:cNvPr id="23" name="Rectangle 4">
            <a:extLst>
              <a:ext uri="{FF2B5EF4-FFF2-40B4-BE49-F238E27FC236}">
                <a16:creationId xmlns:a16="http://schemas.microsoft.com/office/drawing/2014/main" id="{2AED1B63-F395-F94F-98C4-18EDCE659004}"/>
              </a:ext>
            </a:extLst>
          </p:cNvPr>
          <p:cNvSpPr>
            <a:spLocks noChangeArrowheads="1"/>
          </p:cNvSpPr>
          <p:nvPr/>
        </p:nvSpPr>
        <p:spPr bwMode="auto">
          <a:xfrm>
            <a:off x="7603365" y="5133414"/>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24" name="AutoShape 6">
            <a:extLst>
              <a:ext uri="{FF2B5EF4-FFF2-40B4-BE49-F238E27FC236}">
                <a16:creationId xmlns:a16="http://schemas.microsoft.com/office/drawing/2014/main" id="{06A9AA90-D1A2-4647-91FB-56A15F0D8F1F}"/>
              </a:ext>
            </a:extLst>
          </p:cNvPr>
          <p:cNvCxnSpPr>
            <a:cxnSpLocks noChangeShapeType="1"/>
            <a:stCxn id="22" idx="3"/>
          </p:cNvCxnSpPr>
          <p:nvPr/>
        </p:nvCxnSpPr>
        <p:spPr bwMode="auto">
          <a:xfrm flipV="1">
            <a:off x="4145955" y="5603861"/>
            <a:ext cx="3437204" cy="482449"/>
          </a:xfrm>
          <a:prstGeom prst="straightConnector1">
            <a:avLst/>
          </a:prstGeom>
          <a:noFill/>
          <a:ln w="76200">
            <a:solidFill>
              <a:schemeClr val="tx1"/>
            </a:solidFill>
            <a:round/>
            <a:headEnd/>
            <a:tailEnd type="triangle" w="med" len="med"/>
          </a:ln>
        </p:spPr>
      </p:cxnSp>
      <p:cxnSp>
        <p:nvCxnSpPr>
          <p:cNvPr id="25" name="AutoShape 7">
            <a:extLst>
              <a:ext uri="{FF2B5EF4-FFF2-40B4-BE49-F238E27FC236}">
                <a16:creationId xmlns:a16="http://schemas.microsoft.com/office/drawing/2014/main" id="{6EC35A56-E51E-DB4B-9965-9FC91E62DBBF}"/>
              </a:ext>
            </a:extLst>
          </p:cNvPr>
          <p:cNvCxnSpPr>
            <a:cxnSpLocks noChangeShapeType="1"/>
            <a:stCxn id="21" idx="3"/>
          </p:cNvCxnSpPr>
          <p:nvPr/>
        </p:nvCxnSpPr>
        <p:spPr bwMode="auto">
          <a:xfrm>
            <a:off x="4145955" y="4561759"/>
            <a:ext cx="3437204" cy="752574"/>
          </a:xfrm>
          <a:prstGeom prst="straightConnector1">
            <a:avLst/>
          </a:prstGeom>
          <a:noFill/>
          <a:ln w="76200">
            <a:solidFill>
              <a:schemeClr val="tx1"/>
            </a:solidFill>
            <a:round/>
            <a:headEnd/>
            <a:tailEnd type="triangle" w="med" len="med"/>
          </a:ln>
        </p:spPr>
      </p:cxnSp>
      <p:cxnSp>
        <p:nvCxnSpPr>
          <p:cNvPr id="28" name="AutoShape 6">
            <a:extLst>
              <a:ext uri="{FF2B5EF4-FFF2-40B4-BE49-F238E27FC236}">
                <a16:creationId xmlns:a16="http://schemas.microsoft.com/office/drawing/2014/main" id="{E9CCF6DC-0DFE-FF4D-9EA5-6CB8B94FB0AE}"/>
              </a:ext>
            </a:extLst>
          </p:cNvPr>
          <p:cNvCxnSpPr>
            <a:cxnSpLocks noChangeShapeType="1"/>
            <a:stCxn id="29" idx="3"/>
            <a:endCxn id="23" idx="1"/>
          </p:cNvCxnSpPr>
          <p:nvPr/>
        </p:nvCxnSpPr>
        <p:spPr bwMode="auto">
          <a:xfrm>
            <a:off x="4144513" y="5314333"/>
            <a:ext cx="3458852" cy="116762"/>
          </a:xfrm>
          <a:prstGeom prst="straightConnector1">
            <a:avLst/>
          </a:prstGeom>
          <a:noFill/>
          <a:ln w="76200">
            <a:solidFill>
              <a:schemeClr val="tx1"/>
            </a:solidFill>
            <a:round/>
            <a:headEnd/>
            <a:tailEnd type="triangle" w="med" len="med"/>
          </a:ln>
        </p:spPr>
      </p:cxnSp>
      <p:sp>
        <p:nvSpPr>
          <p:cNvPr id="29" name="Rectangle 2">
            <a:extLst>
              <a:ext uri="{FF2B5EF4-FFF2-40B4-BE49-F238E27FC236}">
                <a16:creationId xmlns:a16="http://schemas.microsoft.com/office/drawing/2014/main" id="{4977F799-B97C-D542-BA49-F754FF0BC064}"/>
              </a:ext>
            </a:extLst>
          </p:cNvPr>
          <p:cNvSpPr>
            <a:spLocks noChangeArrowheads="1"/>
          </p:cNvSpPr>
          <p:nvPr/>
        </p:nvSpPr>
        <p:spPr bwMode="auto">
          <a:xfrm>
            <a:off x="3086660" y="5024805"/>
            <a:ext cx="1057853" cy="579056"/>
          </a:xfrm>
          <a:prstGeom prst="rect">
            <a:avLst/>
          </a:prstGeom>
          <a:noFill/>
          <a:ln w="38100">
            <a:solidFill>
              <a:schemeClr val="tx1"/>
            </a:solidFill>
            <a:miter lim="800000"/>
            <a:headEnd/>
            <a:tailEnd/>
          </a:ln>
        </p:spPr>
        <p:txBody>
          <a:bodyPr wrap="square" lIns="85777" tIns="42888" rIns="85777" bIns="42888" anchor="ctr">
            <a:spAutoFit/>
          </a:bodyPr>
          <a:lstStyle/>
          <a:p>
            <a:pPr algn="ctr" defTabSz="896385" eaLnBrk="0" hangingPunct="0">
              <a:spcBef>
                <a:spcPct val="20000"/>
              </a:spcBef>
            </a:pPr>
            <a:r>
              <a:rPr lang="en-US" sz="3200" b="1" i="1" dirty="0"/>
              <a:t>x</a:t>
            </a:r>
            <a:r>
              <a:rPr lang="en-US" sz="3200" b="1" i="1" baseline="-25000" dirty="0"/>
              <a:t>1</a:t>
            </a:r>
            <a:r>
              <a:rPr lang="en-US" sz="3200" b="1" i="1" dirty="0"/>
              <a:t>*x</a:t>
            </a:r>
            <a:r>
              <a:rPr lang="en-US" sz="3200" b="1" i="1" baseline="-25000" dirty="0"/>
              <a:t>2</a:t>
            </a:r>
            <a:endParaRPr lang="en-US" sz="3200" b="1" dirty="0"/>
          </a:p>
        </p:txBody>
      </p:sp>
      <p:sp>
        <p:nvSpPr>
          <p:cNvPr id="33" name="TextBox 32">
            <a:extLst>
              <a:ext uri="{FF2B5EF4-FFF2-40B4-BE49-F238E27FC236}">
                <a16:creationId xmlns:a16="http://schemas.microsoft.com/office/drawing/2014/main" id="{24F73A75-C2AA-E847-AC4F-BEAA2F0728ED}"/>
              </a:ext>
            </a:extLst>
          </p:cNvPr>
          <p:cNvSpPr txBox="1"/>
          <p:nvPr/>
        </p:nvSpPr>
        <p:spPr>
          <a:xfrm>
            <a:off x="7665706" y="3787343"/>
            <a:ext cx="1184940" cy="923330"/>
          </a:xfrm>
          <a:prstGeom prst="rect">
            <a:avLst/>
          </a:prstGeom>
          <a:noFill/>
        </p:spPr>
        <p:txBody>
          <a:bodyPr wrap="none" rtlCol="0">
            <a:spAutoFit/>
          </a:bodyPr>
          <a:lstStyle/>
          <a:p>
            <a:r>
              <a:rPr lang="en-US" sz="5400" dirty="0">
                <a:latin typeface="Avenir" panose="02000503020000020003" pitchFamily="2" charset="0"/>
              </a:rPr>
              <a:t>OR</a:t>
            </a:r>
          </a:p>
        </p:txBody>
      </p:sp>
    </p:spTree>
    <p:extLst>
      <p:ext uri="{BB962C8B-B14F-4D97-AF65-F5344CB8AC3E}">
        <p14:creationId xmlns:p14="http://schemas.microsoft.com/office/powerpoint/2010/main" val="2159358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3981936" y="246435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24" name="Rectangle 3"/>
          <p:cNvSpPr>
            <a:spLocks noChangeArrowheads="1"/>
          </p:cNvSpPr>
          <p:nvPr/>
        </p:nvSpPr>
        <p:spPr bwMode="auto">
          <a:xfrm>
            <a:off x="3980494" y="3988909"/>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2</a:t>
            </a:r>
            <a:endParaRPr lang="en-US" sz="3200" b="1" dirty="0"/>
          </a:p>
        </p:txBody>
      </p:sp>
      <p:sp>
        <p:nvSpPr>
          <p:cNvPr id="25" name="Rectangle 4"/>
          <p:cNvSpPr>
            <a:spLocks noChangeArrowheads="1"/>
          </p:cNvSpPr>
          <p:nvPr/>
        </p:nvSpPr>
        <p:spPr bwMode="auto">
          <a:xfrm>
            <a:off x="7476517" y="3229110"/>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26" name="AutoShape 5"/>
          <p:cNvCxnSpPr>
            <a:cxnSpLocks noChangeShapeType="1"/>
            <a:stCxn id="23" idx="1"/>
            <a:endCxn id="24" idx="1"/>
          </p:cNvCxnSpPr>
          <p:nvPr/>
        </p:nvCxnSpPr>
        <p:spPr bwMode="auto">
          <a:xfrm rot="10800000" flipV="1">
            <a:off x="3980493" y="2761330"/>
            <a:ext cx="1442" cy="1524551"/>
          </a:xfrm>
          <a:prstGeom prst="curvedConnector3">
            <a:avLst>
              <a:gd name="adj1" fmla="val 68461026"/>
            </a:avLst>
          </a:prstGeom>
          <a:noFill/>
          <a:ln w="76200">
            <a:solidFill>
              <a:schemeClr val="accent4">
                <a:lumMod val="60000"/>
                <a:lumOff val="40000"/>
              </a:schemeClr>
            </a:solidFill>
            <a:round/>
            <a:headEnd type="triangle"/>
            <a:tailEnd type="triangle" w="med" len="med"/>
          </a:ln>
        </p:spPr>
      </p:cxnSp>
      <p:cxnSp>
        <p:nvCxnSpPr>
          <p:cNvPr id="27" name="AutoShape 6"/>
          <p:cNvCxnSpPr>
            <a:cxnSpLocks noChangeShapeType="1"/>
            <a:stCxn id="24" idx="3"/>
          </p:cNvCxnSpPr>
          <p:nvPr/>
        </p:nvCxnSpPr>
        <p:spPr bwMode="auto">
          <a:xfrm flipV="1">
            <a:off x="5039788" y="3691049"/>
            <a:ext cx="2438958" cy="594832"/>
          </a:xfrm>
          <a:prstGeom prst="straightConnector1">
            <a:avLst/>
          </a:prstGeom>
          <a:noFill/>
          <a:ln w="76200">
            <a:solidFill>
              <a:schemeClr val="tx1"/>
            </a:solidFill>
            <a:round/>
            <a:headEnd/>
            <a:tailEnd type="triangle" w="med" len="med"/>
          </a:ln>
        </p:spPr>
      </p:cxnSp>
      <p:cxnSp>
        <p:nvCxnSpPr>
          <p:cNvPr id="28" name="AutoShape 7"/>
          <p:cNvCxnSpPr>
            <a:cxnSpLocks noChangeShapeType="1"/>
            <a:stCxn id="23" idx="3"/>
          </p:cNvCxnSpPr>
          <p:nvPr/>
        </p:nvCxnSpPr>
        <p:spPr bwMode="auto">
          <a:xfrm>
            <a:off x="5039788" y="2761331"/>
            <a:ext cx="2436728" cy="646393"/>
          </a:xfrm>
          <a:prstGeom prst="straightConnector1">
            <a:avLst/>
          </a:prstGeom>
          <a:noFill/>
          <a:ln w="76200">
            <a:solidFill>
              <a:schemeClr val="tx1"/>
            </a:solidFill>
            <a:round/>
            <a:headEnd/>
            <a:tailEnd type="triangle" w="med" len="med"/>
          </a:ln>
        </p:spPr>
      </p:cxnSp>
      <p:sp>
        <p:nvSpPr>
          <p:cNvPr id="33" name="TextBox 32"/>
          <p:cNvSpPr txBox="1"/>
          <p:nvPr/>
        </p:nvSpPr>
        <p:spPr>
          <a:xfrm>
            <a:off x="838200" y="2464358"/>
            <a:ext cx="2613366" cy="830997"/>
          </a:xfrm>
          <a:prstGeom prst="rect">
            <a:avLst/>
          </a:prstGeom>
          <a:noFill/>
        </p:spPr>
        <p:txBody>
          <a:bodyPr wrap="square" rtlCol="0">
            <a:spAutoFit/>
          </a:bodyPr>
          <a:lstStyle/>
          <a:p>
            <a:r>
              <a:rPr lang="en-US" sz="2400" dirty="0">
                <a:solidFill>
                  <a:schemeClr val="accent4">
                    <a:lumMod val="60000"/>
                    <a:lumOff val="40000"/>
                  </a:schemeClr>
                </a:solidFill>
                <a:latin typeface="Avenir" panose="02000503020000020003" pitchFamily="2" charset="0"/>
              </a:rPr>
              <a:t>Unexplained correlation</a:t>
            </a:r>
          </a:p>
        </p:txBody>
      </p:sp>
      <p:sp>
        <p:nvSpPr>
          <p:cNvPr id="7" name="Title 6">
            <a:extLst>
              <a:ext uri="{FF2B5EF4-FFF2-40B4-BE49-F238E27FC236}">
                <a16:creationId xmlns:a16="http://schemas.microsoft.com/office/drawing/2014/main" id="{3F8308AD-65B8-DB4D-BCE0-67FF5EE4447A}"/>
              </a:ext>
            </a:extLst>
          </p:cNvPr>
          <p:cNvSpPr>
            <a:spLocks noGrp="1"/>
          </p:cNvSpPr>
          <p:nvPr>
            <p:ph type="title"/>
          </p:nvPr>
        </p:nvSpPr>
        <p:spPr/>
        <p:txBody>
          <a:bodyPr>
            <a:normAutofit fontScale="90000"/>
          </a:bodyPr>
          <a:lstStyle/>
          <a:p>
            <a:r>
              <a:rPr lang="en-US" dirty="0"/>
              <a:t>You Can Have an Uncertain of Unanalyzed Correlation Between Variables</a:t>
            </a:r>
          </a:p>
        </p:txBody>
      </p:sp>
    </p:spTree>
    <p:extLst>
      <p:ext uri="{BB962C8B-B14F-4D97-AF65-F5344CB8AC3E}">
        <p14:creationId xmlns:p14="http://schemas.microsoft.com/office/powerpoint/2010/main" val="453944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a:spLocks noChangeArrowheads="1"/>
          </p:cNvSpPr>
          <p:nvPr/>
        </p:nvSpPr>
        <p:spPr bwMode="auto">
          <a:xfrm>
            <a:off x="3981936" y="246435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40" name="Rectangle 3"/>
          <p:cNvSpPr>
            <a:spLocks noChangeArrowheads="1"/>
          </p:cNvSpPr>
          <p:nvPr/>
        </p:nvSpPr>
        <p:spPr bwMode="auto">
          <a:xfrm>
            <a:off x="3980494" y="3988909"/>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2</a:t>
            </a:r>
            <a:endParaRPr lang="en-US" sz="3200" b="1" dirty="0"/>
          </a:p>
        </p:txBody>
      </p:sp>
      <p:sp>
        <p:nvSpPr>
          <p:cNvPr id="41" name="Rectangle 4"/>
          <p:cNvSpPr>
            <a:spLocks noChangeArrowheads="1"/>
          </p:cNvSpPr>
          <p:nvPr/>
        </p:nvSpPr>
        <p:spPr bwMode="auto">
          <a:xfrm>
            <a:off x="7476517" y="3229110"/>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42" name="AutoShape 5"/>
          <p:cNvCxnSpPr>
            <a:cxnSpLocks noChangeShapeType="1"/>
            <a:stCxn id="22" idx="2"/>
            <a:endCxn id="23" idx="2"/>
          </p:cNvCxnSpPr>
          <p:nvPr/>
        </p:nvCxnSpPr>
        <p:spPr bwMode="auto">
          <a:xfrm rot="10800000" flipV="1">
            <a:off x="2321615" y="2690869"/>
            <a:ext cx="150684" cy="1532044"/>
          </a:xfrm>
          <a:prstGeom prst="curvedConnector3">
            <a:avLst>
              <a:gd name="adj1" fmla="val 632743"/>
            </a:avLst>
          </a:prstGeom>
          <a:noFill/>
          <a:ln w="76200">
            <a:solidFill>
              <a:schemeClr val="accent4">
                <a:lumMod val="60000"/>
                <a:lumOff val="40000"/>
              </a:schemeClr>
            </a:solidFill>
            <a:round/>
            <a:headEnd type="triangle"/>
            <a:tailEnd type="triangle" w="med" len="med"/>
          </a:ln>
        </p:spPr>
      </p:cxnSp>
      <p:cxnSp>
        <p:nvCxnSpPr>
          <p:cNvPr id="43" name="AutoShape 6"/>
          <p:cNvCxnSpPr>
            <a:cxnSpLocks noChangeShapeType="1"/>
            <a:stCxn id="40" idx="3"/>
          </p:cNvCxnSpPr>
          <p:nvPr/>
        </p:nvCxnSpPr>
        <p:spPr bwMode="auto">
          <a:xfrm flipV="1">
            <a:off x="5039788" y="3691049"/>
            <a:ext cx="2438958" cy="594832"/>
          </a:xfrm>
          <a:prstGeom prst="straightConnector1">
            <a:avLst/>
          </a:prstGeom>
          <a:noFill/>
          <a:ln w="76200">
            <a:solidFill>
              <a:schemeClr val="tx1"/>
            </a:solidFill>
            <a:round/>
            <a:headEnd/>
            <a:tailEnd type="triangle" w="med" len="med"/>
          </a:ln>
        </p:spPr>
      </p:cxnSp>
      <p:cxnSp>
        <p:nvCxnSpPr>
          <p:cNvPr id="44" name="AutoShape 7"/>
          <p:cNvCxnSpPr>
            <a:cxnSpLocks noChangeShapeType="1"/>
            <a:stCxn id="39" idx="3"/>
          </p:cNvCxnSpPr>
          <p:nvPr/>
        </p:nvCxnSpPr>
        <p:spPr bwMode="auto">
          <a:xfrm>
            <a:off x="5039788" y="2761331"/>
            <a:ext cx="2436728" cy="646393"/>
          </a:xfrm>
          <a:prstGeom prst="straightConnector1">
            <a:avLst/>
          </a:prstGeom>
          <a:noFill/>
          <a:ln w="76200">
            <a:solidFill>
              <a:schemeClr val="tx1"/>
            </a:solidFill>
            <a:round/>
            <a:headEnd/>
            <a:tailEnd type="triangle" w="med" len="med"/>
          </a:ln>
        </p:spPr>
      </p:cxnSp>
      <p:sp>
        <p:nvSpPr>
          <p:cNvPr id="49" name="Text Box 9"/>
          <p:cNvSpPr txBox="1">
            <a:spLocks noChangeArrowheads="1"/>
          </p:cNvSpPr>
          <p:nvPr/>
        </p:nvSpPr>
        <p:spPr bwMode="auto">
          <a:xfrm>
            <a:off x="2602509" y="3980577"/>
            <a:ext cx="516272" cy="579056"/>
          </a:xfrm>
          <a:prstGeom prst="rect">
            <a:avLst/>
          </a:prstGeom>
          <a:noFill/>
          <a:ln w="9525">
            <a:noFill/>
            <a:miter lim="800000"/>
            <a:headEnd/>
            <a:tailEnd/>
          </a:ln>
        </p:spPr>
        <p:txBody>
          <a:bodyPr wrap="none" lIns="85777" tIns="42888" rIns="85777" bIns="42888">
            <a:spAutoFit/>
          </a:bodyPr>
          <a:lstStyle/>
          <a:p>
            <a:pPr defTabSz="896385" eaLnBrk="0" hangingPunct="0">
              <a:spcBef>
                <a:spcPct val="20000"/>
              </a:spcBef>
            </a:pPr>
            <a:r>
              <a:rPr lang="en-US" sz="3200" b="1" i="1" dirty="0">
                <a:solidFill>
                  <a:schemeClr val="accent4">
                    <a:lumMod val="60000"/>
                    <a:lumOff val="40000"/>
                  </a:schemeClr>
                </a:solidFill>
                <a:latin typeface="Symbol" charset="2"/>
                <a:cs typeface="Symbol" charset="2"/>
                <a:sym typeface="Symbol" pitchFamily="18" charset="2"/>
              </a:rPr>
              <a:t>d</a:t>
            </a:r>
            <a:r>
              <a:rPr lang="en-US" sz="3200" b="1" i="1" baseline="-25000" dirty="0">
                <a:solidFill>
                  <a:schemeClr val="accent4">
                    <a:lumMod val="60000"/>
                    <a:lumOff val="40000"/>
                  </a:schemeClr>
                </a:solidFill>
                <a:sym typeface="Symbol" pitchFamily="18" charset="2"/>
              </a:rPr>
              <a:t>2</a:t>
            </a:r>
            <a:endParaRPr lang="en-US" sz="3200" b="1" i="1" dirty="0">
              <a:solidFill>
                <a:schemeClr val="accent4">
                  <a:lumMod val="60000"/>
                  <a:lumOff val="40000"/>
                </a:schemeClr>
              </a:solidFill>
            </a:endParaRPr>
          </a:p>
        </p:txBody>
      </p:sp>
      <p:sp>
        <p:nvSpPr>
          <p:cNvPr id="50" name="Line 11"/>
          <p:cNvSpPr>
            <a:spLocks noChangeShapeType="1"/>
          </p:cNvSpPr>
          <p:nvPr/>
        </p:nvSpPr>
        <p:spPr bwMode="auto">
          <a:xfrm flipV="1">
            <a:off x="3218292" y="4285881"/>
            <a:ext cx="762199" cy="0"/>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1" name="Text Box 9"/>
          <p:cNvSpPr txBox="1">
            <a:spLocks noChangeArrowheads="1"/>
          </p:cNvSpPr>
          <p:nvPr/>
        </p:nvSpPr>
        <p:spPr bwMode="auto">
          <a:xfrm>
            <a:off x="2602509" y="2392127"/>
            <a:ext cx="516272" cy="579056"/>
          </a:xfrm>
          <a:prstGeom prst="rect">
            <a:avLst/>
          </a:prstGeom>
          <a:noFill/>
          <a:ln w="9525">
            <a:noFill/>
            <a:miter lim="800000"/>
            <a:headEnd/>
            <a:tailEnd/>
          </a:ln>
        </p:spPr>
        <p:txBody>
          <a:bodyPr wrap="none" lIns="85777" tIns="42888" rIns="85777" bIns="42888">
            <a:spAutoFit/>
          </a:bodyPr>
          <a:lstStyle/>
          <a:p>
            <a:pPr defTabSz="896385" eaLnBrk="0" hangingPunct="0">
              <a:spcBef>
                <a:spcPct val="20000"/>
              </a:spcBef>
            </a:pPr>
            <a:r>
              <a:rPr lang="en-US" sz="3200" b="1" i="1" dirty="0">
                <a:solidFill>
                  <a:schemeClr val="accent4">
                    <a:lumMod val="60000"/>
                    <a:lumOff val="40000"/>
                  </a:schemeClr>
                </a:solidFill>
                <a:latin typeface="Symbol" charset="2"/>
                <a:cs typeface="Symbol" charset="2"/>
                <a:sym typeface="Symbol" pitchFamily="18" charset="2"/>
              </a:rPr>
              <a:t>d</a:t>
            </a:r>
            <a:r>
              <a:rPr lang="en-US" sz="3200" b="1" i="1" baseline="-25000" dirty="0">
                <a:solidFill>
                  <a:schemeClr val="accent4">
                    <a:lumMod val="60000"/>
                    <a:lumOff val="40000"/>
                  </a:schemeClr>
                </a:solidFill>
                <a:sym typeface="Symbol" pitchFamily="18" charset="2"/>
              </a:rPr>
              <a:t>1</a:t>
            </a:r>
            <a:endParaRPr lang="en-US" sz="3200" b="1" i="1" dirty="0">
              <a:solidFill>
                <a:schemeClr val="accent4">
                  <a:lumMod val="60000"/>
                  <a:lumOff val="40000"/>
                </a:schemeClr>
              </a:solidFill>
            </a:endParaRPr>
          </a:p>
        </p:txBody>
      </p:sp>
      <p:sp>
        <p:nvSpPr>
          <p:cNvPr id="52" name="Line 11"/>
          <p:cNvSpPr>
            <a:spLocks noChangeShapeType="1"/>
          </p:cNvSpPr>
          <p:nvPr/>
        </p:nvSpPr>
        <p:spPr bwMode="auto">
          <a:xfrm flipV="1">
            <a:off x="3218291" y="2761327"/>
            <a:ext cx="762200" cy="3"/>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 name="Title 4">
            <a:extLst>
              <a:ext uri="{FF2B5EF4-FFF2-40B4-BE49-F238E27FC236}">
                <a16:creationId xmlns:a16="http://schemas.microsoft.com/office/drawing/2014/main" id="{3A8DB54D-6995-2345-A45A-D1A291B1D4C2}"/>
              </a:ext>
            </a:extLst>
          </p:cNvPr>
          <p:cNvSpPr>
            <a:spLocks noGrp="1"/>
          </p:cNvSpPr>
          <p:nvPr>
            <p:ph type="title"/>
          </p:nvPr>
        </p:nvSpPr>
        <p:spPr/>
        <p:txBody>
          <a:bodyPr/>
          <a:lstStyle/>
          <a:p>
            <a:r>
              <a:rPr lang="en-US" dirty="0"/>
              <a:t>Really This Represents a Correlation Between Unexplained Variances</a:t>
            </a:r>
          </a:p>
        </p:txBody>
      </p:sp>
      <p:sp>
        <p:nvSpPr>
          <p:cNvPr id="22" name="Oval 21">
            <a:extLst>
              <a:ext uri="{FF2B5EF4-FFF2-40B4-BE49-F238E27FC236}">
                <a16:creationId xmlns:a16="http://schemas.microsoft.com/office/drawing/2014/main" id="{2F7ED480-3250-9C4D-95C0-123A8E001F13}"/>
              </a:ext>
            </a:extLst>
          </p:cNvPr>
          <p:cNvSpPr/>
          <p:nvPr/>
        </p:nvSpPr>
        <p:spPr>
          <a:xfrm>
            <a:off x="2472299" y="2229463"/>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a:t>
            </a:r>
            <a:r>
              <a:rPr lang="en-US" sz="3200" b="1" baseline="-25000" dirty="0">
                <a:solidFill>
                  <a:schemeClr val="tx1"/>
                </a:solidFill>
              </a:rPr>
              <a:t>1</a:t>
            </a:r>
          </a:p>
        </p:txBody>
      </p:sp>
      <p:sp>
        <p:nvSpPr>
          <p:cNvPr id="23" name="Oval 22">
            <a:extLst>
              <a:ext uri="{FF2B5EF4-FFF2-40B4-BE49-F238E27FC236}">
                <a16:creationId xmlns:a16="http://schemas.microsoft.com/office/drawing/2014/main" id="{D5B3A17E-0B0F-8945-A972-3D084B3F59C1}"/>
              </a:ext>
            </a:extLst>
          </p:cNvPr>
          <p:cNvSpPr/>
          <p:nvPr/>
        </p:nvSpPr>
        <p:spPr>
          <a:xfrm>
            <a:off x="2321615" y="3761507"/>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a:t>
            </a:r>
            <a:r>
              <a:rPr lang="en-US" sz="3200" b="1" baseline="-25000" dirty="0">
                <a:solidFill>
                  <a:schemeClr val="tx1"/>
                </a:solidFill>
              </a:rPr>
              <a:t>2</a:t>
            </a:r>
          </a:p>
        </p:txBody>
      </p:sp>
    </p:spTree>
    <p:extLst>
      <p:ext uri="{BB962C8B-B14F-4D97-AF65-F5344CB8AC3E}">
        <p14:creationId xmlns:p14="http://schemas.microsoft.com/office/powerpoint/2010/main" val="1059119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a:spLocks noChangeArrowheads="1"/>
          </p:cNvSpPr>
          <p:nvPr/>
        </p:nvSpPr>
        <p:spPr bwMode="auto">
          <a:xfrm>
            <a:off x="3981936" y="246435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40" name="Rectangle 3"/>
          <p:cNvSpPr>
            <a:spLocks noChangeArrowheads="1"/>
          </p:cNvSpPr>
          <p:nvPr/>
        </p:nvSpPr>
        <p:spPr bwMode="auto">
          <a:xfrm>
            <a:off x="3980494" y="3988909"/>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2</a:t>
            </a:r>
            <a:endParaRPr lang="en-US" sz="3200" b="1" dirty="0"/>
          </a:p>
        </p:txBody>
      </p:sp>
      <p:sp>
        <p:nvSpPr>
          <p:cNvPr id="41" name="Rectangle 4"/>
          <p:cNvSpPr>
            <a:spLocks noChangeArrowheads="1"/>
          </p:cNvSpPr>
          <p:nvPr/>
        </p:nvSpPr>
        <p:spPr bwMode="auto">
          <a:xfrm>
            <a:off x="7476517" y="3229110"/>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43" name="AutoShape 6"/>
          <p:cNvCxnSpPr>
            <a:cxnSpLocks noChangeShapeType="1"/>
            <a:stCxn id="40" idx="3"/>
          </p:cNvCxnSpPr>
          <p:nvPr/>
        </p:nvCxnSpPr>
        <p:spPr bwMode="auto">
          <a:xfrm flipV="1">
            <a:off x="5039788" y="3691049"/>
            <a:ext cx="2438958" cy="594832"/>
          </a:xfrm>
          <a:prstGeom prst="straightConnector1">
            <a:avLst/>
          </a:prstGeom>
          <a:noFill/>
          <a:ln w="76200">
            <a:solidFill>
              <a:schemeClr val="tx1"/>
            </a:solidFill>
            <a:round/>
            <a:headEnd/>
            <a:tailEnd type="triangle" w="med" len="med"/>
          </a:ln>
        </p:spPr>
      </p:cxnSp>
      <p:cxnSp>
        <p:nvCxnSpPr>
          <p:cNvPr id="44" name="AutoShape 7"/>
          <p:cNvCxnSpPr>
            <a:cxnSpLocks noChangeShapeType="1"/>
            <a:stCxn id="39" idx="3"/>
          </p:cNvCxnSpPr>
          <p:nvPr/>
        </p:nvCxnSpPr>
        <p:spPr bwMode="auto">
          <a:xfrm>
            <a:off x="5039788" y="2761331"/>
            <a:ext cx="2436728" cy="646393"/>
          </a:xfrm>
          <a:prstGeom prst="straightConnector1">
            <a:avLst/>
          </a:prstGeom>
          <a:noFill/>
          <a:ln w="76200">
            <a:solidFill>
              <a:schemeClr val="tx1"/>
            </a:solidFill>
            <a:round/>
            <a:headEnd/>
            <a:tailEnd type="triangle" w="med" len="med"/>
          </a:ln>
        </p:spPr>
      </p:cxnSp>
      <p:sp>
        <p:nvSpPr>
          <p:cNvPr id="49" name="Text Box 9"/>
          <p:cNvSpPr txBox="1">
            <a:spLocks noChangeArrowheads="1"/>
          </p:cNvSpPr>
          <p:nvPr/>
        </p:nvSpPr>
        <p:spPr bwMode="auto">
          <a:xfrm>
            <a:off x="2602509" y="3980577"/>
            <a:ext cx="516272" cy="579056"/>
          </a:xfrm>
          <a:prstGeom prst="rect">
            <a:avLst/>
          </a:prstGeom>
          <a:noFill/>
          <a:ln w="9525">
            <a:noFill/>
            <a:miter lim="800000"/>
            <a:headEnd/>
            <a:tailEnd/>
          </a:ln>
        </p:spPr>
        <p:txBody>
          <a:bodyPr wrap="none" lIns="85777" tIns="42888" rIns="85777" bIns="42888">
            <a:spAutoFit/>
          </a:bodyPr>
          <a:lstStyle/>
          <a:p>
            <a:pPr defTabSz="896385" eaLnBrk="0" hangingPunct="0">
              <a:spcBef>
                <a:spcPct val="20000"/>
              </a:spcBef>
            </a:pPr>
            <a:r>
              <a:rPr lang="en-US" sz="3200" b="1" i="1" dirty="0">
                <a:solidFill>
                  <a:schemeClr val="accent4">
                    <a:lumMod val="60000"/>
                    <a:lumOff val="40000"/>
                  </a:schemeClr>
                </a:solidFill>
                <a:latin typeface="Symbol" charset="2"/>
                <a:cs typeface="Symbol" charset="2"/>
                <a:sym typeface="Symbol" pitchFamily="18" charset="2"/>
              </a:rPr>
              <a:t>d</a:t>
            </a:r>
            <a:r>
              <a:rPr lang="en-US" sz="3200" b="1" i="1" baseline="-25000" dirty="0">
                <a:solidFill>
                  <a:schemeClr val="accent4">
                    <a:lumMod val="60000"/>
                    <a:lumOff val="40000"/>
                  </a:schemeClr>
                </a:solidFill>
                <a:sym typeface="Symbol" pitchFamily="18" charset="2"/>
              </a:rPr>
              <a:t>2</a:t>
            </a:r>
            <a:endParaRPr lang="en-US" sz="3200" b="1" i="1" dirty="0">
              <a:solidFill>
                <a:schemeClr val="accent4">
                  <a:lumMod val="60000"/>
                  <a:lumOff val="40000"/>
                </a:schemeClr>
              </a:solidFill>
            </a:endParaRPr>
          </a:p>
        </p:txBody>
      </p:sp>
      <p:sp>
        <p:nvSpPr>
          <p:cNvPr id="50" name="Line 11"/>
          <p:cNvSpPr>
            <a:spLocks noChangeShapeType="1"/>
          </p:cNvSpPr>
          <p:nvPr/>
        </p:nvSpPr>
        <p:spPr bwMode="auto">
          <a:xfrm flipV="1">
            <a:off x="3218292" y="4285881"/>
            <a:ext cx="762199" cy="0"/>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1" name="Text Box 9"/>
          <p:cNvSpPr txBox="1">
            <a:spLocks noChangeArrowheads="1"/>
          </p:cNvSpPr>
          <p:nvPr/>
        </p:nvSpPr>
        <p:spPr bwMode="auto">
          <a:xfrm>
            <a:off x="2602509" y="2392127"/>
            <a:ext cx="516272" cy="579056"/>
          </a:xfrm>
          <a:prstGeom prst="rect">
            <a:avLst/>
          </a:prstGeom>
          <a:noFill/>
          <a:ln w="9525">
            <a:noFill/>
            <a:miter lim="800000"/>
            <a:headEnd/>
            <a:tailEnd/>
          </a:ln>
        </p:spPr>
        <p:txBody>
          <a:bodyPr wrap="none" lIns="85777" tIns="42888" rIns="85777" bIns="42888">
            <a:spAutoFit/>
          </a:bodyPr>
          <a:lstStyle/>
          <a:p>
            <a:pPr defTabSz="896385" eaLnBrk="0" hangingPunct="0">
              <a:spcBef>
                <a:spcPct val="20000"/>
              </a:spcBef>
            </a:pPr>
            <a:r>
              <a:rPr lang="en-US" sz="3200" b="1" i="1" dirty="0">
                <a:solidFill>
                  <a:schemeClr val="accent4">
                    <a:lumMod val="60000"/>
                    <a:lumOff val="40000"/>
                  </a:schemeClr>
                </a:solidFill>
                <a:latin typeface="Symbol" charset="2"/>
                <a:cs typeface="Symbol" charset="2"/>
                <a:sym typeface="Symbol" pitchFamily="18" charset="2"/>
              </a:rPr>
              <a:t>d</a:t>
            </a:r>
            <a:r>
              <a:rPr lang="en-US" sz="3200" b="1" i="1" baseline="-25000" dirty="0">
                <a:solidFill>
                  <a:schemeClr val="accent4">
                    <a:lumMod val="60000"/>
                    <a:lumOff val="40000"/>
                  </a:schemeClr>
                </a:solidFill>
                <a:sym typeface="Symbol" pitchFamily="18" charset="2"/>
              </a:rPr>
              <a:t>1</a:t>
            </a:r>
            <a:endParaRPr lang="en-US" sz="3200" b="1" i="1" dirty="0">
              <a:solidFill>
                <a:schemeClr val="accent4">
                  <a:lumMod val="60000"/>
                  <a:lumOff val="40000"/>
                </a:schemeClr>
              </a:solidFill>
            </a:endParaRPr>
          </a:p>
        </p:txBody>
      </p:sp>
      <p:sp>
        <p:nvSpPr>
          <p:cNvPr id="52" name="Line 11"/>
          <p:cNvSpPr>
            <a:spLocks noChangeShapeType="1"/>
          </p:cNvSpPr>
          <p:nvPr/>
        </p:nvSpPr>
        <p:spPr bwMode="auto">
          <a:xfrm flipV="1">
            <a:off x="3218291" y="2761327"/>
            <a:ext cx="762200" cy="3"/>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 name="Title 4">
            <a:extLst>
              <a:ext uri="{FF2B5EF4-FFF2-40B4-BE49-F238E27FC236}">
                <a16:creationId xmlns:a16="http://schemas.microsoft.com/office/drawing/2014/main" id="{3A8DB54D-6995-2345-A45A-D1A291B1D4C2}"/>
              </a:ext>
            </a:extLst>
          </p:cNvPr>
          <p:cNvSpPr>
            <a:spLocks noGrp="1"/>
          </p:cNvSpPr>
          <p:nvPr>
            <p:ph type="title"/>
          </p:nvPr>
        </p:nvSpPr>
        <p:spPr/>
        <p:txBody>
          <a:bodyPr/>
          <a:lstStyle/>
          <a:p>
            <a:r>
              <a:rPr lang="en-US" dirty="0"/>
              <a:t>Could be Due to a Shared Driver</a:t>
            </a:r>
          </a:p>
        </p:txBody>
      </p:sp>
      <p:sp>
        <p:nvSpPr>
          <p:cNvPr id="22" name="Oval 21">
            <a:extLst>
              <a:ext uri="{FF2B5EF4-FFF2-40B4-BE49-F238E27FC236}">
                <a16:creationId xmlns:a16="http://schemas.microsoft.com/office/drawing/2014/main" id="{2F7ED480-3250-9C4D-95C0-123A8E001F13}"/>
              </a:ext>
            </a:extLst>
          </p:cNvPr>
          <p:cNvSpPr/>
          <p:nvPr/>
        </p:nvSpPr>
        <p:spPr>
          <a:xfrm>
            <a:off x="2472299" y="2229463"/>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r>
              <a:rPr lang="en-US" sz="3200" baseline="-25000" dirty="0">
                <a:solidFill>
                  <a:schemeClr val="tx1"/>
                </a:solidFill>
              </a:rPr>
              <a:t>1</a:t>
            </a:r>
          </a:p>
        </p:txBody>
      </p:sp>
      <p:sp>
        <p:nvSpPr>
          <p:cNvPr id="23" name="Oval 22">
            <a:extLst>
              <a:ext uri="{FF2B5EF4-FFF2-40B4-BE49-F238E27FC236}">
                <a16:creationId xmlns:a16="http://schemas.microsoft.com/office/drawing/2014/main" id="{D5B3A17E-0B0F-8945-A972-3D084B3F59C1}"/>
              </a:ext>
            </a:extLst>
          </p:cNvPr>
          <p:cNvSpPr/>
          <p:nvPr/>
        </p:nvSpPr>
        <p:spPr>
          <a:xfrm>
            <a:off x="2321615" y="3761507"/>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r>
              <a:rPr lang="en-US" sz="3200" baseline="-25000" dirty="0">
                <a:solidFill>
                  <a:schemeClr val="tx1"/>
                </a:solidFill>
              </a:rPr>
              <a:t>2</a:t>
            </a:r>
          </a:p>
        </p:txBody>
      </p:sp>
      <p:sp>
        <p:nvSpPr>
          <p:cNvPr id="17" name="Oval 16">
            <a:extLst>
              <a:ext uri="{FF2B5EF4-FFF2-40B4-BE49-F238E27FC236}">
                <a16:creationId xmlns:a16="http://schemas.microsoft.com/office/drawing/2014/main" id="{EAB602BA-4E28-274F-B295-75944B6B1908}"/>
              </a:ext>
            </a:extLst>
          </p:cNvPr>
          <p:cNvSpPr/>
          <p:nvPr/>
        </p:nvSpPr>
        <p:spPr>
          <a:xfrm>
            <a:off x="326360" y="3058303"/>
            <a:ext cx="1078059" cy="92281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C000"/>
                </a:solidFill>
              </a:rPr>
              <a:t>d</a:t>
            </a:r>
            <a:r>
              <a:rPr lang="en-US" sz="3200" baseline="-25000" dirty="0">
                <a:solidFill>
                  <a:srgbClr val="FFC000"/>
                </a:solidFill>
              </a:rPr>
              <a:t>3</a:t>
            </a:r>
          </a:p>
        </p:txBody>
      </p:sp>
      <p:cxnSp>
        <p:nvCxnSpPr>
          <p:cNvPr id="19" name="AutoShape 6">
            <a:extLst>
              <a:ext uri="{FF2B5EF4-FFF2-40B4-BE49-F238E27FC236}">
                <a16:creationId xmlns:a16="http://schemas.microsoft.com/office/drawing/2014/main" id="{5B88092E-6273-6B4C-81DE-2FF3CF3F999F}"/>
              </a:ext>
            </a:extLst>
          </p:cNvPr>
          <p:cNvCxnSpPr>
            <a:cxnSpLocks noChangeShapeType="1"/>
            <a:stCxn id="17" idx="6"/>
            <a:endCxn id="22" idx="2"/>
          </p:cNvCxnSpPr>
          <p:nvPr/>
        </p:nvCxnSpPr>
        <p:spPr bwMode="auto">
          <a:xfrm flipV="1">
            <a:off x="1404419" y="2690869"/>
            <a:ext cx="1067880" cy="828840"/>
          </a:xfrm>
          <a:prstGeom prst="straightConnector1">
            <a:avLst/>
          </a:prstGeom>
          <a:noFill/>
          <a:ln w="76200">
            <a:solidFill>
              <a:srgbClr val="FFC000"/>
            </a:solidFill>
            <a:round/>
            <a:headEnd/>
            <a:tailEnd type="triangle" w="med" len="med"/>
          </a:ln>
        </p:spPr>
      </p:cxnSp>
      <p:cxnSp>
        <p:nvCxnSpPr>
          <p:cNvPr id="24" name="AutoShape 6">
            <a:extLst>
              <a:ext uri="{FF2B5EF4-FFF2-40B4-BE49-F238E27FC236}">
                <a16:creationId xmlns:a16="http://schemas.microsoft.com/office/drawing/2014/main" id="{B76E882D-E782-6A4B-8BCA-38F843998B2C}"/>
              </a:ext>
            </a:extLst>
          </p:cNvPr>
          <p:cNvCxnSpPr>
            <a:cxnSpLocks noChangeShapeType="1"/>
            <a:stCxn id="17" idx="6"/>
            <a:endCxn id="23" idx="2"/>
          </p:cNvCxnSpPr>
          <p:nvPr/>
        </p:nvCxnSpPr>
        <p:spPr bwMode="auto">
          <a:xfrm>
            <a:off x="1404419" y="3519709"/>
            <a:ext cx="917196" cy="703204"/>
          </a:xfrm>
          <a:prstGeom prst="straightConnector1">
            <a:avLst/>
          </a:prstGeom>
          <a:noFill/>
          <a:ln w="76200">
            <a:solidFill>
              <a:srgbClr val="FFC000"/>
            </a:solidFill>
            <a:round/>
            <a:headEnd/>
            <a:tailEnd type="triangle" w="med" len="med"/>
          </a:ln>
        </p:spPr>
      </p:cxnSp>
    </p:spTree>
    <p:extLst>
      <p:ext uri="{BB962C8B-B14F-4D97-AF65-F5344CB8AC3E}">
        <p14:creationId xmlns:p14="http://schemas.microsoft.com/office/powerpoint/2010/main" val="125076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B6C37-9043-966C-7B86-B85A26F4AE92}"/>
            </a:ext>
          </a:extLst>
        </p:cNvPr>
        <p:cNvGrpSpPr/>
        <p:nvPr/>
      </p:nvGrpSpPr>
      <p:grpSpPr>
        <a:xfrm>
          <a:off x="0" y="0"/>
          <a:ext cx="0" cy="0"/>
          <a:chOff x="0" y="0"/>
          <a:chExt cx="0" cy="0"/>
        </a:xfrm>
      </p:grpSpPr>
      <p:sp>
        <p:nvSpPr>
          <p:cNvPr id="39" name="Rectangle 2">
            <a:extLst>
              <a:ext uri="{FF2B5EF4-FFF2-40B4-BE49-F238E27FC236}">
                <a16:creationId xmlns:a16="http://schemas.microsoft.com/office/drawing/2014/main" id="{F57F8811-ACF5-7451-F198-0F35582238C4}"/>
              </a:ext>
            </a:extLst>
          </p:cNvPr>
          <p:cNvSpPr>
            <a:spLocks noChangeArrowheads="1"/>
          </p:cNvSpPr>
          <p:nvPr/>
        </p:nvSpPr>
        <p:spPr bwMode="auto">
          <a:xfrm>
            <a:off x="3981936" y="246435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40" name="Rectangle 3">
            <a:extLst>
              <a:ext uri="{FF2B5EF4-FFF2-40B4-BE49-F238E27FC236}">
                <a16:creationId xmlns:a16="http://schemas.microsoft.com/office/drawing/2014/main" id="{6BA97233-CD60-4567-474D-CEF007DFC151}"/>
              </a:ext>
            </a:extLst>
          </p:cNvPr>
          <p:cNvSpPr>
            <a:spLocks noChangeArrowheads="1"/>
          </p:cNvSpPr>
          <p:nvPr/>
        </p:nvSpPr>
        <p:spPr bwMode="auto">
          <a:xfrm>
            <a:off x="3980494" y="3988909"/>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2</a:t>
            </a:r>
            <a:endParaRPr lang="en-US" sz="3200" b="1" dirty="0"/>
          </a:p>
        </p:txBody>
      </p:sp>
      <p:sp>
        <p:nvSpPr>
          <p:cNvPr id="41" name="Rectangle 4">
            <a:extLst>
              <a:ext uri="{FF2B5EF4-FFF2-40B4-BE49-F238E27FC236}">
                <a16:creationId xmlns:a16="http://schemas.microsoft.com/office/drawing/2014/main" id="{52D19F8B-3103-A0E8-9F25-22E5649B1F8C}"/>
              </a:ext>
            </a:extLst>
          </p:cNvPr>
          <p:cNvSpPr>
            <a:spLocks noChangeArrowheads="1"/>
          </p:cNvSpPr>
          <p:nvPr/>
        </p:nvSpPr>
        <p:spPr bwMode="auto">
          <a:xfrm>
            <a:off x="7476517" y="3229110"/>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43" name="AutoShape 6">
            <a:extLst>
              <a:ext uri="{FF2B5EF4-FFF2-40B4-BE49-F238E27FC236}">
                <a16:creationId xmlns:a16="http://schemas.microsoft.com/office/drawing/2014/main" id="{96F26FFE-97C4-9A79-A068-D6E2036EFCB8}"/>
              </a:ext>
            </a:extLst>
          </p:cNvPr>
          <p:cNvCxnSpPr>
            <a:cxnSpLocks noChangeShapeType="1"/>
            <a:stCxn id="40" idx="3"/>
          </p:cNvCxnSpPr>
          <p:nvPr/>
        </p:nvCxnSpPr>
        <p:spPr bwMode="auto">
          <a:xfrm flipV="1">
            <a:off x="5039788" y="3691049"/>
            <a:ext cx="2438958" cy="594832"/>
          </a:xfrm>
          <a:prstGeom prst="straightConnector1">
            <a:avLst/>
          </a:prstGeom>
          <a:noFill/>
          <a:ln w="76200">
            <a:solidFill>
              <a:schemeClr val="tx1"/>
            </a:solidFill>
            <a:round/>
            <a:headEnd/>
            <a:tailEnd type="triangle" w="med" len="med"/>
          </a:ln>
        </p:spPr>
      </p:cxnSp>
      <p:cxnSp>
        <p:nvCxnSpPr>
          <p:cNvPr id="44" name="AutoShape 7">
            <a:extLst>
              <a:ext uri="{FF2B5EF4-FFF2-40B4-BE49-F238E27FC236}">
                <a16:creationId xmlns:a16="http://schemas.microsoft.com/office/drawing/2014/main" id="{1BD67A92-9074-B75E-B03F-3D5D65A4D5C1}"/>
              </a:ext>
            </a:extLst>
          </p:cNvPr>
          <p:cNvCxnSpPr>
            <a:cxnSpLocks noChangeShapeType="1"/>
            <a:stCxn id="39" idx="3"/>
          </p:cNvCxnSpPr>
          <p:nvPr/>
        </p:nvCxnSpPr>
        <p:spPr bwMode="auto">
          <a:xfrm>
            <a:off x="5039788" y="2761331"/>
            <a:ext cx="2436728" cy="646393"/>
          </a:xfrm>
          <a:prstGeom prst="straightConnector1">
            <a:avLst/>
          </a:prstGeom>
          <a:noFill/>
          <a:ln w="76200">
            <a:solidFill>
              <a:schemeClr val="tx1"/>
            </a:solidFill>
            <a:round/>
            <a:headEnd/>
            <a:tailEnd type="triangle" w="med" len="med"/>
          </a:ln>
        </p:spPr>
      </p:cxnSp>
      <p:sp>
        <p:nvSpPr>
          <p:cNvPr id="50" name="Line 11">
            <a:extLst>
              <a:ext uri="{FF2B5EF4-FFF2-40B4-BE49-F238E27FC236}">
                <a16:creationId xmlns:a16="http://schemas.microsoft.com/office/drawing/2014/main" id="{6E565D46-522E-8A2A-8FC9-A54C08B9E55B}"/>
              </a:ext>
            </a:extLst>
          </p:cNvPr>
          <p:cNvSpPr>
            <a:spLocks noChangeShapeType="1"/>
          </p:cNvSpPr>
          <p:nvPr/>
        </p:nvSpPr>
        <p:spPr bwMode="auto">
          <a:xfrm>
            <a:off x="2766951" y="3881142"/>
            <a:ext cx="1213541" cy="404739"/>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2" name="Line 11">
            <a:extLst>
              <a:ext uri="{FF2B5EF4-FFF2-40B4-BE49-F238E27FC236}">
                <a16:creationId xmlns:a16="http://schemas.microsoft.com/office/drawing/2014/main" id="{1518A54B-E6D4-F626-5288-19E6E86CAD74}"/>
              </a:ext>
            </a:extLst>
          </p:cNvPr>
          <p:cNvSpPr>
            <a:spLocks noChangeShapeType="1"/>
          </p:cNvSpPr>
          <p:nvPr/>
        </p:nvSpPr>
        <p:spPr bwMode="auto">
          <a:xfrm flipV="1">
            <a:off x="2766951" y="2761325"/>
            <a:ext cx="1213540" cy="404739"/>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 name="Title 4">
            <a:extLst>
              <a:ext uri="{FF2B5EF4-FFF2-40B4-BE49-F238E27FC236}">
                <a16:creationId xmlns:a16="http://schemas.microsoft.com/office/drawing/2014/main" id="{2BCB58C6-5452-A3D3-FD9A-86AF21A40156}"/>
              </a:ext>
            </a:extLst>
          </p:cNvPr>
          <p:cNvSpPr>
            <a:spLocks noGrp="1"/>
          </p:cNvSpPr>
          <p:nvPr>
            <p:ph type="title"/>
          </p:nvPr>
        </p:nvSpPr>
        <p:spPr/>
        <p:txBody>
          <a:bodyPr/>
          <a:lstStyle/>
          <a:p>
            <a:r>
              <a:rPr lang="en-US" dirty="0"/>
              <a:t>So Draw the Shared Driver!</a:t>
            </a:r>
          </a:p>
        </p:txBody>
      </p:sp>
      <p:sp>
        <p:nvSpPr>
          <p:cNvPr id="22" name="Oval 21">
            <a:extLst>
              <a:ext uri="{FF2B5EF4-FFF2-40B4-BE49-F238E27FC236}">
                <a16:creationId xmlns:a16="http://schemas.microsoft.com/office/drawing/2014/main" id="{F9428A2B-0E0B-EB9A-A4CD-6646FEDABFA2}"/>
              </a:ext>
            </a:extLst>
          </p:cNvPr>
          <p:cNvSpPr/>
          <p:nvPr/>
        </p:nvSpPr>
        <p:spPr>
          <a:xfrm>
            <a:off x="1945160" y="3042350"/>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r>
              <a:rPr lang="en-US" sz="3200" baseline="-25000" dirty="0">
                <a:solidFill>
                  <a:schemeClr val="tx1"/>
                </a:solidFill>
              </a:rPr>
              <a:t>1</a:t>
            </a:r>
          </a:p>
        </p:txBody>
      </p:sp>
    </p:spTree>
    <p:extLst>
      <p:ext uri="{BB962C8B-B14F-4D97-AF65-F5344CB8AC3E}">
        <p14:creationId xmlns:p14="http://schemas.microsoft.com/office/powerpoint/2010/main" val="2962291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a:spLocks noChangeArrowheads="1"/>
          </p:cNvSpPr>
          <p:nvPr/>
        </p:nvSpPr>
        <p:spPr bwMode="auto">
          <a:xfrm>
            <a:off x="3981936" y="246435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40" name="Rectangle 3"/>
          <p:cNvSpPr>
            <a:spLocks noChangeArrowheads="1"/>
          </p:cNvSpPr>
          <p:nvPr/>
        </p:nvSpPr>
        <p:spPr bwMode="auto">
          <a:xfrm>
            <a:off x="3980494" y="3988909"/>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2</a:t>
            </a:r>
            <a:endParaRPr lang="en-US" sz="3200" b="1" dirty="0"/>
          </a:p>
        </p:txBody>
      </p:sp>
      <p:sp>
        <p:nvSpPr>
          <p:cNvPr id="41" name="Rectangle 4"/>
          <p:cNvSpPr>
            <a:spLocks noChangeArrowheads="1"/>
          </p:cNvSpPr>
          <p:nvPr/>
        </p:nvSpPr>
        <p:spPr bwMode="auto">
          <a:xfrm>
            <a:off x="7476517" y="3229110"/>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43" name="AutoShape 6"/>
          <p:cNvCxnSpPr>
            <a:cxnSpLocks noChangeShapeType="1"/>
            <a:stCxn id="40" idx="3"/>
          </p:cNvCxnSpPr>
          <p:nvPr/>
        </p:nvCxnSpPr>
        <p:spPr bwMode="auto">
          <a:xfrm flipV="1">
            <a:off x="5039788" y="3691049"/>
            <a:ext cx="2438958" cy="594832"/>
          </a:xfrm>
          <a:prstGeom prst="straightConnector1">
            <a:avLst/>
          </a:prstGeom>
          <a:noFill/>
          <a:ln w="76200">
            <a:solidFill>
              <a:schemeClr val="tx1"/>
            </a:solidFill>
            <a:round/>
            <a:headEnd/>
            <a:tailEnd type="triangle" w="med" len="med"/>
          </a:ln>
        </p:spPr>
      </p:cxnSp>
      <p:cxnSp>
        <p:nvCxnSpPr>
          <p:cNvPr id="44" name="AutoShape 7"/>
          <p:cNvCxnSpPr>
            <a:cxnSpLocks noChangeShapeType="1"/>
            <a:stCxn id="39" idx="3"/>
          </p:cNvCxnSpPr>
          <p:nvPr/>
        </p:nvCxnSpPr>
        <p:spPr bwMode="auto">
          <a:xfrm>
            <a:off x="5039788" y="2761331"/>
            <a:ext cx="2436728" cy="646393"/>
          </a:xfrm>
          <a:prstGeom prst="straightConnector1">
            <a:avLst/>
          </a:prstGeom>
          <a:noFill/>
          <a:ln w="76200">
            <a:solidFill>
              <a:schemeClr val="tx1"/>
            </a:solidFill>
            <a:round/>
            <a:headEnd/>
            <a:tailEnd type="triangle" w="med" len="med"/>
          </a:ln>
        </p:spPr>
      </p:cxnSp>
      <p:sp>
        <p:nvSpPr>
          <p:cNvPr id="49" name="Text Box 9"/>
          <p:cNvSpPr txBox="1">
            <a:spLocks noChangeArrowheads="1"/>
          </p:cNvSpPr>
          <p:nvPr/>
        </p:nvSpPr>
        <p:spPr bwMode="auto">
          <a:xfrm>
            <a:off x="2602509" y="3980577"/>
            <a:ext cx="516272" cy="579056"/>
          </a:xfrm>
          <a:prstGeom prst="rect">
            <a:avLst/>
          </a:prstGeom>
          <a:noFill/>
          <a:ln w="9525">
            <a:noFill/>
            <a:miter lim="800000"/>
            <a:headEnd/>
            <a:tailEnd/>
          </a:ln>
        </p:spPr>
        <p:txBody>
          <a:bodyPr wrap="none" lIns="85777" tIns="42888" rIns="85777" bIns="42888">
            <a:spAutoFit/>
          </a:bodyPr>
          <a:lstStyle/>
          <a:p>
            <a:pPr defTabSz="896385" eaLnBrk="0" hangingPunct="0">
              <a:spcBef>
                <a:spcPct val="20000"/>
              </a:spcBef>
            </a:pPr>
            <a:r>
              <a:rPr lang="en-US" sz="3200" b="1" i="1" dirty="0">
                <a:solidFill>
                  <a:schemeClr val="accent4">
                    <a:lumMod val="60000"/>
                    <a:lumOff val="40000"/>
                  </a:schemeClr>
                </a:solidFill>
                <a:latin typeface="Symbol" charset="2"/>
                <a:cs typeface="Symbol" charset="2"/>
                <a:sym typeface="Symbol" pitchFamily="18" charset="2"/>
              </a:rPr>
              <a:t>d</a:t>
            </a:r>
            <a:r>
              <a:rPr lang="en-US" sz="3200" b="1" i="1" baseline="-25000" dirty="0">
                <a:solidFill>
                  <a:schemeClr val="accent4">
                    <a:lumMod val="60000"/>
                    <a:lumOff val="40000"/>
                  </a:schemeClr>
                </a:solidFill>
                <a:sym typeface="Symbol" pitchFamily="18" charset="2"/>
              </a:rPr>
              <a:t>2</a:t>
            </a:r>
            <a:endParaRPr lang="en-US" sz="3200" b="1" i="1" dirty="0">
              <a:solidFill>
                <a:schemeClr val="accent4">
                  <a:lumMod val="60000"/>
                  <a:lumOff val="40000"/>
                </a:schemeClr>
              </a:solidFill>
            </a:endParaRPr>
          </a:p>
        </p:txBody>
      </p:sp>
      <p:sp>
        <p:nvSpPr>
          <p:cNvPr id="50" name="Line 11"/>
          <p:cNvSpPr>
            <a:spLocks noChangeShapeType="1"/>
          </p:cNvSpPr>
          <p:nvPr/>
        </p:nvSpPr>
        <p:spPr bwMode="auto">
          <a:xfrm flipV="1">
            <a:off x="3218292" y="4285881"/>
            <a:ext cx="762199" cy="0"/>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1" name="Text Box 9"/>
          <p:cNvSpPr txBox="1">
            <a:spLocks noChangeArrowheads="1"/>
          </p:cNvSpPr>
          <p:nvPr/>
        </p:nvSpPr>
        <p:spPr bwMode="auto">
          <a:xfrm>
            <a:off x="2602509" y="2392127"/>
            <a:ext cx="516272" cy="579056"/>
          </a:xfrm>
          <a:prstGeom prst="rect">
            <a:avLst/>
          </a:prstGeom>
          <a:noFill/>
          <a:ln w="9525">
            <a:noFill/>
            <a:miter lim="800000"/>
            <a:headEnd/>
            <a:tailEnd/>
          </a:ln>
        </p:spPr>
        <p:txBody>
          <a:bodyPr wrap="none" lIns="85777" tIns="42888" rIns="85777" bIns="42888">
            <a:spAutoFit/>
          </a:bodyPr>
          <a:lstStyle/>
          <a:p>
            <a:pPr defTabSz="896385" eaLnBrk="0" hangingPunct="0">
              <a:spcBef>
                <a:spcPct val="20000"/>
              </a:spcBef>
            </a:pPr>
            <a:r>
              <a:rPr lang="en-US" sz="3200" b="1" i="1" dirty="0">
                <a:solidFill>
                  <a:schemeClr val="accent4">
                    <a:lumMod val="60000"/>
                    <a:lumOff val="40000"/>
                  </a:schemeClr>
                </a:solidFill>
                <a:latin typeface="Symbol" charset="2"/>
                <a:cs typeface="Symbol" charset="2"/>
                <a:sym typeface="Symbol" pitchFamily="18" charset="2"/>
              </a:rPr>
              <a:t>d</a:t>
            </a:r>
            <a:r>
              <a:rPr lang="en-US" sz="3200" b="1" i="1" baseline="-25000" dirty="0">
                <a:solidFill>
                  <a:schemeClr val="accent4">
                    <a:lumMod val="60000"/>
                    <a:lumOff val="40000"/>
                  </a:schemeClr>
                </a:solidFill>
                <a:sym typeface="Symbol" pitchFamily="18" charset="2"/>
              </a:rPr>
              <a:t>1</a:t>
            </a:r>
            <a:endParaRPr lang="en-US" sz="3200" b="1" i="1" dirty="0">
              <a:solidFill>
                <a:schemeClr val="accent4">
                  <a:lumMod val="60000"/>
                  <a:lumOff val="40000"/>
                </a:schemeClr>
              </a:solidFill>
            </a:endParaRPr>
          </a:p>
        </p:txBody>
      </p:sp>
      <p:sp>
        <p:nvSpPr>
          <p:cNvPr id="52" name="Line 11"/>
          <p:cNvSpPr>
            <a:spLocks noChangeShapeType="1"/>
          </p:cNvSpPr>
          <p:nvPr/>
        </p:nvSpPr>
        <p:spPr bwMode="auto">
          <a:xfrm flipV="1">
            <a:off x="3218291" y="2761327"/>
            <a:ext cx="762200" cy="3"/>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 name="Title 4">
            <a:extLst>
              <a:ext uri="{FF2B5EF4-FFF2-40B4-BE49-F238E27FC236}">
                <a16:creationId xmlns:a16="http://schemas.microsoft.com/office/drawing/2014/main" id="{3A8DB54D-6995-2345-A45A-D1A291B1D4C2}"/>
              </a:ext>
            </a:extLst>
          </p:cNvPr>
          <p:cNvSpPr>
            <a:spLocks noGrp="1"/>
          </p:cNvSpPr>
          <p:nvPr>
            <p:ph type="title"/>
          </p:nvPr>
        </p:nvSpPr>
        <p:spPr/>
        <p:txBody>
          <a:bodyPr/>
          <a:lstStyle/>
          <a:p>
            <a:r>
              <a:rPr lang="en-US" dirty="0"/>
              <a:t>Could Be Due to a Directed Relationship</a:t>
            </a:r>
          </a:p>
        </p:txBody>
      </p:sp>
      <p:sp>
        <p:nvSpPr>
          <p:cNvPr id="22" name="Oval 21">
            <a:extLst>
              <a:ext uri="{FF2B5EF4-FFF2-40B4-BE49-F238E27FC236}">
                <a16:creationId xmlns:a16="http://schemas.microsoft.com/office/drawing/2014/main" id="{2F7ED480-3250-9C4D-95C0-123A8E001F13}"/>
              </a:ext>
            </a:extLst>
          </p:cNvPr>
          <p:cNvSpPr/>
          <p:nvPr/>
        </p:nvSpPr>
        <p:spPr>
          <a:xfrm>
            <a:off x="2365974" y="2229463"/>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r>
              <a:rPr lang="en-US" sz="3200" baseline="-25000" dirty="0">
                <a:solidFill>
                  <a:schemeClr val="tx1"/>
                </a:solidFill>
              </a:rPr>
              <a:t>1</a:t>
            </a:r>
          </a:p>
        </p:txBody>
      </p:sp>
      <p:sp>
        <p:nvSpPr>
          <p:cNvPr id="23" name="Oval 22">
            <a:extLst>
              <a:ext uri="{FF2B5EF4-FFF2-40B4-BE49-F238E27FC236}">
                <a16:creationId xmlns:a16="http://schemas.microsoft.com/office/drawing/2014/main" id="{D5B3A17E-0B0F-8945-A972-3D084B3F59C1}"/>
              </a:ext>
            </a:extLst>
          </p:cNvPr>
          <p:cNvSpPr/>
          <p:nvPr/>
        </p:nvSpPr>
        <p:spPr>
          <a:xfrm>
            <a:off x="2364145" y="3761507"/>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r>
              <a:rPr lang="en-US" sz="3200" baseline="-25000" dirty="0">
                <a:solidFill>
                  <a:schemeClr val="tx1"/>
                </a:solidFill>
              </a:rPr>
              <a:t>2</a:t>
            </a:r>
          </a:p>
        </p:txBody>
      </p:sp>
      <p:cxnSp>
        <p:nvCxnSpPr>
          <p:cNvPr id="17" name="AutoShape 6">
            <a:extLst>
              <a:ext uri="{FF2B5EF4-FFF2-40B4-BE49-F238E27FC236}">
                <a16:creationId xmlns:a16="http://schemas.microsoft.com/office/drawing/2014/main" id="{D00EF012-93DB-2441-B560-6F460F8734A8}"/>
              </a:ext>
            </a:extLst>
          </p:cNvPr>
          <p:cNvCxnSpPr>
            <a:cxnSpLocks noChangeShapeType="1"/>
            <a:stCxn id="23" idx="0"/>
            <a:endCxn id="22" idx="4"/>
          </p:cNvCxnSpPr>
          <p:nvPr/>
        </p:nvCxnSpPr>
        <p:spPr bwMode="auto">
          <a:xfrm flipV="1">
            <a:off x="2903175" y="3152274"/>
            <a:ext cx="1829" cy="609233"/>
          </a:xfrm>
          <a:prstGeom prst="straightConnector1">
            <a:avLst/>
          </a:prstGeom>
          <a:noFill/>
          <a:ln w="76200">
            <a:solidFill>
              <a:srgbClr val="FFFF00"/>
            </a:solidFill>
            <a:round/>
            <a:headEnd/>
            <a:tailEnd type="triangle" w="med" len="med"/>
          </a:ln>
        </p:spPr>
      </p:cxnSp>
      <p:sp>
        <p:nvSpPr>
          <p:cNvPr id="25" name="TextBox 24">
            <a:extLst>
              <a:ext uri="{FF2B5EF4-FFF2-40B4-BE49-F238E27FC236}">
                <a16:creationId xmlns:a16="http://schemas.microsoft.com/office/drawing/2014/main" id="{B2129EDB-7D7B-274C-8311-CC1C79681080}"/>
              </a:ext>
            </a:extLst>
          </p:cNvPr>
          <p:cNvSpPr txBox="1"/>
          <p:nvPr/>
        </p:nvSpPr>
        <p:spPr>
          <a:xfrm>
            <a:off x="33840" y="4938099"/>
            <a:ext cx="12158160" cy="1569660"/>
          </a:xfrm>
          <a:prstGeom prst="rect">
            <a:avLst/>
          </a:prstGeom>
          <a:noFill/>
        </p:spPr>
        <p:txBody>
          <a:bodyPr wrap="square" rtlCol="0">
            <a:spAutoFit/>
          </a:bodyPr>
          <a:lstStyle/>
          <a:p>
            <a:pPr algn="ctr"/>
            <a:r>
              <a:rPr lang="en-US" sz="3200" dirty="0">
                <a:latin typeface="Avenir" panose="02000503020000020003" pitchFamily="2" charset="0"/>
              </a:rPr>
              <a:t>If correlation is between exogenous variables, we don’t care. If endogenous, we need to consider *why* as it can affect modeling choices and experimental design. And draw the reason! </a:t>
            </a:r>
          </a:p>
        </p:txBody>
      </p:sp>
    </p:spTree>
    <p:extLst>
      <p:ext uri="{BB962C8B-B14F-4D97-AF65-F5344CB8AC3E}">
        <p14:creationId xmlns:p14="http://schemas.microsoft.com/office/powerpoint/2010/main" val="420715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2C3C-0AAE-754E-A96D-CA1AC7F301DC}"/>
              </a:ext>
            </a:extLst>
          </p:cNvPr>
          <p:cNvSpPr>
            <a:spLocks noGrp="1"/>
          </p:cNvSpPr>
          <p:nvPr>
            <p:ph type="title"/>
          </p:nvPr>
        </p:nvSpPr>
        <p:spPr/>
        <p:txBody>
          <a:bodyPr/>
          <a:lstStyle/>
          <a:p>
            <a:r>
              <a:rPr lang="en-US" dirty="0"/>
              <a:t>Why All of this Worry About Structure of a Whole System?</a:t>
            </a:r>
          </a:p>
        </p:txBody>
      </p:sp>
      <p:sp>
        <p:nvSpPr>
          <p:cNvPr id="5" name="Rectangle 3">
            <a:extLst>
              <a:ext uri="{FF2B5EF4-FFF2-40B4-BE49-F238E27FC236}">
                <a16:creationId xmlns:a16="http://schemas.microsoft.com/office/drawing/2014/main" id="{1C28181B-6656-8B4C-A61E-751A93454589}"/>
              </a:ext>
            </a:extLst>
          </p:cNvPr>
          <p:cNvSpPr>
            <a:spLocks noChangeArrowheads="1"/>
          </p:cNvSpPr>
          <p:nvPr/>
        </p:nvSpPr>
        <p:spPr bwMode="auto">
          <a:xfrm>
            <a:off x="3516539"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6" name="Rectangle 4">
            <a:extLst>
              <a:ext uri="{FF2B5EF4-FFF2-40B4-BE49-F238E27FC236}">
                <a16:creationId xmlns:a16="http://schemas.microsoft.com/office/drawing/2014/main" id="{8A3E688A-8FDE-9446-BE02-D06EB35B54C1}"/>
              </a:ext>
            </a:extLst>
          </p:cNvPr>
          <p:cNvSpPr>
            <a:spLocks noChangeArrowheads="1"/>
          </p:cNvSpPr>
          <p:nvPr/>
        </p:nvSpPr>
        <p:spPr bwMode="auto">
          <a:xfrm>
            <a:off x="7247660" y="4120755"/>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7" name="AutoShape 5">
            <a:extLst>
              <a:ext uri="{FF2B5EF4-FFF2-40B4-BE49-F238E27FC236}">
                <a16:creationId xmlns:a16="http://schemas.microsoft.com/office/drawing/2014/main" id="{F27458DB-9A39-1747-A63E-21CECF1FF671}"/>
              </a:ext>
            </a:extLst>
          </p:cNvPr>
          <p:cNvCxnSpPr>
            <a:cxnSpLocks noChangeShapeType="1"/>
            <a:endCxn id="5" idx="0"/>
          </p:cNvCxnSpPr>
          <p:nvPr/>
        </p:nvCxnSpPr>
        <p:spPr bwMode="auto">
          <a:xfrm flipH="1">
            <a:off x="4046187" y="2757589"/>
            <a:ext cx="1865560" cy="1364583"/>
          </a:xfrm>
          <a:prstGeom prst="straightConnector1">
            <a:avLst/>
          </a:prstGeom>
          <a:noFill/>
          <a:ln w="76200">
            <a:solidFill>
              <a:schemeClr val="tx1"/>
            </a:solidFill>
            <a:round/>
            <a:headEnd/>
            <a:tailEnd type="triangle" w="med" len="med"/>
          </a:ln>
        </p:spPr>
      </p:cxnSp>
      <p:cxnSp>
        <p:nvCxnSpPr>
          <p:cNvPr id="8" name="AutoShape 6">
            <a:extLst>
              <a:ext uri="{FF2B5EF4-FFF2-40B4-BE49-F238E27FC236}">
                <a16:creationId xmlns:a16="http://schemas.microsoft.com/office/drawing/2014/main" id="{D66F683B-7616-CE4E-9B70-9788AC5CE714}"/>
              </a:ext>
            </a:extLst>
          </p:cNvPr>
          <p:cNvCxnSpPr>
            <a:cxnSpLocks noChangeShapeType="1"/>
            <a:stCxn id="5" idx="3"/>
            <a:endCxn id="6" idx="1"/>
          </p:cNvCxnSpPr>
          <p:nvPr/>
        </p:nvCxnSpPr>
        <p:spPr bwMode="auto">
          <a:xfrm flipV="1">
            <a:off x="4575834" y="4418436"/>
            <a:ext cx="2671826" cy="709"/>
          </a:xfrm>
          <a:prstGeom prst="straightConnector1">
            <a:avLst/>
          </a:prstGeom>
          <a:noFill/>
          <a:ln w="76200">
            <a:solidFill>
              <a:schemeClr val="tx1"/>
            </a:solidFill>
            <a:round/>
            <a:headEnd/>
            <a:tailEnd type="triangle" w="med" len="med"/>
          </a:ln>
        </p:spPr>
      </p:cxnSp>
      <p:cxnSp>
        <p:nvCxnSpPr>
          <p:cNvPr id="15" name="AutoShape 5">
            <a:extLst>
              <a:ext uri="{FF2B5EF4-FFF2-40B4-BE49-F238E27FC236}">
                <a16:creationId xmlns:a16="http://schemas.microsoft.com/office/drawing/2014/main" id="{75142AF9-7CD1-3440-B627-B5857E497E52}"/>
              </a:ext>
            </a:extLst>
          </p:cNvPr>
          <p:cNvCxnSpPr>
            <a:cxnSpLocks noChangeShapeType="1"/>
            <a:endCxn id="6" idx="0"/>
          </p:cNvCxnSpPr>
          <p:nvPr/>
        </p:nvCxnSpPr>
        <p:spPr bwMode="auto">
          <a:xfrm>
            <a:off x="5911747" y="2757589"/>
            <a:ext cx="1864840" cy="1363166"/>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7E64F6AF-502E-2840-BD8C-A0FED3A0DF57}"/>
              </a:ext>
            </a:extLst>
          </p:cNvPr>
          <p:cNvSpPr/>
          <p:nvPr/>
        </p:nvSpPr>
        <p:spPr>
          <a:xfrm>
            <a:off x="5382821" y="183336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1</a:t>
            </a:r>
          </a:p>
        </p:txBody>
      </p:sp>
      <p:sp>
        <p:nvSpPr>
          <p:cNvPr id="30" name="TextBox 29">
            <a:extLst>
              <a:ext uri="{FF2B5EF4-FFF2-40B4-BE49-F238E27FC236}">
                <a16:creationId xmlns:a16="http://schemas.microsoft.com/office/drawing/2014/main" id="{B5CDF227-E8F0-E042-925F-9CCCD305B30E}"/>
              </a:ext>
            </a:extLst>
          </p:cNvPr>
          <p:cNvSpPr txBox="1"/>
          <p:nvPr/>
        </p:nvSpPr>
        <p:spPr>
          <a:xfrm>
            <a:off x="24013" y="5299254"/>
            <a:ext cx="12167988" cy="1569660"/>
          </a:xfrm>
          <a:prstGeom prst="rect">
            <a:avLst/>
          </a:prstGeom>
          <a:noFill/>
        </p:spPr>
        <p:txBody>
          <a:bodyPr wrap="square" rtlCol="0">
            <a:spAutoFit/>
          </a:bodyPr>
          <a:lstStyle/>
          <a:p>
            <a:pPr algn="ctr"/>
            <a:r>
              <a:rPr lang="en-US" sz="3200" dirty="0"/>
              <a:t>Is it possible to assess the causal relationship between y1 and y2 if you do not know x1? What can you say about any measured relationship between y1 and y2 if x1 varies, but is unmeasured?</a:t>
            </a:r>
          </a:p>
        </p:txBody>
      </p:sp>
    </p:spTree>
    <p:extLst>
      <p:ext uri="{BB962C8B-B14F-4D97-AF65-F5344CB8AC3E}">
        <p14:creationId xmlns:p14="http://schemas.microsoft.com/office/powerpoint/2010/main" val="42717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03788-9EDC-5421-33CA-0217E5759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561EC-4282-3688-A0A5-8DD0FCC77C29}"/>
              </a:ext>
            </a:extLst>
          </p:cNvPr>
          <p:cNvSpPr>
            <a:spLocks noGrp="1"/>
          </p:cNvSpPr>
          <p:nvPr>
            <p:ph type="title"/>
          </p:nvPr>
        </p:nvSpPr>
        <p:spPr>
          <a:xfrm>
            <a:off x="459777" y="279422"/>
            <a:ext cx="10515600" cy="1325563"/>
          </a:xfrm>
        </p:spPr>
        <p:txBody>
          <a:bodyPr/>
          <a:lstStyle/>
          <a:p>
            <a:r>
              <a:rPr lang="en-US" dirty="0"/>
              <a:t>Example Questions</a:t>
            </a:r>
          </a:p>
        </p:txBody>
      </p:sp>
      <p:sp>
        <p:nvSpPr>
          <p:cNvPr id="4" name="TextBox 3">
            <a:extLst>
              <a:ext uri="{FF2B5EF4-FFF2-40B4-BE49-F238E27FC236}">
                <a16:creationId xmlns:a16="http://schemas.microsoft.com/office/drawing/2014/main" id="{44103DFD-7731-F9F9-9C7C-F89A99C1F2E0}"/>
              </a:ext>
            </a:extLst>
          </p:cNvPr>
          <p:cNvSpPr txBox="1"/>
          <p:nvPr/>
        </p:nvSpPr>
        <p:spPr>
          <a:xfrm>
            <a:off x="4586407" y="1604986"/>
            <a:ext cx="2570127" cy="1138773"/>
          </a:xfrm>
          <a:prstGeom prst="rect">
            <a:avLst/>
          </a:prstGeom>
          <a:solidFill>
            <a:srgbClr val="FC9CFF"/>
          </a:solidFill>
          <a:ln>
            <a:solidFill>
              <a:schemeClr val="tx1"/>
            </a:solidFill>
          </a:ln>
        </p:spPr>
        <p:txBody>
          <a:bodyPr wrap="none" rtlCol="0">
            <a:spAutoFit/>
          </a:bodyPr>
          <a:lstStyle/>
          <a:p>
            <a:pPr algn="ctr"/>
            <a:r>
              <a:rPr lang="en-US" sz="3400" dirty="0">
                <a:latin typeface="Avenir" panose="02000503020000020003" pitchFamily="2" charset="0"/>
              </a:rPr>
              <a:t>Prediction &amp;</a:t>
            </a:r>
          </a:p>
          <a:p>
            <a:pPr algn="ctr"/>
            <a:r>
              <a:rPr lang="en-US" sz="3400" dirty="0">
                <a:latin typeface="Avenir" panose="02000503020000020003" pitchFamily="2" charset="0"/>
              </a:rPr>
              <a:t>Forecasting</a:t>
            </a:r>
          </a:p>
        </p:txBody>
      </p:sp>
      <p:sp>
        <p:nvSpPr>
          <p:cNvPr id="5" name="TextBox 4">
            <a:extLst>
              <a:ext uri="{FF2B5EF4-FFF2-40B4-BE49-F238E27FC236}">
                <a16:creationId xmlns:a16="http://schemas.microsoft.com/office/drawing/2014/main" id="{F9524D08-1B19-481C-2CDF-726450E9729F}"/>
              </a:ext>
            </a:extLst>
          </p:cNvPr>
          <p:cNvSpPr txBox="1"/>
          <p:nvPr/>
        </p:nvSpPr>
        <p:spPr>
          <a:xfrm>
            <a:off x="459777" y="1604986"/>
            <a:ext cx="2535118" cy="1138773"/>
          </a:xfrm>
          <a:prstGeom prst="rect">
            <a:avLst/>
          </a:prstGeom>
          <a:solidFill>
            <a:schemeClr val="accent2">
              <a:lumMod val="60000"/>
              <a:lumOff val="40000"/>
            </a:schemeClr>
          </a:solidFill>
          <a:ln>
            <a:solidFill>
              <a:schemeClr val="tx1"/>
            </a:solidFill>
          </a:ln>
        </p:spPr>
        <p:txBody>
          <a:bodyPr wrap="none" rtlCol="0">
            <a:spAutoFit/>
          </a:bodyPr>
          <a:lstStyle/>
          <a:p>
            <a:pPr algn="ctr"/>
            <a:r>
              <a:rPr lang="en-US" sz="3400" dirty="0">
                <a:latin typeface="Avenir" panose="02000503020000020003" pitchFamily="2" charset="0"/>
              </a:rPr>
              <a:t>Pattern </a:t>
            </a:r>
          </a:p>
          <a:p>
            <a:pPr algn="ctr"/>
            <a:r>
              <a:rPr lang="en-US" sz="3400" dirty="0">
                <a:latin typeface="Avenir" panose="02000503020000020003" pitchFamily="2" charset="0"/>
              </a:rPr>
              <a:t>Recognition</a:t>
            </a:r>
          </a:p>
        </p:txBody>
      </p:sp>
      <p:sp>
        <p:nvSpPr>
          <p:cNvPr id="6" name="TextBox 5">
            <a:extLst>
              <a:ext uri="{FF2B5EF4-FFF2-40B4-BE49-F238E27FC236}">
                <a16:creationId xmlns:a16="http://schemas.microsoft.com/office/drawing/2014/main" id="{9BADF07F-B230-F9B9-2D8B-8EF1D5A14856}"/>
              </a:ext>
            </a:extLst>
          </p:cNvPr>
          <p:cNvSpPr txBox="1"/>
          <p:nvPr/>
        </p:nvSpPr>
        <p:spPr>
          <a:xfrm>
            <a:off x="8748046" y="1604985"/>
            <a:ext cx="3055645" cy="1138773"/>
          </a:xfrm>
          <a:prstGeom prst="rect">
            <a:avLst/>
          </a:prstGeom>
          <a:solidFill>
            <a:schemeClr val="accent4">
              <a:lumMod val="40000"/>
              <a:lumOff val="60000"/>
            </a:schemeClr>
          </a:solidFill>
          <a:ln>
            <a:solidFill>
              <a:schemeClr val="tx1"/>
            </a:solidFill>
          </a:ln>
        </p:spPr>
        <p:txBody>
          <a:bodyPr wrap="none" rtlCol="0">
            <a:spAutoFit/>
          </a:bodyPr>
          <a:lstStyle/>
          <a:p>
            <a:pPr algn="ctr"/>
            <a:r>
              <a:rPr lang="en-US" sz="3400" dirty="0">
                <a:latin typeface="Avenir" panose="02000503020000020003" pitchFamily="2" charset="0"/>
              </a:rPr>
              <a:t>Causal</a:t>
            </a:r>
          </a:p>
          <a:p>
            <a:pPr algn="ctr"/>
            <a:r>
              <a:rPr lang="en-US" sz="3400" dirty="0">
                <a:latin typeface="Avenir" panose="02000503020000020003" pitchFamily="2" charset="0"/>
              </a:rPr>
              <a:t>Understanding</a:t>
            </a:r>
          </a:p>
        </p:txBody>
      </p:sp>
      <p:sp>
        <p:nvSpPr>
          <p:cNvPr id="7" name="TextBox 6">
            <a:extLst>
              <a:ext uri="{FF2B5EF4-FFF2-40B4-BE49-F238E27FC236}">
                <a16:creationId xmlns:a16="http://schemas.microsoft.com/office/drawing/2014/main" id="{52C64AC4-15B8-57FA-EAEE-80A6A7158326}"/>
              </a:ext>
            </a:extLst>
          </p:cNvPr>
          <p:cNvSpPr txBox="1"/>
          <p:nvPr/>
        </p:nvSpPr>
        <p:spPr>
          <a:xfrm>
            <a:off x="257896" y="3099459"/>
            <a:ext cx="3316576" cy="1569660"/>
          </a:xfrm>
          <a:prstGeom prst="rect">
            <a:avLst/>
          </a:prstGeom>
          <a:noFill/>
        </p:spPr>
        <p:txBody>
          <a:bodyPr wrap="square" rtlCol="0">
            <a:spAutoFit/>
          </a:bodyPr>
          <a:lstStyle/>
          <a:p>
            <a:pPr>
              <a:buNone/>
            </a:pPr>
            <a:r>
              <a:rPr lang="en-US" sz="2400" dirty="0">
                <a:solidFill>
                  <a:srgbClr val="141413"/>
                </a:solidFill>
                <a:effectLst/>
                <a:latin typeface="Arial" panose="020B0604020202020204" pitchFamily="34" charset="0"/>
                <a:cs typeface="Arial" panose="020B0604020202020204" pitchFamily="34" charset="0"/>
              </a:rPr>
              <a:t>What are the current rates of cancer </a:t>
            </a:r>
            <a:r>
              <a:rPr lang="en-US" sz="2400" dirty="0">
                <a:solidFill>
                  <a:srgbClr val="141413"/>
                </a:solidFill>
                <a:latin typeface="Arial" panose="020B0604020202020204" pitchFamily="34" charset="0"/>
                <a:cs typeface="Arial" panose="020B0604020202020204" pitchFamily="34" charset="0"/>
              </a:rPr>
              <a:t>in relation to home proximity to highways?</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28DBC61-1A2F-1006-E0A4-D796E42ED9A4}"/>
              </a:ext>
            </a:extLst>
          </p:cNvPr>
          <p:cNvSpPr txBox="1"/>
          <p:nvPr/>
        </p:nvSpPr>
        <p:spPr>
          <a:xfrm>
            <a:off x="4372505" y="3099458"/>
            <a:ext cx="3316576" cy="1569660"/>
          </a:xfrm>
          <a:prstGeom prst="rect">
            <a:avLst/>
          </a:prstGeom>
          <a:noFill/>
        </p:spPr>
        <p:txBody>
          <a:bodyPr wrap="square" rtlCol="0">
            <a:spAutoFit/>
          </a:bodyPr>
          <a:lstStyle/>
          <a:p>
            <a:pPr>
              <a:buNone/>
            </a:pPr>
            <a:r>
              <a:rPr lang="en-US" sz="2400" dirty="0">
                <a:solidFill>
                  <a:srgbClr val="141413"/>
                </a:solidFill>
                <a:effectLst/>
                <a:latin typeface="Arial" panose="020B0604020202020204" pitchFamily="34" charset="0"/>
                <a:cs typeface="Arial" panose="020B0604020202020204" pitchFamily="34" charset="0"/>
              </a:rPr>
              <a:t>Does the distance of a house from a highway predict the probability of contracting cancer?</a:t>
            </a:r>
          </a:p>
        </p:txBody>
      </p:sp>
      <p:sp>
        <p:nvSpPr>
          <p:cNvPr id="9" name="TextBox 8">
            <a:extLst>
              <a:ext uri="{FF2B5EF4-FFF2-40B4-BE49-F238E27FC236}">
                <a16:creationId xmlns:a16="http://schemas.microsoft.com/office/drawing/2014/main" id="{D1822983-F9EF-FE2A-539D-4835DFADFFB4}"/>
              </a:ext>
            </a:extLst>
          </p:cNvPr>
          <p:cNvSpPr txBox="1"/>
          <p:nvPr/>
        </p:nvSpPr>
        <p:spPr>
          <a:xfrm>
            <a:off x="8277102" y="3099458"/>
            <a:ext cx="3752602" cy="1938992"/>
          </a:xfrm>
          <a:prstGeom prst="rect">
            <a:avLst/>
          </a:prstGeom>
          <a:noFill/>
        </p:spPr>
        <p:txBody>
          <a:bodyPr wrap="square" rtlCol="0">
            <a:spAutoFit/>
          </a:bodyPr>
          <a:lstStyle/>
          <a:p>
            <a:pPr>
              <a:buNone/>
            </a:pPr>
            <a:r>
              <a:rPr lang="en-US" sz="2400" dirty="0">
                <a:solidFill>
                  <a:srgbClr val="141413"/>
                </a:solidFill>
                <a:effectLst/>
                <a:latin typeface="Arial" panose="020B0604020202020204" pitchFamily="34" charset="0"/>
                <a:cs typeface="Arial" panose="020B0604020202020204" pitchFamily="34" charset="0"/>
              </a:rPr>
              <a:t>Does the construction of highways in a community cause a change in the probability of contracting cancer?</a:t>
            </a:r>
          </a:p>
        </p:txBody>
      </p:sp>
      <p:sp>
        <p:nvSpPr>
          <p:cNvPr id="12" name="TextBox 11">
            <a:extLst>
              <a:ext uri="{FF2B5EF4-FFF2-40B4-BE49-F238E27FC236}">
                <a16:creationId xmlns:a16="http://schemas.microsoft.com/office/drawing/2014/main" id="{9666E893-4276-6E4D-1E85-1532180183EC}"/>
              </a:ext>
            </a:extLst>
          </p:cNvPr>
          <p:cNvSpPr txBox="1"/>
          <p:nvPr/>
        </p:nvSpPr>
        <p:spPr>
          <a:xfrm>
            <a:off x="2635836" y="5253014"/>
            <a:ext cx="3081741" cy="1138773"/>
          </a:xfrm>
          <a:prstGeom prst="rect">
            <a:avLst/>
          </a:prstGeom>
          <a:solidFill>
            <a:schemeClr val="accent5">
              <a:lumMod val="40000"/>
              <a:lumOff val="60000"/>
            </a:schemeClr>
          </a:solidFill>
          <a:ln>
            <a:solidFill>
              <a:schemeClr val="tx1"/>
            </a:solidFill>
          </a:ln>
        </p:spPr>
        <p:txBody>
          <a:bodyPr wrap="none" rtlCol="0">
            <a:spAutoFit/>
          </a:bodyPr>
          <a:lstStyle/>
          <a:p>
            <a:pPr algn="ctr"/>
            <a:r>
              <a:rPr lang="en-US" sz="3400" dirty="0">
                <a:latin typeface="Avenir" panose="02000503020000020003" pitchFamily="2" charset="0"/>
              </a:rPr>
              <a:t>Mechanistic</a:t>
            </a:r>
          </a:p>
          <a:p>
            <a:pPr algn="ctr"/>
            <a:r>
              <a:rPr lang="en-US" sz="3400" dirty="0">
                <a:latin typeface="Avenir" panose="02000503020000020003" pitchFamily="2" charset="0"/>
              </a:rPr>
              <a:t>Understanding</a:t>
            </a:r>
          </a:p>
        </p:txBody>
      </p:sp>
      <p:sp>
        <p:nvSpPr>
          <p:cNvPr id="13" name="TextBox 12">
            <a:extLst>
              <a:ext uri="{FF2B5EF4-FFF2-40B4-BE49-F238E27FC236}">
                <a16:creationId xmlns:a16="http://schemas.microsoft.com/office/drawing/2014/main" id="{EC95AB7D-3632-5DE1-B091-09FC2E8FA111}"/>
              </a:ext>
            </a:extLst>
          </p:cNvPr>
          <p:cNvSpPr txBox="1"/>
          <p:nvPr/>
        </p:nvSpPr>
        <p:spPr>
          <a:xfrm>
            <a:off x="5871470" y="5191458"/>
            <a:ext cx="3752602" cy="1200329"/>
          </a:xfrm>
          <a:prstGeom prst="rect">
            <a:avLst/>
          </a:prstGeom>
          <a:noFill/>
        </p:spPr>
        <p:txBody>
          <a:bodyPr wrap="square" rtlCol="0">
            <a:spAutoFit/>
          </a:bodyPr>
          <a:lstStyle/>
          <a:p>
            <a:pPr>
              <a:buNone/>
            </a:pPr>
            <a:r>
              <a:rPr lang="en-US" sz="2400" dirty="0">
                <a:solidFill>
                  <a:srgbClr val="141413"/>
                </a:solidFill>
                <a:effectLst/>
                <a:latin typeface="Arial" panose="020B0604020202020204" pitchFamily="34" charset="0"/>
                <a:cs typeface="Arial" panose="020B0604020202020204" pitchFamily="34" charset="0"/>
              </a:rPr>
              <a:t>Do the aerosolized chemicals from highways cause cancer?</a:t>
            </a:r>
          </a:p>
        </p:txBody>
      </p:sp>
    </p:spTree>
    <p:extLst>
      <p:ext uri="{BB962C8B-B14F-4D97-AF65-F5344CB8AC3E}">
        <p14:creationId xmlns:p14="http://schemas.microsoft.com/office/powerpoint/2010/main" val="38560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2" grpId="0" animBg="1"/>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656B5-F96C-0BD0-F855-41F5AF187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CD444-31F1-F844-E37E-754FF6F5AA1C}"/>
              </a:ext>
            </a:extLst>
          </p:cNvPr>
          <p:cNvSpPr>
            <a:spLocks noGrp="1"/>
          </p:cNvSpPr>
          <p:nvPr>
            <p:ph type="title"/>
          </p:nvPr>
        </p:nvSpPr>
        <p:spPr>
          <a:xfrm>
            <a:off x="188843" y="365125"/>
            <a:ext cx="11164957" cy="1325563"/>
          </a:xfrm>
        </p:spPr>
        <p:txBody>
          <a:bodyPr/>
          <a:lstStyle/>
          <a:p>
            <a:r>
              <a:rPr lang="en-US" dirty="0"/>
              <a:t>Building an Understanding of Our System</a:t>
            </a:r>
          </a:p>
        </p:txBody>
      </p:sp>
      <p:sp>
        <p:nvSpPr>
          <p:cNvPr id="3" name="Content Placeholder 2">
            <a:extLst>
              <a:ext uri="{FF2B5EF4-FFF2-40B4-BE49-F238E27FC236}">
                <a16:creationId xmlns:a16="http://schemas.microsoft.com/office/drawing/2014/main" id="{CF017D9E-C123-83CD-11E3-9A0584501E24}"/>
              </a:ext>
            </a:extLst>
          </p:cNvPr>
          <p:cNvSpPr>
            <a:spLocks noGrp="1"/>
          </p:cNvSpPr>
          <p:nvPr>
            <p:ph idx="1"/>
          </p:nvPr>
        </p:nvSpPr>
        <p:spPr>
          <a:xfrm>
            <a:off x="838200" y="1825624"/>
            <a:ext cx="10515600" cy="4754079"/>
          </a:xfrm>
        </p:spPr>
        <p:txBody>
          <a:bodyPr>
            <a:normAutofit/>
          </a:bodyPr>
          <a:lstStyle/>
          <a:p>
            <a:pPr marL="514350" indent="-514350">
              <a:spcBef>
                <a:spcPts val="2200"/>
              </a:spcBef>
              <a:buFont typeface="+mj-lt"/>
              <a:buAutoNum type="arabicPeriod"/>
            </a:pPr>
            <a:r>
              <a:rPr lang="en-US" dirty="0"/>
              <a:t>Causal Thinking and Potential Outcomes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Causal Diagrams (aka DAGs)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solidFill>
                  <a:srgbClr val="FF0000"/>
                </a:solidFill>
              </a:rPr>
              <a:t>Linking DAGs and Statistical Models</a:t>
            </a:r>
          </a:p>
          <a:p>
            <a:pPr lvl="1">
              <a:spcBef>
                <a:spcPts val="2200"/>
              </a:spcBef>
            </a:pPr>
            <a:endParaRPr lang="en-US" dirty="0"/>
          </a:p>
          <a:p>
            <a:pPr marL="971550" lvl="1" indent="-514350">
              <a:spcBef>
                <a:spcPts val="2200"/>
              </a:spcBef>
              <a:buFont typeface="+mj-lt"/>
              <a:buAutoNum type="arabicPeriod"/>
            </a:pPr>
            <a:endParaRPr lang="en-US" dirty="0"/>
          </a:p>
        </p:txBody>
      </p:sp>
    </p:spTree>
    <p:extLst>
      <p:ext uri="{BB962C8B-B14F-4D97-AF65-F5344CB8AC3E}">
        <p14:creationId xmlns:p14="http://schemas.microsoft.com/office/powerpoint/2010/main" val="3497534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D0C81-2F8D-A8E7-60F9-33BD6D95F19E}"/>
            </a:ext>
          </a:extLst>
        </p:cNvPr>
        <p:cNvGrpSpPr/>
        <p:nvPr/>
      </p:nvGrpSpPr>
      <p:grpSpPr>
        <a:xfrm>
          <a:off x="0" y="0"/>
          <a:ext cx="0" cy="0"/>
          <a:chOff x="0" y="0"/>
          <a:chExt cx="0" cy="0"/>
        </a:xfrm>
      </p:grpSpPr>
      <p:sp>
        <p:nvSpPr>
          <p:cNvPr id="39" name="Rectangle 2">
            <a:extLst>
              <a:ext uri="{FF2B5EF4-FFF2-40B4-BE49-F238E27FC236}">
                <a16:creationId xmlns:a16="http://schemas.microsoft.com/office/drawing/2014/main" id="{8D8F563B-DA41-D137-7122-6F9AE4E0FD0E}"/>
              </a:ext>
            </a:extLst>
          </p:cNvPr>
          <p:cNvSpPr>
            <a:spLocks noChangeArrowheads="1"/>
          </p:cNvSpPr>
          <p:nvPr/>
        </p:nvSpPr>
        <p:spPr bwMode="auto">
          <a:xfrm>
            <a:off x="839642" y="2250602"/>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40" name="Rectangle 3">
            <a:extLst>
              <a:ext uri="{FF2B5EF4-FFF2-40B4-BE49-F238E27FC236}">
                <a16:creationId xmlns:a16="http://schemas.microsoft.com/office/drawing/2014/main" id="{2717964D-3E1F-2350-B74A-385CDB0F00E6}"/>
              </a:ext>
            </a:extLst>
          </p:cNvPr>
          <p:cNvSpPr>
            <a:spLocks noChangeArrowheads="1"/>
          </p:cNvSpPr>
          <p:nvPr/>
        </p:nvSpPr>
        <p:spPr bwMode="auto">
          <a:xfrm>
            <a:off x="838200" y="3775153"/>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41" name="Rectangle 4">
            <a:extLst>
              <a:ext uri="{FF2B5EF4-FFF2-40B4-BE49-F238E27FC236}">
                <a16:creationId xmlns:a16="http://schemas.microsoft.com/office/drawing/2014/main" id="{1CB6826E-659B-F4FD-66A8-DD90C7E0F7A5}"/>
              </a:ext>
            </a:extLst>
          </p:cNvPr>
          <p:cNvSpPr>
            <a:spLocks noChangeArrowheads="1"/>
          </p:cNvSpPr>
          <p:nvPr/>
        </p:nvSpPr>
        <p:spPr bwMode="auto">
          <a:xfrm>
            <a:off x="4334223" y="3015354"/>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43" name="AutoShape 6">
            <a:extLst>
              <a:ext uri="{FF2B5EF4-FFF2-40B4-BE49-F238E27FC236}">
                <a16:creationId xmlns:a16="http://schemas.microsoft.com/office/drawing/2014/main" id="{C597A822-4789-3197-D668-2C5981992AAE}"/>
              </a:ext>
            </a:extLst>
          </p:cNvPr>
          <p:cNvCxnSpPr>
            <a:cxnSpLocks noChangeShapeType="1"/>
            <a:stCxn id="40" idx="3"/>
          </p:cNvCxnSpPr>
          <p:nvPr/>
        </p:nvCxnSpPr>
        <p:spPr bwMode="auto">
          <a:xfrm flipV="1">
            <a:off x="1897494" y="3477293"/>
            <a:ext cx="2438958" cy="594832"/>
          </a:xfrm>
          <a:prstGeom prst="straightConnector1">
            <a:avLst/>
          </a:prstGeom>
          <a:noFill/>
          <a:ln w="76200">
            <a:solidFill>
              <a:schemeClr val="tx1"/>
            </a:solidFill>
            <a:round/>
            <a:headEnd/>
            <a:tailEnd type="triangle" w="med" len="med"/>
          </a:ln>
        </p:spPr>
      </p:cxnSp>
      <p:cxnSp>
        <p:nvCxnSpPr>
          <p:cNvPr id="44" name="AutoShape 7">
            <a:extLst>
              <a:ext uri="{FF2B5EF4-FFF2-40B4-BE49-F238E27FC236}">
                <a16:creationId xmlns:a16="http://schemas.microsoft.com/office/drawing/2014/main" id="{13E19475-4CAE-E072-97E2-74DDA0A7B498}"/>
              </a:ext>
            </a:extLst>
          </p:cNvPr>
          <p:cNvCxnSpPr>
            <a:cxnSpLocks noChangeShapeType="1"/>
            <a:stCxn id="39" idx="3"/>
          </p:cNvCxnSpPr>
          <p:nvPr/>
        </p:nvCxnSpPr>
        <p:spPr bwMode="auto">
          <a:xfrm>
            <a:off x="1897494" y="2547575"/>
            <a:ext cx="2436728" cy="646393"/>
          </a:xfrm>
          <a:prstGeom prst="straightConnector1">
            <a:avLst/>
          </a:prstGeom>
          <a:noFill/>
          <a:ln w="76200">
            <a:solidFill>
              <a:schemeClr val="tx1"/>
            </a:solidFill>
            <a:round/>
            <a:headEnd/>
            <a:tailEnd type="triangle" w="med" len="med"/>
          </a:ln>
        </p:spPr>
      </p:cxnSp>
      <p:sp>
        <p:nvSpPr>
          <p:cNvPr id="5" name="Title 4">
            <a:extLst>
              <a:ext uri="{FF2B5EF4-FFF2-40B4-BE49-F238E27FC236}">
                <a16:creationId xmlns:a16="http://schemas.microsoft.com/office/drawing/2014/main" id="{C0705F45-21A6-72E3-4D5F-B68645B9B357}"/>
              </a:ext>
            </a:extLst>
          </p:cNvPr>
          <p:cNvSpPr>
            <a:spLocks noGrp="1"/>
          </p:cNvSpPr>
          <p:nvPr>
            <p:ph type="title"/>
          </p:nvPr>
        </p:nvSpPr>
        <p:spPr/>
        <p:txBody>
          <a:bodyPr/>
          <a:lstStyle/>
          <a:p>
            <a:r>
              <a:rPr lang="en-US" dirty="0"/>
              <a:t>DAGs and the Generalized Linear Model</a:t>
            </a:r>
          </a:p>
        </p:txBody>
      </p:sp>
      <p:cxnSp>
        <p:nvCxnSpPr>
          <p:cNvPr id="2" name="AutoShape 7">
            <a:extLst>
              <a:ext uri="{FF2B5EF4-FFF2-40B4-BE49-F238E27FC236}">
                <a16:creationId xmlns:a16="http://schemas.microsoft.com/office/drawing/2014/main" id="{2D51EC20-6186-2F2B-AF4C-B9D8D9522B9A}"/>
              </a:ext>
            </a:extLst>
          </p:cNvPr>
          <p:cNvCxnSpPr>
            <a:cxnSpLocks noChangeShapeType="1"/>
            <a:stCxn id="39" idx="2"/>
            <a:endCxn id="40" idx="0"/>
          </p:cNvCxnSpPr>
          <p:nvPr/>
        </p:nvCxnSpPr>
        <p:spPr bwMode="auto">
          <a:xfrm flipH="1">
            <a:off x="1367848" y="2844547"/>
            <a:ext cx="721" cy="930606"/>
          </a:xfrm>
          <a:prstGeom prst="straightConnector1">
            <a:avLst/>
          </a:prstGeom>
          <a:noFill/>
          <a:ln w="76200">
            <a:solidFill>
              <a:schemeClr val="tx1"/>
            </a:solidFill>
            <a:round/>
            <a:headEnd/>
            <a:tailEnd type="triangle" w="med" len="med"/>
          </a:ln>
        </p:spPr>
      </p:cxnSp>
      <p:sp>
        <p:nvSpPr>
          <p:cNvPr id="6" name="TextBox 5">
            <a:extLst>
              <a:ext uri="{FF2B5EF4-FFF2-40B4-BE49-F238E27FC236}">
                <a16:creationId xmlns:a16="http://schemas.microsoft.com/office/drawing/2014/main" id="{290AB73B-7AA8-1234-5425-A22CFA7A1F8F}"/>
              </a:ext>
            </a:extLst>
          </p:cNvPr>
          <p:cNvSpPr txBox="1"/>
          <p:nvPr/>
        </p:nvSpPr>
        <p:spPr>
          <a:xfrm>
            <a:off x="5854536" y="1547109"/>
            <a:ext cx="1999906" cy="461665"/>
          </a:xfrm>
          <a:prstGeom prst="rect">
            <a:avLst/>
          </a:prstGeom>
          <a:noFill/>
        </p:spPr>
        <p:txBody>
          <a:bodyPr wrap="none" rtlCol="0">
            <a:spAutoFit/>
          </a:bodyPr>
          <a:lstStyle/>
          <a:p>
            <a:r>
              <a:rPr lang="en-US" sz="2400" b="1" u="sng" dirty="0"/>
              <a:t>Relationship 1</a:t>
            </a:r>
          </a:p>
        </p:txBody>
      </p:sp>
      <p:sp>
        <p:nvSpPr>
          <p:cNvPr id="9" name="TextBox 8">
            <a:extLst>
              <a:ext uri="{FF2B5EF4-FFF2-40B4-BE49-F238E27FC236}">
                <a16:creationId xmlns:a16="http://schemas.microsoft.com/office/drawing/2014/main" id="{9D74E02C-A89E-0FD5-FC4F-ED9D9E9CAE8F}"/>
              </a:ext>
            </a:extLst>
          </p:cNvPr>
          <p:cNvSpPr txBox="1"/>
          <p:nvPr/>
        </p:nvSpPr>
        <p:spPr>
          <a:xfrm>
            <a:off x="8510402" y="1697217"/>
            <a:ext cx="3568207"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DAGs do not make assumptions of functional form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DAGs do not make assumptions of error distribution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They are representations of the causal flow of information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734566C-D3CD-E1B4-C5C0-3A0447C9243B}"/>
                  </a:ext>
                </a:extLst>
              </p:cNvPr>
              <p:cNvSpPr txBox="1"/>
              <p:nvPr/>
            </p:nvSpPr>
            <p:spPr>
              <a:xfrm>
                <a:off x="5827796" y="2033870"/>
                <a:ext cx="2633388" cy="2313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𝜂</m:t>
                          </m:r>
                        </m:e>
                        <m:sub>
                          <m:r>
                            <a:rPr lang="en-US" sz="2800" b="0" i="1" smtClean="0">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ea typeface="Cambria Math" panose="02040503050406030204" pitchFamily="18" charset="0"/>
                            </a:rPr>
                            <m:t>1</m:t>
                          </m:r>
                        </m:sub>
                      </m:sSub>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𝑋</m:t>
                          </m:r>
                        </m:e>
                        <m:sub>
                          <m:r>
                            <a:rPr lang="en-US" sz="2800" b="0" i="1" smtClean="0">
                              <a:latin typeface="Cambria Math" panose="02040503050406030204" pitchFamily="18" charset="0"/>
                              <a:ea typeface="Cambria Math" panose="02040503050406030204" pitchFamily="18" charset="0"/>
                            </a:rPr>
                            <m:t>1</m:t>
                          </m:r>
                        </m:sub>
                      </m:sSub>
                    </m:oMath>
                  </m:oMathPara>
                </a14:m>
                <a:endParaRPr lang="en-US" sz="2800" b="0" dirty="0">
                  <a:ea typeface="Cambria Math" panose="02040503050406030204" pitchFamily="18" charset="0"/>
                </a:endParaRPr>
              </a:p>
              <a:p>
                <a:endParaRPr lang="en-US" sz="28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f</m:t>
                      </m:r>
                      <m:d>
                        <m:dPr>
                          <m:ctrlPr>
                            <a:rPr lang="en-US" sz="2800" b="0" i="1" smtClean="0">
                              <a:latin typeface="Cambria Math" panose="02040503050406030204" pitchFamily="18" charset="0"/>
                            </a:rPr>
                          </m:ctrlPr>
                        </m:dPr>
                        <m:e>
                          <m:acc>
                            <m:accPr>
                              <m:chr m:val="̂"/>
                              <m:ctrlPr>
                                <a:rPr lang="en-US" sz="2800" b="0" i="1" smtClean="0">
                                  <a:latin typeface="Cambria Math" panose="02040503050406030204" pitchFamily="18" charset="0"/>
                                </a:rPr>
                              </m:ctrlPr>
                            </m:accPr>
                            <m:e>
                              <m:sSub>
                                <m:sSubPr>
                                  <m:ctrlPr>
                                    <a:rPr lang="en-US" sz="2800" b="0" i="1" smtClean="0">
                                      <a:latin typeface="Cambria Math" panose="02040503050406030204" pitchFamily="18" charset="0"/>
                                    </a:rPr>
                                  </m:ctrlPr>
                                </m:sSubPr>
                                <m:e>
                                  <m:r>
                                    <a:rPr lang="en-US" sz="2800" i="1">
                                      <a:latin typeface="Cambria Math" panose="02040503050406030204" pitchFamily="18" charset="0"/>
                                    </a:rPr>
                                    <m:t>𝑌</m:t>
                                  </m:r>
                                </m:e>
                                <m:sub>
                                  <m:r>
                                    <a:rPr lang="en-US" sz="2800" b="0" i="1" smtClean="0">
                                      <a:latin typeface="Cambria Math" panose="02040503050406030204" pitchFamily="18" charset="0"/>
                                    </a:rPr>
                                    <m:t>1</m:t>
                                  </m:r>
                                </m:sub>
                              </m:sSub>
                            </m:e>
                          </m:acc>
                        </m:e>
                      </m:d>
                      <m:r>
                        <a:rPr lang="en-US" sz="2800" b="0" i="1" smtClean="0">
                          <a:latin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𝜂</m:t>
                          </m:r>
                        </m:e>
                        <m:sub>
                          <m:r>
                            <a:rPr lang="en-US" sz="2800" i="1">
                              <a:latin typeface="Cambria Math" panose="02040503050406030204" pitchFamily="18" charset="0"/>
                              <a:ea typeface="Cambria Math" panose="02040503050406030204" pitchFamily="18" charset="0"/>
                            </a:rPr>
                            <m:t>1</m:t>
                          </m:r>
                        </m:sub>
                      </m:sSub>
                    </m:oMath>
                  </m:oMathPara>
                </a14:m>
                <a:endParaRPr lang="en-US" sz="2800" b="0" dirty="0"/>
              </a:p>
              <a:p>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𝑌</m:t>
                          </m:r>
                        </m:e>
                        <m:sub>
                          <m:r>
                            <a:rPr lang="en-US" sz="2800" i="1">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𝐷</m:t>
                      </m:r>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1</m:t>
                              </m:r>
                            </m:sub>
                          </m:sSub>
                        </m:e>
                      </m:acc>
                      <m:r>
                        <a:rPr lang="en-US" sz="2800" b="0" i="1" smtClean="0">
                          <a:latin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rPr>
                            <m:t>𝜃</m:t>
                          </m:r>
                        </m:e>
                        <m:sub>
                          <m:r>
                            <a:rPr lang="en-US" sz="2800" b="0" i="1" smtClean="0">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rPr>
                        <m:t>)</m:t>
                      </m:r>
                    </m:oMath>
                  </m:oMathPara>
                </a14:m>
                <a:endParaRPr lang="en-US" sz="2800" dirty="0"/>
              </a:p>
            </p:txBody>
          </p:sp>
        </mc:Choice>
        <mc:Fallback xmlns="">
          <p:sp>
            <p:nvSpPr>
              <p:cNvPr id="12" name="TextBox 11">
                <a:extLst>
                  <a:ext uri="{FF2B5EF4-FFF2-40B4-BE49-F238E27FC236}">
                    <a16:creationId xmlns:a16="http://schemas.microsoft.com/office/drawing/2014/main" id="{A734566C-D3CD-E1B4-C5C0-3A0447C9243B}"/>
                  </a:ext>
                </a:extLst>
              </p:cNvPr>
              <p:cNvSpPr txBox="1">
                <a:spLocks noRot="1" noChangeAspect="1" noMove="1" noResize="1" noEditPoints="1" noAdjustHandles="1" noChangeArrowheads="1" noChangeShapeType="1" noTextEdit="1"/>
              </p:cNvSpPr>
              <p:nvPr/>
            </p:nvSpPr>
            <p:spPr>
              <a:xfrm>
                <a:off x="5827796" y="2033870"/>
                <a:ext cx="2633388" cy="2313775"/>
              </a:xfrm>
              <a:prstGeom prst="rect">
                <a:avLst/>
              </a:prstGeom>
              <a:blipFill>
                <a:blip r:embed="rId2"/>
                <a:stretch>
                  <a:fillRect b="-3279"/>
                </a:stretch>
              </a:blipFill>
            </p:spPr>
            <p:txBody>
              <a:bodyPr/>
              <a:lstStyle/>
              <a:p>
                <a:r>
                  <a:rPr lang="en-US">
                    <a:noFill/>
                  </a:rPr>
                  <a:t> </a:t>
                </a:r>
              </a:p>
            </p:txBody>
          </p:sp>
        </mc:Fallback>
      </mc:AlternateContent>
    </p:spTree>
    <p:extLst>
      <p:ext uri="{BB962C8B-B14F-4D97-AF65-F5344CB8AC3E}">
        <p14:creationId xmlns:p14="http://schemas.microsoft.com/office/powerpoint/2010/main" val="344425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2"/>
                                        </p:tgtEl>
                                        <p:attrNameLst>
                                          <p:attrName>stroke.color</p:attrName>
                                        </p:attrNameLst>
                                      </p:cBhvr>
                                      <p:to>
                                        <a:schemeClr val="accent2"/>
                                      </p:to>
                                    </p:animClr>
                                    <p:set>
                                      <p:cBhvr>
                                        <p:cTn id="7" dur="500" fill="hold"/>
                                        <p:tgtEl>
                                          <p:spTgt spid="2"/>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58D1C-887B-0701-7D35-DC657E9A847A}"/>
            </a:ext>
          </a:extLst>
        </p:cNvPr>
        <p:cNvGrpSpPr/>
        <p:nvPr/>
      </p:nvGrpSpPr>
      <p:grpSpPr>
        <a:xfrm>
          <a:off x="0" y="0"/>
          <a:ext cx="0" cy="0"/>
          <a:chOff x="0" y="0"/>
          <a:chExt cx="0" cy="0"/>
        </a:xfrm>
      </p:grpSpPr>
      <p:sp>
        <p:nvSpPr>
          <p:cNvPr id="39" name="Rectangle 2">
            <a:extLst>
              <a:ext uri="{FF2B5EF4-FFF2-40B4-BE49-F238E27FC236}">
                <a16:creationId xmlns:a16="http://schemas.microsoft.com/office/drawing/2014/main" id="{AA04AC30-05FD-730E-D221-7ED29AB4216A}"/>
              </a:ext>
            </a:extLst>
          </p:cNvPr>
          <p:cNvSpPr>
            <a:spLocks noChangeArrowheads="1"/>
          </p:cNvSpPr>
          <p:nvPr/>
        </p:nvSpPr>
        <p:spPr bwMode="auto">
          <a:xfrm>
            <a:off x="3155459" y="2379811"/>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40" name="Rectangle 3">
            <a:extLst>
              <a:ext uri="{FF2B5EF4-FFF2-40B4-BE49-F238E27FC236}">
                <a16:creationId xmlns:a16="http://schemas.microsoft.com/office/drawing/2014/main" id="{A1925E31-1514-496B-052E-1FF433D5421D}"/>
              </a:ext>
            </a:extLst>
          </p:cNvPr>
          <p:cNvSpPr>
            <a:spLocks noChangeArrowheads="1"/>
          </p:cNvSpPr>
          <p:nvPr/>
        </p:nvSpPr>
        <p:spPr bwMode="auto">
          <a:xfrm>
            <a:off x="3154017" y="390436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41" name="Rectangle 4">
            <a:extLst>
              <a:ext uri="{FF2B5EF4-FFF2-40B4-BE49-F238E27FC236}">
                <a16:creationId xmlns:a16="http://schemas.microsoft.com/office/drawing/2014/main" id="{9303F6F3-D460-003D-491E-C5D7F4A394BD}"/>
              </a:ext>
            </a:extLst>
          </p:cNvPr>
          <p:cNvSpPr>
            <a:spLocks noChangeArrowheads="1"/>
          </p:cNvSpPr>
          <p:nvPr/>
        </p:nvSpPr>
        <p:spPr bwMode="auto">
          <a:xfrm>
            <a:off x="6650040" y="3144563"/>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43" name="AutoShape 6">
            <a:extLst>
              <a:ext uri="{FF2B5EF4-FFF2-40B4-BE49-F238E27FC236}">
                <a16:creationId xmlns:a16="http://schemas.microsoft.com/office/drawing/2014/main" id="{73016881-C159-56C9-D108-B182B6AC4031}"/>
              </a:ext>
            </a:extLst>
          </p:cNvPr>
          <p:cNvCxnSpPr>
            <a:cxnSpLocks noChangeShapeType="1"/>
            <a:stCxn id="40" idx="3"/>
          </p:cNvCxnSpPr>
          <p:nvPr/>
        </p:nvCxnSpPr>
        <p:spPr bwMode="auto">
          <a:xfrm flipV="1">
            <a:off x="4213311" y="3606502"/>
            <a:ext cx="2438958" cy="594832"/>
          </a:xfrm>
          <a:prstGeom prst="straightConnector1">
            <a:avLst/>
          </a:prstGeom>
          <a:noFill/>
          <a:ln w="76200">
            <a:solidFill>
              <a:schemeClr val="tx1"/>
            </a:solidFill>
            <a:round/>
            <a:headEnd/>
            <a:tailEnd type="triangle" w="med" len="med"/>
          </a:ln>
        </p:spPr>
      </p:cxnSp>
      <p:cxnSp>
        <p:nvCxnSpPr>
          <p:cNvPr id="44" name="AutoShape 7">
            <a:extLst>
              <a:ext uri="{FF2B5EF4-FFF2-40B4-BE49-F238E27FC236}">
                <a16:creationId xmlns:a16="http://schemas.microsoft.com/office/drawing/2014/main" id="{C928F50F-993C-DAF5-9436-FF3BAC498678}"/>
              </a:ext>
            </a:extLst>
          </p:cNvPr>
          <p:cNvCxnSpPr>
            <a:cxnSpLocks noChangeShapeType="1"/>
            <a:stCxn id="39" idx="3"/>
          </p:cNvCxnSpPr>
          <p:nvPr/>
        </p:nvCxnSpPr>
        <p:spPr bwMode="auto">
          <a:xfrm>
            <a:off x="4213311" y="2676784"/>
            <a:ext cx="2436728" cy="646393"/>
          </a:xfrm>
          <a:prstGeom prst="straightConnector1">
            <a:avLst/>
          </a:prstGeom>
          <a:noFill/>
          <a:ln w="76200">
            <a:solidFill>
              <a:schemeClr val="tx1"/>
            </a:solidFill>
            <a:round/>
            <a:headEnd/>
            <a:tailEnd type="triangle" w="med" len="med"/>
          </a:ln>
        </p:spPr>
      </p:cxnSp>
      <p:sp>
        <p:nvSpPr>
          <p:cNvPr id="5" name="Title 4">
            <a:extLst>
              <a:ext uri="{FF2B5EF4-FFF2-40B4-BE49-F238E27FC236}">
                <a16:creationId xmlns:a16="http://schemas.microsoft.com/office/drawing/2014/main" id="{62121C79-65D1-F8EB-1510-92A8EED98500}"/>
              </a:ext>
            </a:extLst>
          </p:cNvPr>
          <p:cNvSpPr>
            <a:spLocks noGrp="1"/>
          </p:cNvSpPr>
          <p:nvPr>
            <p:ph type="title"/>
          </p:nvPr>
        </p:nvSpPr>
        <p:spPr/>
        <p:txBody>
          <a:bodyPr/>
          <a:lstStyle/>
          <a:p>
            <a:r>
              <a:rPr lang="en-US" dirty="0"/>
              <a:t>This is Not a Statistical Model</a:t>
            </a:r>
          </a:p>
        </p:txBody>
      </p:sp>
      <p:cxnSp>
        <p:nvCxnSpPr>
          <p:cNvPr id="2" name="AutoShape 7">
            <a:extLst>
              <a:ext uri="{FF2B5EF4-FFF2-40B4-BE49-F238E27FC236}">
                <a16:creationId xmlns:a16="http://schemas.microsoft.com/office/drawing/2014/main" id="{6A384CF2-76A1-23FB-E151-D805608E9918}"/>
              </a:ext>
            </a:extLst>
          </p:cNvPr>
          <p:cNvCxnSpPr>
            <a:cxnSpLocks noChangeShapeType="1"/>
            <a:stCxn id="39" idx="2"/>
            <a:endCxn id="40" idx="0"/>
          </p:cNvCxnSpPr>
          <p:nvPr/>
        </p:nvCxnSpPr>
        <p:spPr bwMode="auto">
          <a:xfrm flipH="1">
            <a:off x="3683665" y="2973756"/>
            <a:ext cx="721" cy="930606"/>
          </a:xfrm>
          <a:prstGeom prst="straightConnector1">
            <a:avLst/>
          </a:prstGeom>
          <a:noFill/>
          <a:ln w="76200">
            <a:solidFill>
              <a:schemeClr val="tx1"/>
            </a:solidFill>
            <a:round/>
            <a:headEnd/>
            <a:tailEnd type="triangle" w="med" len="med"/>
          </a:ln>
        </p:spPr>
      </p:cxnSp>
    </p:spTree>
    <p:extLst>
      <p:ext uri="{BB962C8B-B14F-4D97-AF65-F5344CB8AC3E}">
        <p14:creationId xmlns:p14="http://schemas.microsoft.com/office/powerpoint/2010/main" val="386371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2"/>
                                        </p:tgtEl>
                                        <p:attrNameLst>
                                          <p:attrName>stroke.color</p:attrName>
                                        </p:attrNameLst>
                                      </p:cBhvr>
                                      <p:to>
                                        <a:schemeClr val="accent2"/>
                                      </p:to>
                                    </p:animClr>
                                    <p:set>
                                      <p:cBhvr>
                                        <p:cTn id="7" dur="500" fill="hold"/>
                                        <p:tgtEl>
                                          <p:spTgt spid="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0C1B6-569C-E9C2-5378-970F7D4D09F3}"/>
            </a:ext>
          </a:extLst>
        </p:cNvPr>
        <p:cNvGrpSpPr/>
        <p:nvPr/>
      </p:nvGrpSpPr>
      <p:grpSpPr>
        <a:xfrm>
          <a:off x="0" y="0"/>
          <a:ext cx="0" cy="0"/>
          <a:chOff x="0" y="0"/>
          <a:chExt cx="0" cy="0"/>
        </a:xfrm>
      </p:grpSpPr>
      <p:sp>
        <p:nvSpPr>
          <p:cNvPr id="39" name="Rectangle 2">
            <a:extLst>
              <a:ext uri="{FF2B5EF4-FFF2-40B4-BE49-F238E27FC236}">
                <a16:creationId xmlns:a16="http://schemas.microsoft.com/office/drawing/2014/main" id="{C4374F4D-1DE8-7295-1FC7-BAA2E3B0119F}"/>
              </a:ext>
            </a:extLst>
          </p:cNvPr>
          <p:cNvSpPr>
            <a:spLocks noChangeArrowheads="1"/>
          </p:cNvSpPr>
          <p:nvPr/>
        </p:nvSpPr>
        <p:spPr bwMode="auto">
          <a:xfrm>
            <a:off x="839642" y="2250602"/>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40" name="Rectangle 3">
            <a:extLst>
              <a:ext uri="{FF2B5EF4-FFF2-40B4-BE49-F238E27FC236}">
                <a16:creationId xmlns:a16="http://schemas.microsoft.com/office/drawing/2014/main" id="{66B879EC-A700-4935-2738-F1621598AAD9}"/>
              </a:ext>
            </a:extLst>
          </p:cNvPr>
          <p:cNvSpPr>
            <a:spLocks noChangeArrowheads="1"/>
          </p:cNvSpPr>
          <p:nvPr/>
        </p:nvSpPr>
        <p:spPr bwMode="auto">
          <a:xfrm>
            <a:off x="838200" y="3775153"/>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41" name="Rectangle 4">
            <a:extLst>
              <a:ext uri="{FF2B5EF4-FFF2-40B4-BE49-F238E27FC236}">
                <a16:creationId xmlns:a16="http://schemas.microsoft.com/office/drawing/2014/main" id="{8D1D4210-45A4-184A-3CD3-23C1964ADF37}"/>
              </a:ext>
            </a:extLst>
          </p:cNvPr>
          <p:cNvSpPr>
            <a:spLocks noChangeArrowheads="1"/>
          </p:cNvSpPr>
          <p:nvPr/>
        </p:nvSpPr>
        <p:spPr bwMode="auto">
          <a:xfrm>
            <a:off x="4334223" y="3015354"/>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43" name="AutoShape 6">
            <a:extLst>
              <a:ext uri="{FF2B5EF4-FFF2-40B4-BE49-F238E27FC236}">
                <a16:creationId xmlns:a16="http://schemas.microsoft.com/office/drawing/2014/main" id="{205AAD2F-6F5F-60D4-D9B7-D8CEFFEAC22B}"/>
              </a:ext>
            </a:extLst>
          </p:cNvPr>
          <p:cNvCxnSpPr>
            <a:cxnSpLocks noChangeShapeType="1"/>
            <a:stCxn id="40" idx="3"/>
          </p:cNvCxnSpPr>
          <p:nvPr/>
        </p:nvCxnSpPr>
        <p:spPr bwMode="auto">
          <a:xfrm flipV="1">
            <a:off x="1897494" y="3477293"/>
            <a:ext cx="2438958" cy="594832"/>
          </a:xfrm>
          <a:prstGeom prst="straightConnector1">
            <a:avLst/>
          </a:prstGeom>
          <a:noFill/>
          <a:ln w="76200">
            <a:solidFill>
              <a:schemeClr val="tx1"/>
            </a:solidFill>
            <a:round/>
            <a:headEnd/>
            <a:tailEnd type="triangle" w="med" len="med"/>
          </a:ln>
        </p:spPr>
      </p:cxnSp>
      <p:cxnSp>
        <p:nvCxnSpPr>
          <p:cNvPr id="44" name="AutoShape 7">
            <a:extLst>
              <a:ext uri="{FF2B5EF4-FFF2-40B4-BE49-F238E27FC236}">
                <a16:creationId xmlns:a16="http://schemas.microsoft.com/office/drawing/2014/main" id="{F3EB7FBD-99F2-916C-5287-4B814F6197F6}"/>
              </a:ext>
            </a:extLst>
          </p:cNvPr>
          <p:cNvCxnSpPr>
            <a:cxnSpLocks noChangeShapeType="1"/>
            <a:stCxn id="39" idx="3"/>
          </p:cNvCxnSpPr>
          <p:nvPr/>
        </p:nvCxnSpPr>
        <p:spPr bwMode="auto">
          <a:xfrm>
            <a:off x="1897494" y="2547575"/>
            <a:ext cx="2436728" cy="646393"/>
          </a:xfrm>
          <a:prstGeom prst="straightConnector1">
            <a:avLst/>
          </a:prstGeom>
          <a:noFill/>
          <a:ln w="76200">
            <a:solidFill>
              <a:schemeClr val="tx1"/>
            </a:solidFill>
            <a:round/>
            <a:headEnd/>
            <a:tailEnd type="triangle" w="med" len="med"/>
          </a:ln>
        </p:spPr>
      </p:cxnSp>
      <p:sp>
        <p:nvSpPr>
          <p:cNvPr id="5" name="Title 4">
            <a:extLst>
              <a:ext uri="{FF2B5EF4-FFF2-40B4-BE49-F238E27FC236}">
                <a16:creationId xmlns:a16="http://schemas.microsoft.com/office/drawing/2014/main" id="{3F3362A0-0F1F-493B-4023-8C91A3DF0612}"/>
              </a:ext>
            </a:extLst>
          </p:cNvPr>
          <p:cNvSpPr>
            <a:spLocks noGrp="1"/>
          </p:cNvSpPr>
          <p:nvPr>
            <p:ph type="title"/>
          </p:nvPr>
        </p:nvSpPr>
        <p:spPr/>
        <p:txBody>
          <a:bodyPr/>
          <a:lstStyle/>
          <a:p>
            <a:r>
              <a:rPr lang="en-US" dirty="0"/>
              <a:t>DAGs and the Generalized Linear Model</a:t>
            </a:r>
          </a:p>
        </p:txBody>
      </p:sp>
      <p:cxnSp>
        <p:nvCxnSpPr>
          <p:cNvPr id="2" name="AutoShape 7">
            <a:extLst>
              <a:ext uri="{FF2B5EF4-FFF2-40B4-BE49-F238E27FC236}">
                <a16:creationId xmlns:a16="http://schemas.microsoft.com/office/drawing/2014/main" id="{E877E973-DD10-3F19-642C-E790917B34E5}"/>
              </a:ext>
            </a:extLst>
          </p:cNvPr>
          <p:cNvCxnSpPr>
            <a:cxnSpLocks noChangeShapeType="1"/>
            <a:stCxn id="39" idx="2"/>
            <a:endCxn id="40" idx="0"/>
          </p:cNvCxnSpPr>
          <p:nvPr/>
        </p:nvCxnSpPr>
        <p:spPr bwMode="auto">
          <a:xfrm flipH="1">
            <a:off x="1367848" y="2844547"/>
            <a:ext cx="721" cy="930606"/>
          </a:xfrm>
          <a:prstGeom prst="straightConnector1">
            <a:avLst/>
          </a:prstGeom>
          <a:noFill/>
          <a:ln w="76200">
            <a:solidFill>
              <a:schemeClr val="tx1"/>
            </a:solidFill>
            <a:round/>
            <a:headEnd/>
            <a:tailEnd type="triangle" w="med" len="med"/>
          </a:ln>
        </p:spPr>
      </p:cxnSp>
      <p:sp>
        <p:nvSpPr>
          <p:cNvPr id="6" name="TextBox 5">
            <a:extLst>
              <a:ext uri="{FF2B5EF4-FFF2-40B4-BE49-F238E27FC236}">
                <a16:creationId xmlns:a16="http://schemas.microsoft.com/office/drawing/2014/main" id="{8C1FB618-5F42-C31D-93AC-688702578894}"/>
              </a:ext>
            </a:extLst>
          </p:cNvPr>
          <p:cNvSpPr txBox="1"/>
          <p:nvPr/>
        </p:nvSpPr>
        <p:spPr>
          <a:xfrm>
            <a:off x="5854536" y="1547109"/>
            <a:ext cx="1999906" cy="461665"/>
          </a:xfrm>
          <a:prstGeom prst="rect">
            <a:avLst/>
          </a:prstGeom>
          <a:noFill/>
        </p:spPr>
        <p:txBody>
          <a:bodyPr wrap="none" rtlCol="0">
            <a:spAutoFit/>
          </a:bodyPr>
          <a:lstStyle/>
          <a:p>
            <a:r>
              <a:rPr lang="en-US" sz="2400" b="1" u="sng" dirty="0"/>
              <a:t>Relationship 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C80AABA-7C3E-9E4D-8D18-9ECEC1A48822}"/>
                  </a:ext>
                </a:extLst>
              </p:cNvPr>
              <p:cNvSpPr txBox="1"/>
              <p:nvPr/>
            </p:nvSpPr>
            <p:spPr>
              <a:xfrm>
                <a:off x="5827796" y="2033870"/>
                <a:ext cx="2633388" cy="2313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𝜂</m:t>
                          </m:r>
                        </m:e>
                        <m:sub>
                          <m:r>
                            <a:rPr lang="en-US" sz="2800" b="0" i="1" smtClean="0">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ea typeface="Cambria Math" panose="02040503050406030204" pitchFamily="18" charset="0"/>
                            </a:rPr>
                            <m:t>1</m:t>
                          </m:r>
                        </m:sub>
                      </m:sSub>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𝑋</m:t>
                          </m:r>
                        </m:e>
                        <m:sub>
                          <m:r>
                            <a:rPr lang="en-US" sz="2800" b="0" i="1" smtClean="0">
                              <a:latin typeface="Cambria Math" panose="02040503050406030204" pitchFamily="18" charset="0"/>
                              <a:ea typeface="Cambria Math" panose="02040503050406030204" pitchFamily="18" charset="0"/>
                            </a:rPr>
                            <m:t>1</m:t>
                          </m:r>
                        </m:sub>
                      </m:sSub>
                    </m:oMath>
                  </m:oMathPara>
                </a14:m>
                <a:endParaRPr lang="en-US" sz="2800" b="0" dirty="0">
                  <a:ea typeface="Cambria Math" panose="02040503050406030204" pitchFamily="18" charset="0"/>
                </a:endParaRPr>
              </a:p>
              <a:p>
                <a:endParaRPr lang="en-US" sz="28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f</m:t>
                      </m:r>
                      <m:d>
                        <m:dPr>
                          <m:ctrlPr>
                            <a:rPr lang="en-US" sz="2800" b="0" i="1" smtClean="0">
                              <a:latin typeface="Cambria Math" panose="02040503050406030204" pitchFamily="18" charset="0"/>
                            </a:rPr>
                          </m:ctrlPr>
                        </m:dPr>
                        <m:e>
                          <m:acc>
                            <m:accPr>
                              <m:chr m:val="̂"/>
                              <m:ctrlPr>
                                <a:rPr lang="en-US" sz="2800" b="0" i="1" smtClean="0">
                                  <a:latin typeface="Cambria Math" panose="02040503050406030204" pitchFamily="18" charset="0"/>
                                </a:rPr>
                              </m:ctrlPr>
                            </m:accPr>
                            <m:e>
                              <m:sSub>
                                <m:sSubPr>
                                  <m:ctrlPr>
                                    <a:rPr lang="en-US" sz="2800" b="0" i="1" smtClean="0">
                                      <a:latin typeface="Cambria Math" panose="02040503050406030204" pitchFamily="18" charset="0"/>
                                    </a:rPr>
                                  </m:ctrlPr>
                                </m:sSubPr>
                                <m:e>
                                  <m:r>
                                    <a:rPr lang="en-US" sz="2800" i="1">
                                      <a:latin typeface="Cambria Math" panose="02040503050406030204" pitchFamily="18" charset="0"/>
                                    </a:rPr>
                                    <m:t>𝑌</m:t>
                                  </m:r>
                                </m:e>
                                <m:sub>
                                  <m:r>
                                    <a:rPr lang="en-US" sz="2800" b="0" i="1" smtClean="0">
                                      <a:latin typeface="Cambria Math" panose="02040503050406030204" pitchFamily="18" charset="0"/>
                                    </a:rPr>
                                    <m:t>1</m:t>
                                  </m:r>
                                </m:sub>
                              </m:sSub>
                            </m:e>
                          </m:acc>
                        </m:e>
                      </m:d>
                      <m:r>
                        <a:rPr lang="en-US" sz="2800" b="0" i="1" smtClean="0">
                          <a:latin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𝜂</m:t>
                          </m:r>
                        </m:e>
                        <m:sub>
                          <m:r>
                            <a:rPr lang="en-US" sz="2800" i="1">
                              <a:latin typeface="Cambria Math" panose="02040503050406030204" pitchFamily="18" charset="0"/>
                              <a:ea typeface="Cambria Math" panose="02040503050406030204" pitchFamily="18" charset="0"/>
                            </a:rPr>
                            <m:t>1</m:t>
                          </m:r>
                        </m:sub>
                      </m:sSub>
                    </m:oMath>
                  </m:oMathPara>
                </a14:m>
                <a:endParaRPr lang="en-US" sz="2800" b="0" dirty="0"/>
              </a:p>
              <a:p>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𝑌</m:t>
                          </m:r>
                        </m:e>
                        <m:sub>
                          <m:r>
                            <a:rPr lang="en-US" sz="2800" i="1">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𝐷</m:t>
                      </m:r>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1</m:t>
                              </m:r>
                            </m:sub>
                          </m:sSub>
                        </m:e>
                      </m:acc>
                      <m:r>
                        <a:rPr lang="en-US" sz="2800" b="0" i="1" smtClean="0">
                          <a:latin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rPr>
                            <m:t>𝜃</m:t>
                          </m:r>
                        </m:e>
                        <m:sub>
                          <m:r>
                            <a:rPr lang="en-US" sz="2800" b="0" i="1" smtClean="0">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rPr>
                        <m:t>)</m:t>
                      </m:r>
                    </m:oMath>
                  </m:oMathPara>
                </a14:m>
                <a:endParaRPr lang="en-US" sz="2800" dirty="0"/>
              </a:p>
            </p:txBody>
          </p:sp>
        </mc:Choice>
        <mc:Fallback xmlns="">
          <p:sp>
            <p:nvSpPr>
              <p:cNvPr id="8" name="TextBox 7">
                <a:extLst>
                  <a:ext uri="{FF2B5EF4-FFF2-40B4-BE49-F238E27FC236}">
                    <a16:creationId xmlns:a16="http://schemas.microsoft.com/office/drawing/2014/main" id="{FC80AABA-7C3E-9E4D-8D18-9ECEC1A48822}"/>
                  </a:ext>
                </a:extLst>
              </p:cNvPr>
              <p:cNvSpPr txBox="1">
                <a:spLocks noRot="1" noChangeAspect="1" noMove="1" noResize="1" noEditPoints="1" noAdjustHandles="1" noChangeArrowheads="1" noChangeShapeType="1" noTextEdit="1"/>
              </p:cNvSpPr>
              <p:nvPr/>
            </p:nvSpPr>
            <p:spPr>
              <a:xfrm>
                <a:off x="5827796" y="2033870"/>
                <a:ext cx="2633388" cy="2313775"/>
              </a:xfrm>
              <a:prstGeom prst="rect">
                <a:avLst/>
              </a:prstGeom>
              <a:blipFill>
                <a:blip r:embed="rId2"/>
                <a:stretch>
                  <a:fillRect b="-327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39FD4ED-C6A4-7398-5DAD-5F3AEEC92DDF}"/>
              </a:ext>
            </a:extLst>
          </p:cNvPr>
          <p:cNvSpPr txBox="1"/>
          <p:nvPr/>
        </p:nvSpPr>
        <p:spPr>
          <a:xfrm>
            <a:off x="8965012" y="1568562"/>
            <a:ext cx="1996059" cy="461665"/>
          </a:xfrm>
          <a:prstGeom prst="rect">
            <a:avLst/>
          </a:prstGeom>
          <a:noFill/>
        </p:spPr>
        <p:txBody>
          <a:bodyPr wrap="none" rtlCol="0">
            <a:spAutoFit/>
          </a:bodyPr>
          <a:lstStyle/>
          <a:p>
            <a:r>
              <a:rPr lang="en-US" sz="2400" b="1" u="sng" dirty="0"/>
              <a:t>Relationship 2</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49DD3DC-BC98-13D4-5F52-CB951CD4A4DA}"/>
                  </a:ext>
                </a:extLst>
              </p:cNvPr>
              <p:cNvSpPr txBox="1"/>
              <p:nvPr/>
            </p:nvSpPr>
            <p:spPr>
              <a:xfrm>
                <a:off x="8562109" y="2055323"/>
                <a:ext cx="3629891" cy="2313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𝜂</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ea typeface="Cambria Math" panose="02040503050406030204" pitchFamily="18" charset="0"/>
                            </a:rPr>
                            <m:t>3</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ea typeface="Cambria Math" panose="02040503050406030204" pitchFamily="18" charset="0"/>
                            </a:rPr>
                            <m:t>4</m:t>
                          </m:r>
                        </m:sub>
                      </m:sSub>
                      <m:sSub>
                        <m:sSubPr>
                          <m:ctrlPr>
                            <a:rPr lang="en-US" sz="2800" b="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𝑋</m:t>
                          </m:r>
                        </m:e>
                        <m:sub>
                          <m:r>
                            <a:rPr lang="en-US" sz="2800" b="0" i="1" smtClean="0">
                              <a:latin typeface="Cambria Math" panose="02040503050406030204" pitchFamily="18" charset="0"/>
                              <a:ea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ea typeface="Cambria Math" panose="02040503050406030204" pitchFamily="18" charset="0"/>
                            </a:rPr>
                            <m:t>5</m:t>
                          </m:r>
                        </m:sub>
                      </m:sSub>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𝑌</m:t>
                          </m:r>
                        </m:e>
                        <m:sub>
                          <m:r>
                            <a:rPr lang="en-US" sz="2800" i="1">
                              <a:latin typeface="Cambria Math" panose="02040503050406030204" pitchFamily="18" charset="0"/>
                              <a:ea typeface="Cambria Math" panose="02040503050406030204" pitchFamily="18" charset="0"/>
                            </a:rPr>
                            <m:t>1</m:t>
                          </m:r>
                        </m:sub>
                      </m:sSub>
                    </m:oMath>
                  </m:oMathPara>
                </a14:m>
                <a:endParaRPr lang="en-US" sz="2800" b="0" dirty="0">
                  <a:ea typeface="Cambria Math" panose="02040503050406030204" pitchFamily="18" charset="0"/>
                </a:endParaRPr>
              </a:p>
              <a:p>
                <a:endParaRPr lang="en-US" sz="28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f</m:t>
                      </m:r>
                      <m:d>
                        <m:dPr>
                          <m:ctrlPr>
                            <a:rPr lang="en-US" sz="2800" b="0" i="1" smtClean="0">
                              <a:latin typeface="Cambria Math" panose="02040503050406030204" pitchFamily="18" charset="0"/>
                            </a:rPr>
                          </m:ctrlPr>
                        </m:dPr>
                        <m:e>
                          <m:acc>
                            <m:accPr>
                              <m:chr m:val="̂"/>
                              <m:ctrlPr>
                                <a:rPr lang="en-US" sz="2800" b="0" i="1" smtClean="0">
                                  <a:latin typeface="Cambria Math" panose="02040503050406030204" pitchFamily="18" charset="0"/>
                                </a:rPr>
                              </m:ctrlPr>
                            </m:accPr>
                            <m:e>
                              <m:sSub>
                                <m:sSubPr>
                                  <m:ctrlPr>
                                    <a:rPr lang="en-US" sz="2800" b="0" i="1" smtClean="0">
                                      <a:latin typeface="Cambria Math" panose="02040503050406030204" pitchFamily="18" charset="0"/>
                                    </a:rPr>
                                  </m:ctrlPr>
                                </m:sSubPr>
                                <m:e>
                                  <m:r>
                                    <a:rPr lang="en-US" sz="2800" i="1">
                                      <a:latin typeface="Cambria Math" panose="02040503050406030204" pitchFamily="18" charset="0"/>
                                    </a:rPr>
                                    <m:t>𝑌</m:t>
                                  </m:r>
                                </m:e>
                                <m:sub>
                                  <m:r>
                                    <a:rPr lang="en-US" sz="2800" b="0" i="1" smtClean="0">
                                      <a:latin typeface="Cambria Math" panose="02040503050406030204" pitchFamily="18" charset="0"/>
                                    </a:rPr>
                                    <m:t>2</m:t>
                                  </m:r>
                                </m:sub>
                              </m:sSub>
                            </m:e>
                          </m:acc>
                        </m:e>
                      </m:d>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𝜂</m:t>
                          </m:r>
                        </m:e>
                        <m:sub>
                          <m:r>
                            <a:rPr lang="en-US" sz="2800" b="0" i="1" smtClean="0">
                              <a:latin typeface="Cambria Math" panose="02040503050406030204" pitchFamily="18" charset="0"/>
                            </a:rPr>
                            <m:t>2</m:t>
                          </m:r>
                        </m:sub>
                      </m:sSub>
                    </m:oMath>
                  </m:oMathPara>
                </a14:m>
                <a:endParaRPr lang="en-US" sz="2800" b="0" dirty="0"/>
              </a:p>
              <a:p>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𝑌</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𝐷</m:t>
                      </m:r>
                      <m:r>
                        <a:rPr lang="en-US" sz="2800" b="0" i="1" smtClean="0">
                          <a:latin typeface="Cambria Math" panose="02040503050406030204" pitchFamily="18" charset="0"/>
                        </a:rPr>
                        <m:t>(</m:t>
                      </m:r>
                      <m:acc>
                        <m:accPr>
                          <m:chr m:val="̂"/>
                          <m:ctrlPr>
                            <a:rPr lang="en-US" sz="2800" i="1">
                              <a:latin typeface="Cambria Math" panose="02040503050406030204" pitchFamily="18" charset="0"/>
                            </a:rPr>
                          </m:ctrlPr>
                        </m:acc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b="0" i="1" smtClean="0">
                                  <a:latin typeface="Cambria Math" panose="02040503050406030204" pitchFamily="18" charset="0"/>
                                </a:rPr>
                                <m:t>2</m:t>
                              </m:r>
                            </m:sub>
                          </m:sSub>
                        </m:e>
                      </m:acc>
                      <m:r>
                        <a:rPr lang="en-US" sz="2800" b="0" i="1" smtClean="0">
                          <a:latin typeface="Cambria Math" panose="02040503050406030204" pitchFamily="18" charset="0"/>
                        </a:rPr>
                        <m:t>,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rPr>
                        <m:t>)</m:t>
                      </m:r>
                    </m:oMath>
                  </m:oMathPara>
                </a14:m>
                <a:endParaRPr lang="en-US" sz="2800" dirty="0"/>
              </a:p>
            </p:txBody>
          </p:sp>
        </mc:Choice>
        <mc:Fallback>
          <p:sp>
            <p:nvSpPr>
              <p:cNvPr id="4" name="TextBox 3">
                <a:extLst>
                  <a:ext uri="{FF2B5EF4-FFF2-40B4-BE49-F238E27FC236}">
                    <a16:creationId xmlns:a16="http://schemas.microsoft.com/office/drawing/2014/main" id="{549DD3DC-BC98-13D4-5F52-CB951CD4A4DA}"/>
                  </a:ext>
                </a:extLst>
              </p:cNvPr>
              <p:cNvSpPr txBox="1">
                <a:spLocks noRot="1" noChangeAspect="1" noMove="1" noResize="1" noEditPoints="1" noAdjustHandles="1" noChangeArrowheads="1" noChangeShapeType="1" noTextEdit="1"/>
              </p:cNvSpPr>
              <p:nvPr/>
            </p:nvSpPr>
            <p:spPr>
              <a:xfrm>
                <a:off x="8562109" y="2055323"/>
                <a:ext cx="3629891" cy="2313775"/>
              </a:xfrm>
              <a:prstGeom prst="rect">
                <a:avLst/>
              </a:prstGeom>
              <a:blipFill>
                <a:blip r:embed="rId3"/>
                <a:stretch>
                  <a:fillRect l="-697" b="-32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A576B65-DDE5-360A-E805-B6934856E72F}"/>
              </a:ext>
            </a:extLst>
          </p:cNvPr>
          <p:cNvSpPr txBox="1"/>
          <p:nvPr/>
        </p:nvSpPr>
        <p:spPr>
          <a:xfrm>
            <a:off x="1659054" y="4790225"/>
            <a:ext cx="1039087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Doesn’t even need to be a Generalized Linear Model!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Could add clustering variables as REs if they satisfy endogeneity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DAGs will show this! </a:t>
            </a:r>
          </a:p>
        </p:txBody>
      </p:sp>
    </p:spTree>
    <p:extLst>
      <p:ext uri="{BB962C8B-B14F-4D97-AF65-F5344CB8AC3E}">
        <p14:creationId xmlns:p14="http://schemas.microsoft.com/office/powerpoint/2010/main" val="31672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0275C-6676-1985-4A24-A3D5B00EB3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C0C89AC-A706-3362-1344-FE6C85DC05D8}"/>
              </a:ext>
            </a:extLst>
          </p:cNvPr>
          <p:cNvSpPr>
            <a:spLocks noGrp="1"/>
          </p:cNvSpPr>
          <p:nvPr>
            <p:ph type="title"/>
          </p:nvPr>
        </p:nvSpPr>
        <p:spPr/>
        <p:txBody>
          <a:bodyPr/>
          <a:lstStyle/>
          <a:p>
            <a:r>
              <a:rPr lang="en-US" dirty="0"/>
              <a:t>Random Effects and the Question of Endogeneity and Confounding</a:t>
            </a:r>
          </a:p>
        </p:txBody>
      </p:sp>
      <p:sp>
        <p:nvSpPr>
          <p:cNvPr id="9" name="Rectangle 3">
            <a:extLst>
              <a:ext uri="{FF2B5EF4-FFF2-40B4-BE49-F238E27FC236}">
                <a16:creationId xmlns:a16="http://schemas.microsoft.com/office/drawing/2014/main" id="{D1D113E1-1B2D-BACE-F23E-560E16FEC7D4}"/>
              </a:ext>
            </a:extLst>
          </p:cNvPr>
          <p:cNvSpPr>
            <a:spLocks noChangeArrowheads="1"/>
          </p:cNvSpPr>
          <p:nvPr/>
        </p:nvSpPr>
        <p:spPr bwMode="auto">
          <a:xfrm>
            <a:off x="3480913" y="4525933"/>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1</a:t>
            </a:r>
            <a:endParaRPr lang="en-US" sz="3200" b="1" dirty="0"/>
          </a:p>
        </p:txBody>
      </p:sp>
      <p:sp>
        <p:nvSpPr>
          <p:cNvPr id="10" name="Rectangle 4">
            <a:extLst>
              <a:ext uri="{FF2B5EF4-FFF2-40B4-BE49-F238E27FC236}">
                <a16:creationId xmlns:a16="http://schemas.microsoft.com/office/drawing/2014/main" id="{51D80FA5-B266-BABE-1FBA-AED1C09F1545}"/>
              </a:ext>
            </a:extLst>
          </p:cNvPr>
          <p:cNvSpPr>
            <a:spLocks noChangeArrowheads="1"/>
          </p:cNvSpPr>
          <p:nvPr/>
        </p:nvSpPr>
        <p:spPr bwMode="auto">
          <a:xfrm>
            <a:off x="7212034" y="4524516"/>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11" name="AutoShape 5">
            <a:extLst>
              <a:ext uri="{FF2B5EF4-FFF2-40B4-BE49-F238E27FC236}">
                <a16:creationId xmlns:a16="http://schemas.microsoft.com/office/drawing/2014/main" id="{39F2D45D-6717-2616-14E5-63DB6E64D470}"/>
              </a:ext>
            </a:extLst>
          </p:cNvPr>
          <p:cNvCxnSpPr>
            <a:cxnSpLocks noChangeShapeType="1"/>
            <a:endCxn id="9" idx="0"/>
          </p:cNvCxnSpPr>
          <p:nvPr/>
        </p:nvCxnSpPr>
        <p:spPr bwMode="auto">
          <a:xfrm flipH="1">
            <a:off x="4010561" y="3161350"/>
            <a:ext cx="1865560" cy="1364583"/>
          </a:xfrm>
          <a:prstGeom prst="straightConnector1">
            <a:avLst/>
          </a:prstGeom>
          <a:noFill/>
          <a:ln w="76200">
            <a:solidFill>
              <a:schemeClr val="tx1"/>
            </a:solidFill>
            <a:round/>
            <a:headEnd/>
            <a:tailEnd type="triangle" w="med" len="med"/>
          </a:ln>
        </p:spPr>
      </p:cxnSp>
      <p:cxnSp>
        <p:nvCxnSpPr>
          <p:cNvPr id="12" name="AutoShape 6">
            <a:extLst>
              <a:ext uri="{FF2B5EF4-FFF2-40B4-BE49-F238E27FC236}">
                <a16:creationId xmlns:a16="http://schemas.microsoft.com/office/drawing/2014/main" id="{C4A298A8-973D-AD90-5415-F491D27D0A9A}"/>
              </a:ext>
            </a:extLst>
          </p:cNvPr>
          <p:cNvCxnSpPr>
            <a:cxnSpLocks noChangeShapeType="1"/>
            <a:stCxn id="9" idx="3"/>
            <a:endCxn id="10" idx="1"/>
          </p:cNvCxnSpPr>
          <p:nvPr/>
        </p:nvCxnSpPr>
        <p:spPr bwMode="auto">
          <a:xfrm flipV="1">
            <a:off x="4540208" y="4822197"/>
            <a:ext cx="2671826" cy="709"/>
          </a:xfrm>
          <a:prstGeom prst="straightConnector1">
            <a:avLst/>
          </a:prstGeom>
          <a:noFill/>
          <a:ln w="76200">
            <a:solidFill>
              <a:schemeClr val="tx1"/>
            </a:solidFill>
            <a:round/>
            <a:headEnd/>
            <a:tailEnd type="triangle" w="med" len="med"/>
          </a:ln>
        </p:spPr>
      </p:cxnSp>
      <p:cxnSp>
        <p:nvCxnSpPr>
          <p:cNvPr id="13" name="AutoShape 5">
            <a:extLst>
              <a:ext uri="{FF2B5EF4-FFF2-40B4-BE49-F238E27FC236}">
                <a16:creationId xmlns:a16="http://schemas.microsoft.com/office/drawing/2014/main" id="{F51C075B-4C21-2580-5975-07DA2CFF742E}"/>
              </a:ext>
            </a:extLst>
          </p:cNvPr>
          <p:cNvCxnSpPr>
            <a:cxnSpLocks noChangeShapeType="1"/>
            <a:endCxn id="10" idx="0"/>
          </p:cNvCxnSpPr>
          <p:nvPr/>
        </p:nvCxnSpPr>
        <p:spPr bwMode="auto">
          <a:xfrm>
            <a:off x="5876121" y="3161350"/>
            <a:ext cx="1864840" cy="1363166"/>
          </a:xfrm>
          <a:prstGeom prst="straightConnector1">
            <a:avLst/>
          </a:prstGeom>
          <a:noFill/>
          <a:ln w="76200">
            <a:solidFill>
              <a:schemeClr val="tx1"/>
            </a:solidFill>
            <a:round/>
            <a:headEnd/>
            <a:tailEnd type="triangle" w="med" len="med"/>
          </a:ln>
        </p:spPr>
      </p:cxnSp>
      <p:sp>
        <p:nvSpPr>
          <p:cNvPr id="14" name="Oval 13">
            <a:extLst>
              <a:ext uri="{FF2B5EF4-FFF2-40B4-BE49-F238E27FC236}">
                <a16:creationId xmlns:a16="http://schemas.microsoft.com/office/drawing/2014/main" id="{D1D647A5-14E7-E205-A2C2-B059ADF32963}"/>
              </a:ext>
            </a:extLst>
          </p:cNvPr>
          <p:cNvSpPr/>
          <p:nvPr/>
        </p:nvSpPr>
        <p:spPr>
          <a:xfrm>
            <a:off x="4474481" y="2238539"/>
            <a:ext cx="2803280"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cluster effects</a:t>
            </a:r>
            <a:endParaRPr lang="en-US" sz="3200" b="1" baseline="-25000" dirty="0">
              <a:solidFill>
                <a:schemeClr val="tx1"/>
              </a:solidFill>
            </a:endParaRPr>
          </a:p>
        </p:txBody>
      </p:sp>
      <p:sp>
        <p:nvSpPr>
          <p:cNvPr id="20" name="TextBox 19">
            <a:extLst>
              <a:ext uri="{FF2B5EF4-FFF2-40B4-BE49-F238E27FC236}">
                <a16:creationId xmlns:a16="http://schemas.microsoft.com/office/drawing/2014/main" id="{49A8E0A4-1116-E21C-AA12-29059E278536}"/>
              </a:ext>
            </a:extLst>
          </p:cNvPr>
          <p:cNvSpPr txBox="1"/>
          <p:nvPr/>
        </p:nvSpPr>
        <p:spPr>
          <a:xfrm>
            <a:off x="3882915" y="5873328"/>
            <a:ext cx="3986412" cy="584775"/>
          </a:xfrm>
          <a:prstGeom prst="rect">
            <a:avLst/>
          </a:prstGeom>
          <a:noFill/>
        </p:spPr>
        <p:txBody>
          <a:bodyPr wrap="none" rtlCol="0">
            <a:spAutoFit/>
          </a:bodyPr>
          <a:lstStyle/>
          <a:p>
            <a:r>
              <a:rPr lang="en-US" sz="3200" b="1" dirty="0"/>
              <a:t>What does this mean?</a:t>
            </a:r>
          </a:p>
        </p:txBody>
      </p:sp>
    </p:spTree>
    <p:extLst>
      <p:ext uri="{BB962C8B-B14F-4D97-AF65-F5344CB8AC3E}">
        <p14:creationId xmlns:p14="http://schemas.microsoft.com/office/powerpoint/2010/main" val="280026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9CE0C-A024-D397-8E44-6B4069D533F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2A0F7D-9959-42E6-2997-391F945D069A}"/>
              </a:ext>
            </a:extLst>
          </p:cNvPr>
          <p:cNvSpPr>
            <a:spLocks noGrp="1"/>
          </p:cNvSpPr>
          <p:nvPr>
            <p:ph type="title"/>
          </p:nvPr>
        </p:nvSpPr>
        <p:spPr>
          <a:xfrm>
            <a:off x="0" y="0"/>
            <a:ext cx="10205852" cy="1325563"/>
          </a:xfrm>
        </p:spPr>
        <p:txBody>
          <a:bodyPr/>
          <a:lstStyle/>
          <a:p>
            <a:r>
              <a:rPr lang="en-US" dirty="0"/>
              <a:t>Two Options of How Things Affect Variables at a Cluster Level</a:t>
            </a:r>
          </a:p>
        </p:txBody>
      </p:sp>
      <p:sp>
        <p:nvSpPr>
          <p:cNvPr id="9" name="Rectangle 3">
            <a:extLst>
              <a:ext uri="{FF2B5EF4-FFF2-40B4-BE49-F238E27FC236}">
                <a16:creationId xmlns:a16="http://schemas.microsoft.com/office/drawing/2014/main" id="{8075E92E-7684-CFB6-BE3D-9C9EF3A6DD03}"/>
              </a:ext>
            </a:extLst>
          </p:cNvPr>
          <p:cNvSpPr>
            <a:spLocks noChangeArrowheads="1"/>
          </p:cNvSpPr>
          <p:nvPr/>
        </p:nvSpPr>
        <p:spPr bwMode="auto">
          <a:xfrm>
            <a:off x="512082" y="4573435"/>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1</a:t>
            </a:r>
            <a:endParaRPr lang="en-US" sz="3200" b="1" dirty="0"/>
          </a:p>
        </p:txBody>
      </p:sp>
      <p:sp>
        <p:nvSpPr>
          <p:cNvPr id="10" name="Rectangle 4">
            <a:extLst>
              <a:ext uri="{FF2B5EF4-FFF2-40B4-BE49-F238E27FC236}">
                <a16:creationId xmlns:a16="http://schemas.microsoft.com/office/drawing/2014/main" id="{57F68119-3986-C920-4D21-F562423C131A}"/>
              </a:ext>
            </a:extLst>
          </p:cNvPr>
          <p:cNvSpPr>
            <a:spLocks noChangeArrowheads="1"/>
          </p:cNvSpPr>
          <p:nvPr/>
        </p:nvSpPr>
        <p:spPr bwMode="auto">
          <a:xfrm>
            <a:off x="4243203" y="4572018"/>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11" name="AutoShape 5">
            <a:extLst>
              <a:ext uri="{FF2B5EF4-FFF2-40B4-BE49-F238E27FC236}">
                <a16:creationId xmlns:a16="http://schemas.microsoft.com/office/drawing/2014/main" id="{1008E967-8966-8D70-21F0-5FF50998D352}"/>
              </a:ext>
            </a:extLst>
          </p:cNvPr>
          <p:cNvCxnSpPr>
            <a:cxnSpLocks noChangeShapeType="1"/>
            <a:endCxn id="9" idx="0"/>
          </p:cNvCxnSpPr>
          <p:nvPr/>
        </p:nvCxnSpPr>
        <p:spPr bwMode="auto">
          <a:xfrm flipH="1">
            <a:off x="1041730" y="3208852"/>
            <a:ext cx="1865560" cy="1364583"/>
          </a:xfrm>
          <a:prstGeom prst="straightConnector1">
            <a:avLst/>
          </a:prstGeom>
          <a:noFill/>
          <a:ln w="76200">
            <a:solidFill>
              <a:schemeClr val="tx1"/>
            </a:solidFill>
            <a:round/>
            <a:headEnd/>
            <a:tailEnd type="triangle" w="med" len="med"/>
          </a:ln>
        </p:spPr>
      </p:cxnSp>
      <p:cxnSp>
        <p:nvCxnSpPr>
          <p:cNvPr id="12" name="AutoShape 6">
            <a:extLst>
              <a:ext uri="{FF2B5EF4-FFF2-40B4-BE49-F238E27FC236}">
                <a16:creationId xmlns:a16="http://schemas.microsoft.com/office/drawing/2014/main" id="{80654E4D-8B16-CE2F-36C4-BC02D450EDD3}"/>
              </a:ext>
            </a:extLst>
          </p:cNvPr>
          <p:cNvCxnSpPr>
            <a:cxnSpLocks noChangeShapeType="1"/>
            <a:stCxn id="9" idx="3"/>
            <a:endCxn id="10" idx="1"/>
          </p:cNvCxnSpPr>
          <p:nvPr/>
        </p:nvCxnSpPr>
        <p:spPr bwMode="auto">
          <a:xfrm flipV="1">
            <a:off x="1571377" y="4869699"/>
            <a:ext cx="2671826" cy="709"/>
          </a:xfrm>
          <a:prstGeom prst="straightConnector1">
            <a:avLst/>
          </a:prstGeom>
          <a:noFill/>
          <a:ln w="76200">
            <a:solidFill>
              <a:schemeClr val="tx1"/>
            </a:solidFill>
            <a:round/>
            <a:headEnd/>
            <a:tailEnd type="triangle" w="med" len="med"/>
          </a:ln>
        </p:spPr>
      </p:cxnSp>
      <p:cxnSp>
        <p:nvCxnSpPr>
          <p:cNvPr id="13" name="AutoShape 5">
            <a:extLst>
              <a:ext uri="{FF2B5EF4-FFF2-40B4-BE49-F238E27FC236}">
                <a16:creationId xmlns:a16="http://schemas.microsoft.com/office/drawing/2014/main" id="{5FE53C79-2710-334F-3930-FA9BBCA72FA3}"/>
              </a:ext>
            </a:extLst>
          </p:cNvPr>
          <p:cNvCxnSpPr>
            <a:cxnSpLocks noChangeShapeType="1"/>
            <a:endCxn id="10" idx="0"/>
          </p:cNvCxnSpPr>
          <p:nvPr/>
        </p:nvCxnSpPr>
        <p:spPr bwMode="auto">
          <a:xfrm>
            <a:off x="2907290" y="3208852"/>
            <a:ext cx="1864840" cy="1363166"/>
          </a:xfrm>
          <a:prstGeom prst="straightConnector1">
            <a:avLst/>
          </a:prstGeom>
          <a:noFill/>
          <a:ln w="76200">
            <a:solidFill>
              <a:schemeClr val="tx1"/>
            </a:solidFill>
            <a:round/>
            <a:headEnd/>
            <a:tailEnd type="triangle" w="med" len="med"/>
          </a:ln>
        </p:spPr>
      </p:cxnSp>
      <p:sp>
        <p:nvSpPr>
          <p:cNvPr id="14" name="Oval 13">
            <a:extLst>
              <a:ext uri="{FF2B5EF4-FFF2-40B4-BE49-F238E27FC236}">
                <a16:creationId xmlns:a16="http://schemas.microsoft.com/office/drawing/2014/main" id="{61DD8A61-6DBF-9C76-0405-E1CE36439644}"/>
              </a:ext>
            </a:extLst>
          </p:cNvPr>
          <p:cNvSpPr/>
          <p:nvPr/>
        </p:nvSpPr>
        <p:spPr>
          <a:xfrm>
            <a:off x="1440066" y="1690620"/>
            <a:ext cx="3121398" cy="151823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shared cluster effects</a:t>
            </a:r>
            <a:endParaRPr lang="en-US" sz="3200" b="1" baseline="-25000" dirty="0">
              <a:solidFill>
                <a:schemeClr val="tx1"/>
              </a:solidFill>
            </a:endParaRPr>
          </a:p>
        </p:txBody>
      </p:sp>
      <p:sp>
        <p:nvSpPr>
          <p:cNvPr id="2" name="Rectangle 3">
            <a:extLst>
              <a:ext uri="{FF2B5EF4-FFF2-40B4-BE49-F238E27FC236}">
                <a16:creationId xmlns:a16="http://schemas.microsoft.com/office/drawing/2014/main" id="{DF6A8F49-F42E-6C03-3034-38C0A4CC9DED}"/>
              </a:ext>
            </a:extLst>
          </p:cNvPr>
          <p:cNvSpPr>
            <a:spLocks noChangeArrowheads="1"/>
          </p:cNvSpPr>
          <p:nvPr/>
        </p:nvSpPr>
        <p:spPr bwMode="auto">
          <a:xfrm>
            <a:off x="6316338" y="4573435"/>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1</a:t>
            </a:r>
            <a:endParaRPr lang="en-US" sz="3200" b="1" dirty="0"/>
          </a:p>
        </p:txBody>
      </p:sp>
      <p:sp>
        <p:nvSpPr>
          <p:cNvPr id="3" name="Rectangle 4">
            <a:extLst>
              <a:ext uri="{FF2B5EF4-FFF2-40B4-BE49-F238E27FC236}">
                <a16:creationId xmlns:a16="http://schemas.microsoft.com/office/drawing/2014/main" id="{FEBC4912-B663-8D19-C471-CADBCD526E57}"/>
              </a:ext>
            </a:extLst>
          </p:cNvPr>
          <p:cNvSpPr>
            <a:spLocks noChangeArrowheads="1"/>
          </p:cNvSpPr>
          <p:nvPr/>
        </p:nvSpPr>
        <p:spPr bwMode="auto">
          <a:xfrm>
            <a:off x="10047459" y="4572018"/>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4" name="AutoShape 5">
            <a:extLst>
              <a:ext uri="{FF2B5EF4-FFF2-40B4-BE49-F238E27FC236}">
                <a16:creationId xmlns:a16="http://schemas.microsoft.com/office/drawing/2014/main" id="{DF94964B-2B21-37B7-B72E-CAEEC5DB3405}"/>
              </a:ext>
            </a:extLst>
          </p:cNvPr>
          <p:cNvCxnSpPr>
            <a:cxnSpLocks noChangeShapeType="1"/>
            <a:stCxn id="8" idx="4"/>
            <a:endCxn id="2" idx="0"/>
          </p:cNvCxnSpPr>
          <p:nvPr/>
        </p:nvCxnSpPr>
        <p:spPr bwMode="auto">
          <a:xfrm>
            <a:off x="6845985" y="3050124"/>
            <a:ext cx="1" cy="1523311"/>
          </a:xfrm>
          <a:prstGeom prst="straightConnector1">
            <a:avLst/>
          </a:prstGeom>
          <a:noFill/>
          <a:ln w="76200">
            <a:solidFill>
              <a:schemeClr val="tx1"/>
            </a:solidFill>
            <a:round/>
            <a:headEnd/>
            <a:tailEnd type="triangle" w="med" len="med"/>
          </a:ln>
        </p:spPr>
      </p:cxnSp>
      <p:cxnSp>
        <p:nvCxnSpPr>
          <p:cNvPr id="6" name="AutoShape 6">
            <a:extLst>
              <a:ext uri="{FF2B5EF4-FFF2-40B4-BE49-F238E27FC236}">
                <a16:creationId xmlns:a16="http://schemas.microsoft.com/office/drawing/2014/main" id="{ECA99263-BBD3-0374-D0AB-776D9A17B172}"/>
              </a:ext>
            </a:extLst>
          </p:cNvPr>
          <p:cNvCxnSpPr>
            <a:cxnSpLocks noChangeShapeType="1"/>
            <a:stCxn id="2" idx="3"/>
            <a:endCxn id="3" idx="1"/>
          </p:cNvCxnSpPr>
          <p:nvPr/>
        </p:nvCxnSpPr>
        <p:spPr bwMode="auto">
          <a:xfrm flipV="1">
            <a:off x="7375633" y="4869699"/>
            <a:ext cx="2671826" cy="709"/>
          </a:xfrm>
          <a:prstGeom prst="straightConnector1">
            <a:avLst/>
          </a:prstGeom>
          <a:noFill/>
          <a:ln w="76200">
            <a:solidFill>
              <a:schemeClr val="tx1"/>
            </a:solidFill>
            <a:round/>
            <a:headEnd/>
            <a:tailEnd type="triangle" w="med" len="med"/>
          </a:ln>
        </p:spPr>
      </p:cxnSp>
      <p:cxnSp>
        <p:nvCxnSpPr>
          <p:cNvPr id="7" name="AutoShape 5">
            <a:extLst>
              <a:ext uri="{FF2B5EF4-FFF2-40B4-BE49-F238E27FC236}">
                <a16:creationId xmlns:a16="http://schemas.microsoft.com/office/drawing/2014/main" id="{EF48009A-8FA6-6B1B-E191-A46B89B4BC15}"/>
              </a:ext>
            </a:extLst>
          </p:cNvPr>
          <p:cNvCxnSpPr>
            <a:cxnSpLocks noChangeShapeType="1"/>
            <a:stCxn id="17" idx="4"/>
            <a:endCxn id="3" idx="0"/>
          </p:cNvCxnSpPr>
          <p:nvPr/>
        </p:nvCxnSpPr>
        <p:spPr bwMode="auto">
          <a:xfrm>
            <a:off x="10576386" y="3007740"/>
            <a:ext cx="0" cy="1564278"/>
          </a:xfrm>
          <a:prstGeom prst="straightConnector1">
            <a:avLst/>
          </a:prstGeom>
          <a:noFill/>
          <a:ln w="76200">
            <a:solidFill>
              <a:schemeClr val="tx1"/>
            </a:solidFill>
            <a:round/>
            <a:headEnd/>
            <a:tailEnd type="triangle" w="med" len="med"/>
          </a:ln>
        </p:spPr>
      </p:cxnSp>
      <p:sp>
        <p:nvSpPr>
          <p:cNvPr id="8" name="Oval 7">
            <a:extLst>
              <a:ext uri="{FF2B5EF4-FFF2-40B4-BE49-F238E27FC236}">
                <a16:creationId xmlns:a16="http://schemas.microsoft.com/office/drawing/2014/main" id="{6D540F8A-1D21-7ABA-8E79-C3677CC4DE86}"/>
              </a:ext>
            </a:extLst>
          </p:cNvPr>
          <p:cNvSpPr/>
          <p:nvPr/>
        </p:nvSpPr>
        <p:spPr>
          <a:xfrm>
            <a:off x="5285286" y="1849348"/>
            <a:ext cx="3121398" cy="120077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cluster effects on x</a:t>
            </a:r>
            <a:endParaRPr lang="en-US" sz="3200" b="1" baseline="-25000" dirty="0">
              <a:solidFill>
                <a:schemeClr val="tx1"/>
              </a:solidFill>
            </a:endParaRPr>
          </a:p>
        </p:txBody>
      </p:sp>
      <p:sp>
        <p:nvSpPr>
          <p:cNvPr id="15" name="TextBox 14">
            <a:extLst>
              <a:ext uri="{FF2B5EF4-FFF2-40B4-BE49-F238E27FC236}">
                <a16:creationId xmlns:a16="http://schemas.microsoft.com/office/drawing/2014/main" id="{FB01F545-73AB-2B58-5EA8-965A2C039B84}"/>
              </a:ext>
            </a:extLst>
          </p:cNvPr>
          <p:cNvSpPr txBox="1"/>
          <p:nvPr/>
        </p:nvSpPr>
        <p:spPr>
          <a:xfrm>
            <a:off x="512082" y="5445619"/>
            <a:ext cx="4423835" cy="1384995"/>
          </a:xfrm>
          <a:prstGeom prst="rect">
            <a:avLst/>
          </a:prstGeom>
          <a:noFill/>
        </p:spPr>
        <p:txBody>
          <a:bodyPr wrap="square" rtlCol="0">
            <a:spAutoFit/>
          </a:bodyPr>
          <a:lstStyle/>
          <a:p>
            <a:pPr algn="ctr"/>
            <a:r>
              <a:rPr lang="en-US" sz="2800" b="1" dirty="0"/>
              <a:t>The same drivers that affect x1 also affect y1: </a:t>
            </a:r>
            <a:r>
              <a:rPr lang="en-US" sz="2800" b="1" dirty="0">
                <a:solidFill>
                  <a:srgbClr val="FF0000"/>
                </a:solidFill>
              </a:rPr>
              <a:t>endogeneity violation</a:t>
            </a:r>
            <a:r>
              <a:rPr lang="en-US" sz="2800" b="1" dirty="0"/>
              <a:t>!</a:t>
            </a:r>
          </a:p>
        </p:txBody>
      </p:sp>
      <p:sp>
        <p:nvSpPr>
          <p:cNvPr id="16" name="TextBox 15">
            <a:extLst>
              <a:ext uri="{FF2B5EF4-FFF2-40B4-BE49-F238E27FC236}">
                <a16:creationId xmlns:a16="http://schemas.microsoft.com/office/drawing/2014/main" id="{156F5A42-EE53-653E-E6ED-7B93F2FFB093}"/>
              </a:ext>
            </a:extLst>
          </p:cNvPr>
          <p:cNvSpPr txBox="1"/>
          <p:nvPr/>
        </p:nvSpPr>
        <p:spPr>
          <a:xfrm>
            <a:off x="6316338" y="5445618"/>
            <a:ext cx="4423835" cy="1384995"/>
          </a:xfrm>
          <a:prstGeom prst="rect">
            <a:avLst/>
          </a:prstGeom>
          <a:noFill/>
        </p:spPr>
        <p:txBody>
          <a:bodyPr wrap="square" rtlCol="0">
            <a:spAutoFit/>
          </a:bodyPr>
          <a:lstStyle/>
          <a:p>
            <a:pPr algn="ctr"/>
            <a:r>
              <a:rPr lang="en-US" sz="2800" b="1" dirty="0"/>
              <a:t>Different drivers affect x1 and y1 and they do not covary: </a:t>
            </a:r>
            <a:r>
              <a:rPr lang="en-US" sz="2800" b="1" dirty="0">
                <a:solidFill>
                  <a:srgbClr val="FF0000"/>
                </a:solidFill>
              </a:rPr>
              <a:t>endogeneity OK</a:t>
            </a:r>
            <a:r>
              <a:rPr lang="en-US" sz="2800" b="1" dirty="0"/>
              <a:t>!</a:t>
            </a:r>
          </a:p>
        </p:txBody>
      </p:sp>
      <p:sp>
        <p:nvSpPr>
          <p:cNvPr id="17" name="Oval 16">
            <a:extLst>
              <a:ext uri="{FF2B5EF4-FFF2-40B4-BE49-F238E27FC236}">
                <a16:creationId xmlns:a16="http://schemas.microsoft.com/office/drawing/2014/main" id="{476EC638-48C8-964F-91A7-5E3B44E728CD}"/>
              </a:ext>
            </a:extLst>
          </p:cNvPr>
          <p:cNvSpPr/>
          <p:nvPr/>
        </p:nvSpPr>
        <p:spPr>
          <a:xfrm>
            <a:off x="9015687" y="1806964"/>
            <a:ext cx="3121398" cy="120077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cluster effects on y</a:t>
            </a:r>
            <a:endParaRPr lang="en-US" sz="3200" b="1" baseline="-25000" dirty="0">
              <a:solidFill>
                <a:schemeClr val="tx1"/>
              </a:solidFill>
            </a:endParaRPr>
          </a:p>
        </p:txBody>
      </p:sp>
      <p:cxnSp>
        <p:nvCxnSpPr>
          <p:cNvPr id="27" name="Straight Arrow Connector 26">
            <a:extLst>
              <a:ext uri="{FF2B5EF4-FFF2-40B4-BE49-F238E27FC236}">
                <a16:creationId xmlns:a16="http://schemas.microsoft.com/office/drawing/2014/main" id="{EF6B6106-A0A6-EEC5-B9A3-33B183734641}"/>
              </a:ext>
            </a:extLst>
          </p:cNvPr>
          <p:cNvCxnSpPr>
            <a:cxnSpLocks/>
            <a:stCxn id="8" idx="0"/>
            <a:endCxn id="17" idx="0"/>
          </p:cNvCxnSpPr>
          <p:nvPr/>
        </p:nvCxnSpPr>
        <p:spPr>
          <a:xfrm rot="5400000" flipH="1" flipV="1">
            <a:off x="8689993" y="-37044"/>
            <a:ext cx="42384" cy="3730401"/>
          </a:xfrm>
          <a:prstGeom prst="curvedConnector3">
            <a:avLst>
              <a:gd name="adj1" fmla="val 1283777"/>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FAD59A3-ABCC-F7B7-2920-3653717D8F21}"/>
              </a:ext>
            </a:extLst>
          </p:cNvPr>
          <p:cNvSpPr txBox="1"/>
          <p:nvPr/>
        </p:nvSpPr>
        <p:spPr>
          <a:xfrm>
            <a:off x="8021252" y="904806"/>
            <a:ext cx="1530162" cy="369332"/>
          </a:xfrm>
          <a:prstGeom prst="rect">
            <a:avLst/>
          </a:prstGeom>
          <a:noFill/>
        </p:spPr>
        <p:txBody>
          <a:bodyPr wrap="none" rtlCol="0">
            <a:spAutoFit/>
          </a:bodyPr>
          <a:lstStyle/>
          <a:p>
            <a:r>
              <a:rPr lang="en-US" b="1" dirty="0"/>
              <a:t>no correlation</a:t>
            </a:r>
          </a:p>
        </p:txBody>
      </p:sp>
    </p:spTree>
    <p:extLst>
      <p:ext uri="{BB962C8B-B14F-4D97-AF65-F5344CB8AC3E}">
        <p14:creationId xmlns:p14="http://schemas.microsoft.com/office/powerpoint/2010/main" val="199781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2" grpId="0" animBg="1"/>
      <p:bldP spid="3" grpId="0" animBg="1"/>
      <p:bldP spid="8" grpId="0" animBg="1"/>
      <p:bldP spid="15" grpId="0"/>
      <p:bldP spid="16" grpId="0"/>
      <p:bldP spid="17" grpId="0" animBg="1"/>
      <p:bldP spid="3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9566-B717-038F-BAC7-5468FAE73CF2}"/>
              </a:ext>
            </a:extLst>
          </p:cNvPr>
          <p:cNvSpPr>
            <a:spLocks noGrp="1"/>
          </p:cNvSpPr>
          <p:nvPr>
            <p:ph type="title"/>
          </p:nvPr>
        </p:nvSpPr>
        <p:spPr/>
        <p:txBody>
          <a:bodyPr/>
          <a:lstStyle/>
          <a:p>
            <a:r>
              <a:rPr lang="en-US" dirty="0"/>
              <a:t>Draw Your System</a:t>
            </a:r>
          </a:p>
        </p:txBody>
      </p:sp>
      <p:sp>
        <p:nvSpPr>
          <p:cNvPr id="3" name="Content Placeholder 2">
            <a:extLst>
              <a:ext uri="{FF2B5EF4-FFF2-40B4-BE49-F238E27FC236}">
                <a16:creationId xmlns:a16="http://schemas.microsoft.com/office/drawing/2014/main" id="{3F1C71AA-E0BE-F16F-3149-DA1C409228C9}"/>
              </a:ext>
            </a:extLst>
          </p:cNvPr>
          <p:cNvSpPr>
            <a:spLocks noGrp="1"/>
          </p:cNvSpPr>
          <p:nvPr>
            <p:ph idx="1"/>
          </p:nvPr>
        </p:nvSpPr>
        <p:spPr/>
        <p:txBody>
          <a:bodyPr/>
          <a:lstStyle/>
          <a:p>
            <a:r>
              <a:rPr lang="en-US" dirty="0"/>
              <a:t>Start with what is the variable you are ultimately interested in.</a:t>
            </a:r>
          </a:p>
          <a:p>
            <a:endParaRPr lang="en-US" dirty="0"/>
          </a:p>
          <a:p>
            <a:r>
              <a:rPr lang="en-US" dirty="0"/>
              <a:t>What influences that variable </a:t>
            </a:r>
            <a:r>
              <a:rPr lang="en-US" b="1" dirty="0"/>
              <a:t>DIRECTLY?</a:t>
            </a:r>
          </a:p>
          <a:p>
            <a:endParaRPr lang="en-US" b="1" dirty="0"/>
          </a:p>
          <a:p>
            <a:r>
              <a:rPr lang="en-US" dirty="0"/>
              <a:t>What things influence those variables?</a:t>
            </a:r>
          </a:p>
          <a:p>
            <a:endParaRPr lang="en-US" dirty="0"/>
          </a:p>
          <a:p>
            <a:r>
              <a:rPr lang="en-US" dirty="0"/>
              <a:t>Note what you have/can measure and what you cannot.</a:t>
            </a:r>
          </a:p>
          <a:p>
            <a:pPr lvl="1"/>
            <a:r>
              <a:rPr lang="en-US" dirty="0"/>
              <a:t>Any endogeneity problems?</a:t>
            </a:r>
          </a:p>
        </p:txBody>
      </p:sp>
    </p:spTree>
    <p:extLst>
      <p:ext uri="{BB962C8B-B14F-4D97-AF65-F5344CB8AC3E}">
        <p14:creationId xmlns:p14="http://schemas.microsoft.com/office/powerpoint/2010/main" val="3809637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4916C5-7B75-9A4A-829A-2A7CADF6FE52}"/>
              </a:ext>
            </a:extLst>
          </p:cNvPr>
          <p:cNvSpPr>
            <a:spLocks noGrp="1"/>
          </p:cNvSpPr>
          <p:nvPr>
            <p:ph type="title"/>
          </p:nvPr>
        </p:nvSpPr>
        <p:spPr/>
        <p:txBody>
          <a:bodyPr/>
          <a:lstStyle/>
          <a:p>
            <a:r>
              <a:rPr lang="en-US" dirty="0"/>
              <a:t>What is your question? Is it fundamentally causal? Or not?</a:t>
            </a:r>
          </a:p>
        </p:txBody>
      </p:sp>
    </p:spTree>
    <p:extLst>
      <p:ext uri="{BB962C8B-B14F-4D97-AF65-F5344CB8AC3E}">
        <p14:creationId xmlns:p14="http://schemas.microsoft.com/office/powerpoint/2010/main" val="227141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C04C-8899-F147-A5E9-FFEE8A4B4FA0}"/>
              </a:ext>
            </a:extLst>
          </p:cNvPr>
          <p:cNvSpPr>
            <a:spLocks noGrp="1"/>
          </p:cNvSpPr>
          <p:nvPr>
            <p:ph type="title"/>
          </p:nvPr>
        </p:nvSpPr>
        <p:spPr/>
        <p:txBody>
          <a:bodyPr/>
          <a:lstStyle/>
          <a:p>
            <a:r>
              <a:rPr lang="en-US" dirty="0"/>
              <a:t>Do You Need to be Doing Causal Inference?</a:t>
            </a:r>
          </a:p>
        </p:txBody>
      </p:sp>
      <p:sp>
        <p:nvSpPr>
          <p:cNvPr id="3" name="Content Placeholder 2">
            <a:extLst>
              <a:ext uri="{FF2B5EF4-FFF2-40B4-BE49-F238E27FC236}">
                <a16:creationId xmlns:a16="http://schemas.microsoft.com/office/drawing/2014/main" id="{4D3361B2-48AC-D64A-8594-900264E83046}"/>
              </a:ext>
            </a:extLst>
          </p:cNvPr>
          <p:cNvSpPr>
            <a:spLocks noGrp="1"/>
          </p:cNvSpPr>
          <p:nvPr>
            <p:ph idx="1"/>
          </p:nvPr>
        </p:nvSpPr>
        <p:spPr>
          <a:xfrm>
            <a:off x="838200" y="1651430"/>
            <a:ext cx="10515600" cy="5032375"/>
          </a:xfrm>
        </p:spPr>
        <p:txBody>
          <a:bodyPr>
            <a:normAutofit lnSpcReduction="10000"/>
          </a:bodyPr>
          <a:lstStyle/>
          <a:p>
            <a:r>
              <a:rPr lang="en-US" dirty="0"/>
              <a:t>No!</a:t>
            </a:r>
          </a:p>
          <a:p>
            <a:pPr lvl="1"/>
            <a:r>
              <a:rPr lang="en-US" dirty="0"/>
              <a:t>Not all studies will provide causal links between different variables of interest</a:t>
            </a:r>
          </a:p>
          <a:p>
            <a:pPr lvl="1"/>
            <a:r>
              <a:rPr lang="en-US" dirty="0"/>
              <a:t>If the study goal is predictive or descriptive rather than causal, this might not be needed</a:t>
            </a:r>
          </a:p>
          <a:p>
            <a:pPr lvl="1"/>
            <a:endParaRPr lang="en-US" dirty="0"/>
          </a:p>
          <a:p>
            <a:r>
              <a:rPr lang="en-US" dirty="0"/>
              <a:t>But…</a:t>
            </a:r>
          </a:p>
          <a:p>
            <a:pPr lvl="1"/>
            <a:r>
              <a:rPr lang="en-US" dirty="0"/>
              <a:t>We cannot hope to understand the world without developing an understanding of causal associations</a:t>
            </a:r>
          </a:p>
          <a:p>
            <a:pPr lvl="1"/>
            <a:endParaRPr lang="en-US" dirty="0"/>
          </a:p>
          <a:p>
            <a:r>
              <a:rPr lang="en-US" dirty="0"/>
              <a:t>Indeed</a:t>
            </a:r>
          </a:p>
          <a:p>
            <a:pPr lvl="1"/>
            <a:r>
              <a:rPr lang="en-US" dirty="0"/>
              <a:t>Understanding the clockwork machinery of the universe is an end goal of science – one which we can never achieve, but strive for!</a:t>
            </a:r>
          </a:p>
        </p:txBody>
      </p:sp>
    </p:spTree>
    <p:extLst>
      <p:ext uri="{BB962C8B-B14F-4D97-AF65-F5344CB8AC3E}">
        <p14:creationId xmlns:p14="http://schemas.microsoft.com/office/powerpoint/2010/main" val="196544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6029-29CC-0A45-8B86-F6479F632FB7}"/>
              </a:ext>
            </a:extLst>
          </p:cNvPr>
          <p:cNvSpPr>
            <a:spLocks noGrp="1"/>
          </p:cNvSpPr>
          <p:nvPr>
            <p:ph type="title"/>
          </p:nvPr>
        </p:nvSpPr>
        <p:spPr>
          <a:xfrm>
            <a:off x="188843" y="365125"/>
            <a:ext cx="11164957" cy="1325563"/>
          </a:xfrm>
        </p:spPr>
        <p:txBody>
          <a:bodyPr/>
          <a:lstStyle/>
          <a:p>
            <a:r>
              <a:rPr lang="en-US" dirty="0"/>
              <a:t>Building an Understanding of Our System</a:t>
            </a:r>
          </a:p>
        </p:txBody>
      </p:sp>
      <p:sp>
        <p:nvSpPr>
          <p:cNvPr id="3" name="Content Placeholder 2">
            <a:extLst>
              <a:ext uri="{FF2B5EF4-FFF2-40B4-BE49-F238E27FC236}">
                <a16:creationId xmlns:a16="http://schemas.microsoft.com/office/drawing/2014/main" id="{E76CFA7B-0296-C540-8FEF-8EDDDE1917B8}"/>
              </a:ext>
            </a:extLst>
          </p:cNvPr>
          <p:cNvSpPr>
            <a:spLocks noGrp="1"/>
          </p:cNvSpPr>
          <p:nvPr>
            <p:ph idx="1"/>
          </p:nvPr>
        </p:nvSpPr>
        <p:spPr>
          <a:xfrm>
            <a:off x="838200" y="1825624"/>
            <a:ext cx="10515600" cy="4754079"/>
          </a:xfrm>
        </p:spPr>
        <p:txBody>
          <a:bodyPr>
            <a:normAutofit/>
          </a:bodyPr>
          <a:lstStyle/>
          <a:p>
            <a:pPr marL="514350" indent="-514350">
              <a:spcBef>
                <a:spcPts val="2200"/>
              </a:spcBef>
              <a:buFont typeface="+mj-lt"/>
              <a:buAutoNum type="arabicPeriod"/>
            </a:pPr>
            <a:r>
              <a:rPr lang="en-US" dirty="0"/>
              <a:t>Causal Thinking and Potential Outcomes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Causal Diagrams (aka DAGs)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Linking DAGs and Statistical Models</a:t>
            </a:r>
          </a:p>
          <a:p>
            <a:pPr lvl="1">
              <a:spcBef>
                <a:spcPts val="2200"/>
              </a:spcBef>
            </a:pPr>
            <a:endParaRPr lang="en-US" dirty="0"/>
          </a:p>
          <a:p>
            <a:pPr marL="971550" lvl="1" indent="-514350">
              <a:spcBef>
                <a:spcPts val="2200"/>
              </a:spcBef>
              <a:buFont typeface="+mj-lt"/>
              <a:buAutoNum type="arabicPeriod"/>
            </a:pPr>
            <a:endParaRPr lang="en-US" dirty="0"/>
          </a:p>
        </p:txBody>
      </p:sp>
    </p:spTree>
    <p:extLst>
      <p:ext uri="{BB962C8B-B14F-4D97-AF65-F5344CB8AC3E}">
        <p14:creationId xmlns:p14="http://schemas.microsoft.com/office/powerpoint/2010/main" val="30448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8BCB0-48A1-C24B-8E41-02E5E6796B45}"/>
              </a:ext>
            </a:extLst>
          </p:cNvPr>
          <p:cNvPicPr>
            <a:picLocks noChangeAspect="1"/>
          </p:cNvPicPr>
          <p:nvPr/>
        </p:nvPicPr>
        <p:blipFill>
          <a:blip r:embed="rId2"/>
          <a:stretch>
            <a:fillRect/>
          </a:stretch>
        </p:blipFill>
        <p:spPr>
          <a:xfrm>
            <a:off x="3050381" y="2233010"/>
            <a:ext cx="6156900" cy="2474686"/>
          </a:xfrm>
          <a:prstGeom prst="rect">
            <a:avLst/>
          </a:prstGeom>
        </p:spPr>
      </p:pic>
      <p:sp>
        <p:nvSpPr>
          <p:cNvPr id="6" name="TextBox 5">
            <a:extLst>
              <a:ext uri="{FF2B5EF4-FFF2-40B4-BE49-F238E27FC236}">
                <a16:creationId xmlns:a16="http://schemas.microsoft.com/office/drawing/2014/main" id="{D565D4A4-EEDF-C84A-86AB-472E9B935D85}"/>
              </a:ext>
            </a:extLst>
          </p:cNvPr>
          <p:cNvSpPr txBox="1"/>
          <p:nvPr/>
        </p:nvSpPr>
        <p:spPr>
          <a:xfrm>
            <a:off x="2870978" y="4849586"/>
            <a:ext cx="602473" cy="369332"/>
          </a:xfrm>
          <a:prstGeom prst="rect">
            <a:avLst/>
          </a:prstGeom>
          <a:noFill/>
        </p:spPr>
        <p:txBody>
          <a:bodyPr wrap="none" rtlCol="0">
            <a:spAutoFit/>
          </a:bodyPr>
          <a:lstStyle/>
          <a:p>
            <a:r>
              <a:rPr lang="en-US" dirty="0" err="1">
                <a:solidFill>
                  <a:schemeClr val="bg1"/>
                </a:solidFill>
              </a:rPr>
              <a:t>xkcd</a:t>
            </a:r>
            <a:endParaRPr lang="en-US" dirty="0">
              <a:solidFill>
                <a:schemeClr val="bg1"/>
              </a:solidFill>
            </a:endParaRPr>
          </a:p>
        </p:txBody>
      </p:sp>
    </p:spTree>
    <p:extLst>
      <p:ext uri="{BB962C8B-B14F-4D97-AF65-F5344CB8AC3E}">
        <p14:creationId xmlns:p14="http://schemas.microsoft.com/office/powerpoint/2010/main" val="372306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BAD3D-8205-270D-0F2E-9AFD8CA29BC5}"/>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a:latin typeface="+mj-lt"/>
              </a:rPr>
              <a:t>The Classic Example Used to Dissuade us from Causal Thinking</a:t>
            </a:r>
          </a:p>
        </p:txBody>
      </p:sp>
      <p:sp>
        <p:nvSpPr>
          <p:cNvPr id="104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90EA797B-C8F8-CC39-F0DD-51A1AC0717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206" y="2387420"/>
            <a:ext cx="6444015" cy="4059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il painting in the style of &quot;The Creation of Adam&quot; by Michelangelo (which shows Adam reclining and reaching out to touch God), but instead of God there is the Flying Spaghetti Monster; two large meatballs wrapped in noodles, with eyes on stalks which are also noodles, all floating in mid-air.">
            <a:extLst>
              <a:ext uri="{FF2B5EF4-FFF2-40B4-BE49-F238E27FC236}">
                <a16:creationId xmlns:a16="http://schemas.microsoft.com/office/drawing/2014/main" id="{BDCBDC53-F3F0-4673-6FFC-0A3BEF0360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8160" y="3091030"/>
            <a:ext cx="4930752" cy="23790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EBF769-2CC0-06B8-90F3-9CC3E40F6AD1}"/>
              </a:ext>
            </a:extLst>
          </p:cNvPr>
          <p:cNvSpPr txBox="1"/>
          <p:nvPr/>
        </p:nvSpPr>
        <p:spPr>
          <a:xfrm>
            <a:off x="0" y="6581001"/>
            <a:ext cx="2618987" cy="276999"/>
          </a:xfrm>
          <a:prstGeom prst="rect">
            <a:avLst/>
          </a:prstGeom>
          <a:noFill/>
        </p:spPr>
        <p:txBody>
          <a:bodyPr wrap="none" rtlCol="0">
            <a:spAutoFit/>
          </a:bodyPr>
          <a:lstStyle/>
          <a:p>
            <a:r>
              <a:rPr lang="en-US" sz="1200" dirty="0"/>
              <a:t>Church of the Flying Spaghetti Monster</a:t>
            </a:r>
          </a:p>
        </p:txBody>
      </p:sp>
    </p:spTree>
    <p:extLst>
      <p:ext uri="{BB962C8B-B14F-4D97-AF65-F5344CB8AC3E}">
        <p14:creationId xmlns:p14="http://schemas.microsoft.com/office/powerpoint/2010/main" val="3681975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2504</TotalTime>
  <Words>1600</Words>
  <Application>Microsoft Macintosh PowerPoint</Application>
  <PresentationFormat>Widescreen</PresentationFormat>
  <Paragraphs>407</Paragraphs>
  <Slides>46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Avenir</vt:lpstr>
      <vt:lpstr>Calibri</vt:lpstr>
      <vt:lpstr>Calibri Light</vt:lpstr>
      <vt:lpstr>Cambria Math</vt:lpstr>
      <vt:lpstr>Symbol</vt:lpstr>
      <vt:lpstr>Office Theme</vt:lpstr>
      <vt:lpstr>Causal Inference</vt:lpstr>
      <vt:lpstr>Goals of Science and Links Between Them</vt:lpstr>
      <vt:lpstr>Example Questions</vt:lpstr>
      <vt:lpstr>Example Questions</vt:lpstr>
      <vt:lpstr>What is your question? Is it fundamentally causal? Or not?</vt:lpstr>
      <vt:lpstr>Do You Need to be Doing Causal Inference?</vt:lpstr>
      <vt:lpstr>Building an Understanding of Our System</vt:lpstr>
      <vt:lpstr>PowerPoint Presentation</vt:lpstr>
      <vt:lpstr>The Classic Example Used to Dissuade us from Causal Thinking</vt:lpstr>
      <vt:lpstr>What is Causal Thinking? </vt:lpstr>
      <vt:lpstr>If we Only Observed Di = 1, Y0i is Counterfactual and vice-versa</vt:lpstr>
      <vt:lpstr>What we Want to Know: The Potential Outcomes Framework</vt:lpstr>
      <vt:lpstr>What We Hope For</vt:lpstr>
      <vt:lpstr>What We Have</vt:lpstr>
      <vt:lpstr>Treatment Effects in a Partially Observed World</vt:lpstr>
      <vt:lpstr>Selection Bias: Unequal Representation</vt:lpstr>
      <vt:lpstr>Treatment Heterogeneity Bias</vt:lpstr>
      <vt:lpstr>What are Our Potential Enemies and Solutions for Potential Outcomes?</vt:lpstr>
      <vt:lpstr>PowerPoint Presentation</vt:lpstr>
      <vt:lpstr>Building an Understanding of Our System</vt:lpstr>
      <vt:lpstr>The Core of Causal Inference – what you want to evaluate</vt:lpstr>
      <vt:lpstr>Directed Acyclic Graphs as a Means of Describing the World</vt:lpstr>
      <vt:lpstr>Directed Acyclic Graphs as a Means of Describing the World</vt:lpstr>
      <vt:lpstr>Directed Acyclic Graphs as a Means of Describing the World</vt:lpstr>
      <vt:lpstr>Exogenous Drivers of a System</vt:lpstr>
      <vt:lpstr>Endogenous Variables are Inside of a System</vt:lpstr>
      <vt:lpstr>Mediators are Endogenous Variables that Can Also Be Predictors</vt:lpstr>
      <vt:lpstr>Direct Effects Have No Mediators</vt:lpstr>
      <vt:lpstr>Indirect Effects Flow Through a Mediators</vt:lpstr>
      <vt:lpstr>Unobserved Variables are Things We Have Not Measured</vt:lpstr>
      <vt:lpstr>There Can Be Connections Between Unobserved Variables</vt:lpstr>
      <vt:lpstr>You Can Have Multiple Unobserved Variables: Random v. Systematic Error</vt:lpstr>
      <vt:lpstr>Interaction Effects: Moderators</vt:lpstr>
      <vt:lpstr>You Can Have an Uncertain of Unanalyzed Correlation Between Variables</vt:lpstr>
      <vt:lpstr>Really This Represents a Correlation Between Unexplained Variances</vt:lpstr>
      <vt:lpstr>Could be Due to a Shared Driver</vt:lpstr>
      <vt:lpstr>So Draw the Shared Driver!</vt:lpstr>
      <vt:lpstr>Could Be Due to a Directed Relationship</vt:lpstr>
      <vt:lpstr>Why All of this Worry About Structure of a Whole System?</vt:lpstr>
      <vt:lpstr>Building an Understanding of Our System</vt:lpstr>
      <vt:lpstr>DAGs and the Generalized Linear Model</vt:lpstr>
      <vt:lpstr>This is Not a Statistical Model</vt:lpstr>
      <vt:lpstr>DAGs and the Generalized Linear Model</vt:lpstr>
      <vt:lpstr>Random Effects and the Question of Endogeneity and Confounding</vt:lpstr>
      <vt:lpstr>Two Options of How Things Affect Variables at a Cluster Level</vt:lpstr>
      <vt:lpstr>Draw Your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Deriving Inference from Nature</dc:title>
  <dc:creator>Jarrett Byrnes</dc:creator>
  <cp:lastModifiedBy>Jarrett Byrnes</cp:lastModifiedBy>
  <cp:revision>41</cp:revision>
  <dcterms:created xsi:type="dcterms:W3CDTF">2020-11-30T21:25:26Z</dcterms:created>
  <dcterms:modified xsi:type="dcterms:W3CDTF">2025-04-08T01:37:49Z</dcterms:modified>
</cp:coreProperties>
</file>