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452" r:id="rId3"/>
    <p:sldId id="450" r:id="rId4"/>
    <p:sldId id="477" r:id="rId5"/>
    <p:sldId id="478" r:id="rId6"/>
    <p:sldId id="530" r:id="rId7"/>
    <p:sldId id="531" r:id="rId8"/>
    <p:sldId id="532" r:id="rId9"/>
    <p:sldId id="533" r:id="rId10"/>
    <p:sldId id="534" r:id="rId11"/>
    <p:sldId id="536" r:id="rId12"/>
    <p:sldId id="537" r:id="rId13"/>
    <p:sldId id="538" r:id="rId14"/>
    <p:sldId id="539" r:id="rId15"/>
    <p:sldId id="540" r:id="rId16"/>
    <p:sldId id="541" r:id="rId17"/>
    <p:sldId id="542" r:id="rId18"/>
    <p:sldId id="535" r:id="rId19"/>
    <p:sldId id="480" r:id="rId20"/>
    <p:sldId id="543" r:id="rId21"/>
    <p:sldId id="274" r:id="rId22"/>
    <p:sldId id="318" r:id="rId23"/>
    <p:sldId id="275" r:id="rId24"/>
    <p:sldId id="544" r:id="rId25"/>
    <p:sldId id="545" r:id="rId26"/>
    <p:sldId id="481" r:id="rId27"/>
    <p:sldId id="482" r:id="rId28"/>
    <p:sldId id="453" r:id="rId29"/>
    <p:sldId id="546" r:id="rId30"/>
    <p:sldId id="483" r:id="rId31"/>
    <p:sldId id="529" r:id="rId32"/>
    <p:sldId id="484" r:id="rId33"/>
    <p:sldId id="423" r:id="rId34"/>
    <p:sldId id="465" r:id="rId35"/>
    <p:sldId id="485" r:id="rId36"/>
    <p:sldId id="430" r:id="rId37"/>
    <p:sldId id="431" r:id="rId38"/>
    <p:sldId id="432" r:id="rId39"/>
    <p:sldId id="433" r:id="rId40"/>
    <p:sldId id="328" r:id="rId41"/>
    <p:sldId id="329" r:id="rId42"/>
    <p:sldId id="461" r:id="rId43"/>
    <p:sldId id="462" r:id="rId44"/>
    <p:sldId id="396" r:id="rId45"/>
    <p:sldId id="463" r:id="rId46"/>
    <p:sldId id="333" r:id="rId47"/>
    <p:sldId id="334" r:id="rId48"/>
    <p:sldId id="486" r:id="rId49"/>
    <p:sldId id="525" r:id="rId50"/>
    <p:sldId id="547" r:id="rId51"/>
    <p:sldId id="455" r:id="rId52"/>
    <p:sldId id="456" r:id="rId53"/>
    <p:sldId id="457" r:id="rId54"/>
    <p:sldId id="466" r:id="rId55"/>
    <p:sldId id="458" r:id="rId56"/>
    <p:sldId id="459" r:id="rId57"/>
    <p:sldId id="4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CFF"/>
    <a:srgbClr val="FFF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p:restoredTop sz="96291"/>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11147-5945-B04E-9EBD-13A4838CA614}" type="datetimeFigureOut">
              <a:rPr lang="en-US" smtClean="0"/>
              <a:t>4/10/25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32D3B-FEDF-6C43-A016-1D93B22A1D6C}" type="slidenum">
              <a:rPr lang="en-US" smtClean="0"/>
              <a:t>‹#›</a:t>
            </a:fld>
            <a:endParaRPr lang="en-US"/>
          </a:p>
        </p:txBody>
      </p:sp>
    </p:spTree>
    <p:extLst>
      <p:ext uri="{BB962C8B-B14F-4D97-AF65-F5344CB8AC3E}">
        <p14:creationId xmlns:p14="http://schemas.microsoft.com/office/powerpoint/2010/main" val="3528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36</a:t>
            </a:fld>
            <a:endParaRPr lang="en-US"/>
          </a:p>
        </p:txBody>
      </p:sp>
    </p:spTree>
    <p:extLst>
      <p:ext uri="{BB962C8B-B14F-4D97-AF65-F5344CB8AC3E}">
        <p14:creationId xmlns:p14="http://schemas.microsoft.com/office/powerpoint/2010/main" val="323348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45</a:t>
            </a:fld>
            <a:endParaRPr lang="en-US"/>
          </a:p>
        </p:txBody>
      </p:sp>
    </p:spTree>
    <p:extLst>
      <p:ext uri="{BB962C8B-B14F-4D97-AF65-F5344CB8AC3E}">
        <p14:creationId xmlns:p14="http://schemas.microsoft.com/office/powerpoint/2010/main" val="189319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46</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front-doors in your system?</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47</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front-doors in your system?</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48</a:t>
            </a:fld>
            <a:endParaRPr lang="en-US"/>
          </a:p>
        </p:txBody>
      </p:sp>
    </p:spTree>
    <p:extLst>
      <p:ext uri="{BB962C8B-B14F-4D97-AF65-F5344CB8AC3E}">
        <p14:creationId xmlns:p14="http://schemas.microsoft.com/office/powerpoint/2010/main" val="279946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37</a:t>
            </a:fld>
            <a:endParaRPr lang="en-US"/>
          </a:p>
        </p:txBody>
      </p:sp>
    </p:spTree>
    <p:extLst>
      <p:ext uri="{BB962C8B-B14F-4D97-AF65-F5344CB8AC3E}">
        <p14:creationId xmlns:p14="http://schemas.microsoft.com/office/powerpoint/2010/main" val="418620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38</a:t>
            </a:fld>
            <a:endParaRPr lang="en-US"/>
          </a:p>
        </p:txBody>
      </p:sp>
    </p:spTree>
    <p:extLst>
      <p:ext uri="{BB962C8B-B14F-4D97-AF65-F5344CB8AC3E}">
        <p14:creationId xmlns:p14="http://schemas.microsoft.com/office/powerpoint/2010/main" val="117855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39</a:t>
            </a:fld>
            <a:endParaRPr lang="en-US"/>
          </a:p>
        </p:txBody>
      </p:sp>
    </p:spTree>
    <p:extLst>
      <p:ext uri="{BB962C8B-B14F-4D97-AF65-F5344CB8AC3E}">
        <p14:creationId xmlns:p14="http://schemas.microsoft.com/office/powerpoint/2010/main" val="268197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40</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41</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42</a:t>
            </a:fld>
            <a:endParaRPr lang="en-US"/>
          </a:p>
        </p:txBody>
      </p:sp>
    </p:spTree>
    <p:extLst>
      <p:ext uri="{BB962C8B-B14F-4D97-AF65-F5344CB8AC3E}">
        <p14:creationId xmlns:p14="http://schemas.microsoft.com/office/powerpoint/2010/main" val="71532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43</a:t>
            </a:fld>
            <a:endParaRPr lang="en-US"/>
          </a:p>
        </p:txBody>
      </p:sp>
    </p:spTree>
    <p:extLst>
      <p:ext uri="{BB962C8B-B14F-4D97-AF65-F5344CB8AC3E}">
        <p14:creationId xmlns:p14="http://schemas.microsoft.com/office/powerpoint/2010/main" val="415488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44</a:t>
            </a:fld>
            <a:endParaRPr lang="en-US"/>
          </a:p>
        </p:txBody>
      </p:sp>
    </p:spTree>
    <p:extLst>
      <p:ext uri="{BB962C8B-B14F-4D97-AF65-F5344CB8AC3E}">
        <p14:creationId xmlns:p14="http://schemas.microsoft.com/office/powerpoint/2010/main" val="16771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317C-2CDC-5F4A-8117-8E43F940FDCC}"/>
              </a:ext>
            </a:extLst>
          </p:cNvPr>
          <p:cNvSpPr>
            <a:spLocks noGrp="1"/>
          </p:cNvSpPr>
          <p:nvPr>
            <p:ph type="ctrTitle"/>
          </p:nvPr>
        </p:nvSpPr>
        <p:spPr>
          <a:xfrm>
            <a:off x="1524000" y="1122363"/>
            <a:ext cx="9144000" cy="2387600"/>
          </a:xfrm>
        </p:spPr>
        <p:txBody>
          <a:bodyPr anchor="b"/>
          <a:lstStyle>
            <a:lvl1pPr algn="ctr">
              <a:defRPr sz="6000">
                <a:latin typeface="Avenir"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AB5E1747-0F1F-E34F-8BB7-18E094C0E2DC}"/>
              </a:ext>
            </a:extLst>
          </p:cNvPr>
          <p:cNvSpPr>
            <a:spLocks noGrp="1"/>
          </p:cNvSpPr>
          <p:nvPr>
            <p:ph type="subTitle" idx="1"/>
          </p:nvPr>
        </p:nvSpPr>
        <p:spPr>
          <a:xfrm>
            <a:off x="1524000" y="3602038"/>
            <a:ext cx="9144000" cy="1655762"/>
          </a:xfrm>
        </p:spPr>
        <p:txBody>
          <a:bodyPr/>
          <a:lstStyle>
            <a:lvl1pPr marL="0" indent="0" algn="ctr">
              <a:buNone/>
              <a:defRPr sz="240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65564-13C7-7847-9811-6B12801E6F9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D23853E8-0956-2C49-8D77-27824B9C5C2D}"/>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35FF8561-3671-6346-BC1D-47124E9CD553}"/>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1662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F058-1C6D-1A4B-A612-6D055C6E39B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FDAA9BC-CB48-324A-B464-439D65D6210D}"/>
              </a:ext>
            </a:extLst>
          </p:cNvPr>
          <p:cNvSpPr>
            <a:spLocks noGrp="1"/>
          </p:cNvSpPr>
          <p:nvPr>
            <p:ph type="body" orient="vert" idx="1"/>
          </p:nvPr>
        </p:nvSpPr>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BC180-7AC7-8B4B-9D78-04709E7BD60B}"/>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A744F63E-C57C-D64F-9108-6D38A10522E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A926BEF1-8DC6-854C-95B3-C5A0C909CA81}"/>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9995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AD612-7F12-AE42-8CBF-E2A66D142121}"/>
              </a:ext>
            </a:extLst>
          </p:cNvPr>
          <p:cNvSpPr>
            <a:spLocks noGrp="1"/>
          </p:cNvSpPr>
          <p:nvPr>
            <p:ph type="title" orient="vert"/>
          </p:nvPr>
        </p:nvSpPr>
        <p:spPr>
          <a:xfrm>
            <a:off x="8724900" y="365125"/>
            <a:ext cx="2628900" cy="5811838"/>
          </a:xfrm>
        </p:spPr>
        <p:txBody>
          <a:bodyPr vert="eaVert"/>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5E965FB-9220-2B4E-8D40-858747DF406F}"/>
              </a:ext>
            </a:extLst>
          </p:cNvPr>
          <p:cNvSpPr>
            <a:spLocks noGrp="1"/>
          </p:cNvSpPr>
          <p:nvPr>
            <p:ph type="body" orient="vert" idx="1"/>
          </p:nvPr>
        </p:nvSpPr>
        <p:spPr>
          <a:xfrm>
            <a:off x="838200" y="365125"/>
            <a:ext cx="7734300" cy="5811838"/>
          </a:xfrm>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BFC1E-50C7-184B-B2F4-E16141B48D8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75767A30-C031-9746-9CB5-6C998DD1BA7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BE49F44F-8008-5447-86FB-B22F47ABCD34}"/>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27594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65FC-4012-2B40-949A-10E3F260A8FE}"/>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9159EA2-67F6-5F41-BE85-CF86B7CEBF80}"/>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D3AC6-C2B1-E549-BFA8-D8F99D9C7BB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D9AB9A1E-5E2A-4746-A297-12B50814175B}"/>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28EEB054-58AD-C247-86A4-84D5039686F5}"/>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2741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0096-3756-C141-AF31-A87344F68B23}"/>
              </a:ext>
            </a:extLst>
          </p:cNvPr>
          <p:cNvSpPr>
            <a:spLocks noGrp="1"/>
          </p:cNvSpPr>
          <p:nvPr>
            <p:ph type="title"/>
          </p:nvPr>
        </p:nvSpPr>
        <p:spPr>
          <a:xfrm>
            <a:off x="831850" y="1709738"/>
            <a:ext cx="10515600" cy="2852737"/>
          </a:xfrm>
        </p:spPr>
        <p:txBody>
          <a:bodyPr anchor="b"/>
          <a:lstStyle>
            <a:lvl1pPr>
              <a:defRPr sz="6000">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9A0B7BA-1667-8F4B-882A-6DE0973DE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5CB738-9BE4-C54C-8496-E2A8C1AA75FC}"/>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3A8E4B92-1823-E849-90CB-782E1901B5FF}"/>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3246F00-98AC-394B-BEE7-680E92B827BD}"/>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7090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F265-5A52-F646-BE70-E5FF97E73DD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D4276D-C56A-A049-948A-FE68B6DBD936}"/>
              </a:ext>
            </a:extLst>
          </p:cNvPr>
          <p:cNvSpPr>
            <a:spLocks noGrp="1"/>
          </p:cNvSpPr>
          <p:nvPr>
            <p:ph sz="half" idx="1"/>
          </p:nvPr>
        </p:nvSpPr>
        <p:spPr>
          <a:xfrm>
            <a:off x="838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2EFC8-9859-1742-A36A-369A2501D5E3}"/>
              </a:ext>
            </a:extLst>
          </p:cNvPr>
          <p:cNvSpPr>
            <a:spLocks noGrp="1"/>
          </p:cNvSpPr>
          <p:nvPr>
            <p:ph sz="half" idx="2"/>
          </p:nvPr>
        </p:nvSpPr>
        <p:spPr>
          <a:xfrm>
            <a:off x="6172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BD1AD-5B1C-1544-867B-B892117B5E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6" name="Footer Placeholder 5">
            <a:extLst>
              <a:ext uri="{FF2B5EF4-FFF2-40B4-BE49-F238E27FC236}">
                <a16:creationId xmlns:a16="http://schemas.microsoft.com/office/drawing/2014/main" id="{763B5FA1-23F6-E74B-918C-4AC0FF195D2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96E6B81C-6FC1-7144-BEE5-B62698946819}"/>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0115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66E1-7BFF-D943-97F4-FE3D114D8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AB86A-BECD-4448-BD42-1AEDD35B6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558660-CCD4-A645-9B26-AF667AF530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8722D-3A5C-2D4C-BDC8-40522E15C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E63C9C-9C2E-5341-99D3-76153F7014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2A759-E61A-8146-99BA-02E226BF4583}"/>
              </a:ext>
            </a:extLst>
          </p:cNvPr>
          <p:cNvSpPr>
            <a:spLocks noGrp="1"/>
          </p:cNvSpPr>
          <p:nvPr>
            <p:ph type="dt" sz="half" idx="10"/>
          </p:nvPr>
        </p:nvSpPr>
        <p:spPr/>
        <p:txBody>
          <a:bodyPr/>
          <a:lstStyle/>
          <a:p>
            <a:fld id="{D5F603C4-76F9-7242-824E-6D192851FC2F}" type="datetimeFigureOut">
              <a:rPr lang="en-US" smtClean="0"/>
              <a:t>4/10/25</a:t>
            </a:fld>
            <a:endParaRPr lang="en-US"/>
          </a:p>
        </p:txBody>
      </p:sp>
      <p:sp>
        <p:nvSpPr>
          <p:cNvPr id="8" name="Footer Placeholder 7">
            <a:extLst>
              <a:ext uri="{FF2B5EF4-FFF2-40B4-BE49-F238E27FC236}">
                <a16:creationId xmlns:a16="http://schemas.microsoft.com/office/drawing/2014/main" id="{E21B0B09-E56A-4547-8043-F7AC74371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8071C-FEB7-8642-890B-7852C384150E}"/>
              </a:ext>
            </a:extLst>
          </p:cNvPr>
          <p:cNvSpPr>
            <a:spLocks noGrp="1"/>
          </p:cNvSpPr>
          <p:nvPr>
            <p:ph type="sldNum" sz="quarter" idx="12"/>
          </p:nvPr>
        </p:nvSpPr>
        <p:spPr/>
        <p:txBody>
          <a:bodyPr/>
          <a:lstStyle/>
          <a:p>
            <a:fld id="{B7290013-F351-A34B-A783-D8A8F5526980}" type="slidenum">
              <a:rPr lang="en-US" smtClean="0"/>
              <a:t>‹#›</a:t>
            </a:fld>
            <a:endParaRPr lang="en-US"/>
          </a:p>
        </p:txBody>
      </p:sp>
    </p:spTree>
    <p:extLst>
      <p:ext uri="{BB962C8B-B14F-4D97-AF65-F5344CB8AC3E}">
        <p14:creationId xmlns:p14="http://schemas.microsoft.com/office/powerpoint/2010/main" val="303746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85AF-03F1-4B4E-824D-EC738A32E3C6}"/>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582A1190-ED82-7D4B-B3DD-9527CA7E4D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4" name="Footer Placeholder 3">
            <a:extLst>
              <a:ext uri="{FF2B5EF4-FFF2-40B4-BE49-F238E27FC236}">
                <a16:creationId xmlns:a16="http://schemas.microsoft.com/office/drawing/2014/main" id="{13C531D1-F39C-6746-8484-08C4D62063F9}"/>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5" name="Slide Number Placeholder 4">
            <a:extLst>
              <a:ext uri="{FF2B5EF4-FFF2-40B4-BE49-F238E27FC236}">
                <a16:creationId xmlns:a16="http://schemas.microsoft.com/office/drawing/2014/main" id="{091C19FB-8DC5-E845-A76B-829AA2B395E2}"/>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1691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C8592-9F76-4D4B-A40D-2B0C4FD80B2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3" name="Footer Placeholder 2">
            <a:extLst>
              <a:ext uri="{FF2B5EF4-FFF2-40B4-BE49-F238E27FC236}">
                <a16:creationId xmlns:a16="http://schemas.microsoft.com/office/drawing/2014/main" id="{F04AAAF7-8A8E-CF41-9834-2680D267F8B8}"/>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4" name="Slide Number Placeholder 3">
            <a:extLst>
              <a:ext uri="{FF2B5EF4-FFF2-40B4-BE49-F238E27FC236}">
                <a16:creationId xmlns:a16="http://schemas.microsoft.com/office/drawing/2014/main" id="{AD081CF1-7E1C-D648-9F32-49BDE9996090}"/>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40342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CEB-2EF4-9249-811B-F3ED801CFFE6}"/>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D110243-7641-D84B-82DF-0E6405EBB651}"/>
              </a:ext>
            </a:extLst>
          </p:cNvPr>
          <p:cNvSpPr>
            <a:spLocks noGrp="1"/>
          </p:cNvSpPr>
          <p:nvPr>
            <p:ph idx="1"/>
          </p:nvPr>
        </p:nvSpPr>
        <p:spPr>
          <a:xfrm>
            <a:off x="5183188" y="987425"/>
            <a:ext cx="6172200" cy="4873625"/>
          </a:xfrm>
        </p:spPr>
        <p:txBody>
          <a:bodyPr/>
          <a:lstStyle>
            <a:lvl1pPr>
              <a:defRPr sz="3200">
                <a:latin typeface="Avenir" panose="02000503020000020003" pitchFamily="2" charset="0"/>
              </a:defRPr>
            </a:lvl1pPr>
            <a:lvl2pPr>
              <a:defRPr sz="2800">
                <a:latin typeface="Avenir" panose="02000503020000020003" pitchFamily="2" charset="0"/>
              </a:defRPr>
            </a:lvl2pPr>
            <a:lvl3pPr>
              <a:defRPr sz="2400">
                <a:latin typeface="Avenir" panose="02000503020000020003" pitchFamily="2" charset="0"/>
              </a:defRPr>
            </a:lvl3pPr>
            <a:lvl4pPr>
              <a:defRPr sz="2000">
                <a:latin typeface="Avenir" panose="02000503020000020003" pitchFamily="2" charset="0"/>
              </a:defRPr>
            </a:lvl4pPr>
            <a:lvl5pPr>
              <a:defRPr sz="2000">
                <a:latin typeface="Avenir" panose="02000503020000020003"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27BCD-DC92-1542-9149-538C8E1C4D34}"/>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D381F-9B82-4641-A1FA-7B546D9175DD}"/>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6" name="Footer Placeholder 5">
            <a:extLst>
              <a:ext uri="{FF2B5EF4-FFF2-40B4-BE49-F238E27FC236}">
                <a16:creationId xmlns:a16="http://schemas.microsoft.com/office/drawing/2014/main" id="{3A3C28DB-B830-F446-A72E-6855711C64BE}"/>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FC5B7516-8162-AF41-9056-36F701FD206A}"/>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3426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A398-E5EC-5A47-872A-FEAB94AC434B}"/>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1F7A0B8-B9BB-1242-AFDE-7E9285AFEA8D}"/>
              </a:ext>
            </a:extLst>
          </p:cNvPr>
          <p:cNvSpPr>
            <a:spLocks noGrp="1"/>
          </p:cNvSpPr>
          <p:nvPr>
            <p:ph type="pic" idx="1"/>
          </p:nvPr>
        </p:nvSpPr>
        <p:spPr>
          <a:xfrm>
            <a:off x="5183188" y="987425"/>
            <a:ext cx="6172200" cy="4873625"/>
          </a:xfrm>
        </p:spPr>
        <p:txBody>
          <a:bodyPr/>
          <a:lstStyle>
            <a:lvl1pPr marL="0" indent="0">
              <a:buNone/>
              <a:defRPr sz="3200">
                <a:latin typeface="Avenir" panose="02000503020000020003"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44C2EC-5565-EC4B-A224-9F79B76D68BC}"/>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32E20-B90A-2343-A3E2-0473BDB6FB8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4/10/25</a:t>
            </a:fld>
            <a:endParaRPr lang="en-US"/>
          </a:p>
        </p:txBody>
      </p:sp>
      <p:sp>
        <p:nvSpPr>
          <p:cNvPr id="6" name="Footer Placeholder 5">
            <a:extLst>
              <a:ext uri="{FF2B5EF4-FFF2-40B4-BE49-F238E27FC236}">
                <a16:creationId xmlns:a16="http://schemas.microsoft.com/office/drawing/2014/main" id="{B8592CA1-66E2-D84B-B353-ADE785B025B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044AD721-F8E6-114B-814A-50B24BCDA236}"/>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9473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0B13-5F99-7649-A6E4-8A4A095C4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EA87C-B4DE-0247-8313-67A2B1FB7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3CF0C-509A-9B49-9BAB-579A5D2AD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panose="02000503020000020003" pitchFamily="2" charset="0"/>
              </a:defRPr>
            </a:lvl1pPr>
          </a:lstStyle>
          <a:p>
            <a:fld id="{D5F603C4-76F9-7242-824E-6D192851FC2F}" type="datetimeFigureOut">
              <a:rPr lang="en-US" smtClean="0"/>
              <a:pPr/>
              <a:t>4/10/25</a:t>
            </a:fld>
            <a:endParaRPr lang="en-US"/>
          </a:p>
        </p:txBody>
      </p:sp>
      <p:sp>
        <p:nvSpPr>
          <p:cNvPr id="5" name="Footer Placeholder 4">
            <a:extLst>
              <a:ext uri="{FF2B5EF4-FFF2-40B4-BE49-F238E27FC236}">
                <a16:creationId xmlns:a16="http://schemas.microsoft.com/office/drawing/2014/main" id="{4C4DBB62-C349-D843-A79B-E14A5CC54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8C54313-5B26-8F41-9029-94A038A69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94990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venir"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F4B87-C439-C449-8B80-442B2DC0AE87}"/>
              </a:ext>
            </a:extLst>
          </p:cNvPr>
          <p:cNvSpPr>
            <a:spLocks noGrp="1"/>
          </p:cNvSpPr>
          <p:nvPr>
            <p:ph type="ctrTitle"/>
          </p:nvPr>
        </p:nvSpPr>
        <p:spPr>
          <a:xfrm>
            <a:off x="742368" y="-129600"/>
            <a:ext cx="11071654" cy="1470025"/>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US" b="1" dirty="0">
                <a:latin typeface="Avenir" panose="02000503020000020003" pitchFamily="2" charset="0"/>
                <a:cs typeface="Calibri Light"/>
              </a:rPr>
              <a:t>Using Your Causal Diagram</a:t>
            </a:r>
          </a:p>
        </p:txBody>
      </p:sp>
      <p:pic>
        <p:nvPicPr>
          <p:cNvPr id="1026" name="Picture 2">
            <a:extLst>
              <a:ext uri="{FF2B5EF4-FFF2-40B4-BE49-F238E27FC236}">
                <a16:creationId xmlns:a16="http://schemas.microsoft.com/office/drawing/2014/main" id="{B8196C94-E41C-2DB5-4E7F-37EC3A142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065" y="1444479"/>
            <a:ext cx="7199869" cy="496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8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essy diagram with just a whole bunch of variables and arrows pointing everywhere, making things more or less incomprehensible.">
            <a:extLst>
              <a:ext uri="{FF2B5EF4-FFF2-40B4-BE49-F238E27FC236}">
                <a16:creationId xmlns:a16="http://schemas.microsoft.com/office/drawing/2014/main" id="{6FFC2450-7CCE-0778-E99B-9646F7F981D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837746" y="3945890"/>
            <a:ext cx="8211750" cy="281423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B0D4C42-223A-1B8F-A37D-E3D0C83B90C0}"/>
              </a:ext>
            </a:extLst>
          </p:cNvPr>
          <p:cNvSpPr>
            <a:spLocks noGrp="1"/>
          </p:cNvSpPr>
          <p:nvPr>
            <p:ph type="title"/>
          </p:nvPr>
        </p:nvSpPr>
        <p:spPr/>
        <p:txBody>
          <a:bodyPr/>
          <a:lstStyle/>
          <a:p>
            <a:r>
              <a:rPr lang="en-US" dirty="0"/>
              <a:t>Strategies of Simplification</a:t>
            </a:r>
          </a:p>
        </p:txBody>
      </p:sp>
      <p:sp>
        <p:nvSpPr>
          <p:cNvPr id="6" name="Content Placeholder 5">
            <a:extLst>
              <a:ext uri="{FF2B5EF4-FFF2-40B4-BE49-F238E27FC236}">
                <a16:creationId xmlns:a16="http://schemas.microsoft.com/office/drawing/2014/main" id="{19561CC5-B311-5DC3-4F1C-A3A9561EDBE3}"/>
              </a:ext>
            </a:extLst>
          </p:cNvPr>
          <p:cNvSpPr>
            <a:spLocks noGrp="1"/>
          </p:cNvSpPr>
          <p:nvPr>
            <p:ph idx="1"/>
          </p:nvPr>
        </p:nvSpPr>
        <p:spPr>
          <a:xfrm>
            <a:off x="838200" y="1504992"/>
            <a:ext cx="10515600" cy="4351338"/>
          </a:xfrm>
        </p:spPr>
        <p:txBody>
          <a:bodyPr/>
          <a:lstStyle/>
          <a:p>
            <a:pPr marL="514350" indent="-514350">
              <a:lnSpc>
                <a:spcPct val="200000"/>
              </a:lnSpc>
              <a:buFont typeface="+mj-lt"/>
              <a:buAutoNum type="arabicPeriod"/>
            </a:pPr>
            <a:r>
              <a:rPr lang="en-US" dirty="0"/>
              <a:t>Remove unimportant variables</a:t>
            </a:r>
          </a:p>
          <a:p>
            <a:pPr marL="514350" indent="-514350">
              <a:lnSpc>
                <a:spcPct val="200000"/>
              </a:lnSpc>
              <a:buFont typeface="+mj-lt"/>
              <a:buAutoNum type="arabicPeriod"/>
            </a:pPr>
            <a:r>
              <a:rPr lang="en-US" dirty="0"/>
              <a:t>Combine redundant variables</a:t>
            </a:r>
          </a:p>
          <a:p>
            <a:pPr marL="514350" indent="-514350">
              <a:lnSpc>
                <a:spcPct val="200000"/>
              </a:lnSpc>
              <a:buFont typeface="+mj-lt"/>
              <a:buAutoNum type="arabicPeriod"/>
            </a:pPr>
            <a:r>
              <a:rPr lang="en-US" dirty="0"/>
              <a:t>Eliminate unneeded mediators</a:t>
            </a:r>
          </a:p>
          <a:p>
            <a:pPr marL="514350" indent="-514350">
              <a:lnSpc>
                <a:spcPct val="200000"/>
              </a:lnSpc>
              <a:buFont typeface="+mj-lt"/>
              <a:buAutoNum type="arabicPeriod"/>
            </a:pPr>
            <a:r>
              <a:rPr lang="en-US" dirty="0"/>
              <a:t>Get rid of irrelevant variables</a:t>
            </a:r>
          </a:p>
        </p:txBody>
      </p:sp>
      <p:sp>
        <p:nvSpPr>
          <p:cNvPr id="7" name="TextBox 6">
            <a:extLst>
              <a:ext uri="{FF2B5EF4-FFF2-40B4-BE49-F238E27FC236}">
                <a16:creationId xmlns:a16="http://schemas.microsoft.com/office/drawing/2014/main" id="{113B9CD6-5E95-B4F5-A805-862313F6CD96}"/>
              </a:ext>
            </a:extLst>
          </p:cNvPr>
          <p:cNvSpPr txBox="1"/>
          <p:nvPr/>
        </p:nvSpPr>
        <p:spPr>
          <a:xfrm>
            <a:off x="0" y="6521366"/>
            <a:ext cx="3374642" cy="369332"/>
          </a:xfrm>
          <a:prstGeom prst="rect">
            <a:avLst/>
          </a:prstGeom>
          <a:noFill/>
        </p:spPr>
        <p:txBody>
          <a:bodyPr wrap="none" rtlCol="0">
            <a:spAutoFit/>
          </a:bodyPr>
          <a:lstStyle/>
          <a:p>
            <a:r>
              <a:rPr lang="en-US" b="0" i="0" dirty="0">
                <a:solidFill>
                  <a:srgbClr val="37689B"/>
                </a:solidFill>
                <a:effectLst/>
                <a:latin typeface="Source Sans Pro" panose="020B0503030403020204" pitchFamily="34" charset="0"/>
              </a:rPr>
              <a:t>Huntington-Klein 2023 The Effect</a:t>
            </a:r>
            <a:endParaRPr lang="en-US" dirty="0"/>
          </a:p>
        </p:txBody>
      </p:sp>
    </p:spTree>
    <p:extLst>
      <p:ext uri="{BB962C8B-B14F-4D97-AF65-F5344CB8AC3E}">
        <p14:creationId xmlns:p14="http://schemas.microsoft.com/office/powerpoint/2010/main" val="342185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0B62-2983-ABD1-D9B6-AA53C68A6EF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1B70D1D-EC45-080D-5FD1-01C5A5AB8914}"/>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80E92EC1-6E7D-3EEF-85FE-0DFBC65DAC36}"/>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57593F96-6ABE-8806-34D9-9B5863AE222B}"/>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60943D4D-4DA2-8329-323C-1177CA03A039}"/>
              </a:ext>
            </a:extLst>
          </p:cNvPr>
          <p:cNvCxnSpPr>
            <a:stCxn id="8" idx="2"/>
            <a:endCxn id="6" idx="0"/>
          </p:cNvCxnSpPr>
          <p:nvPr/>
        </p:nvCxnSpPr>
        <p:spPr>
          <a:xfrm flipH="1">
            <a:off x="4009209" y="2587736"/>
            <a:ext cx="111374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60B38C0-AF91-BCC5-6FBA-34175894ED56}"/>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C8E74CA-E494-A389-95BD-9010819EFBC7}"/>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C497A08E-8323-90B2-082E-C1CF891EEE10}"/>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1DEF9521-45CD-978E-4BEC-2131D8E37876}"/>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11C073D4-730E-6BD4-3F9C-BD5B4001428A}"/>
              </a:ext>
            </a:extLst>
          </p:cNvPr>
          <p:cNvSpPr>
            <a:spLocks noGrp="1"/>
          </p:cNvSpPr>
          <p:nvPr>
            <p:ph type="title"/>
          </p:nvPr>
        </p:nvSpPr>
        <p:spPr>
          <a:xfrm>
            <a:off x="119269" y="115917"/>
            <a:ext cx="11244470" cy="1325563"/>
          </a:xfrm>
        </p:spPr>
        <p:txBody>
          <a:bodyPr/>
          <a:lstStyle/>
          <a:p>
            <a:r>
              <a:rPr lang="en-US" dirty="0"/>
              <a:t>Get Rid of Weak Variables (we already did)</a:t>
            </a:r>
          </a:p>
        </p:txBody>
      </p:sp>
      <p:grpSp>
        <p:nvGrpSpPr>
          <p:cNvPr id="29" name="Group 28">
            <a:extLst>
              <a:ext uri="{FF2B5EF4-FFF2-40B4-BE49-F238E27FC236}">
                <a16:creationId xmlns:a16="http://schemas.microsoft.com/office/drawing/2014/main" id="{52A99BA6-EEEE-B811-0601-C45B13599DCA}"/>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3212715-A208-AD66-3A96-4DDA7F421FDF}"/>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E84AE54B-BD12-FB13-7A94-684A2257ECB4}"/>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B255F34F-8187-84F2-40ED-33D60739A488}"/>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31C556E9-82B6-0041-2505-CB7A12D1619B}"/>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5A378BC1-4C4D-FC0F-4689-3F1F74F5ED8E}"/>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A877E830-F156-FDE4-9EFC-E2FAEA9BDCC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9223D4FD-5292-5A1B-990A-8462A2691449}"/>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BA5B821A-1A12-9842-4F29-E1D122AE4695}"/>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5EF0A661-44C7-EBFE-D5C4-0C89B98CD75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90BDA106-AC9E-F876-99E1-E1A6F10BE1A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9D0300DB-9399-C101-2C51-C55785B2311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3C0654F3-F3D5-0053-788B-1630D0A6065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AF44CA85-824A-2B7F-AA7B-07A1A9D8206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B505323D-66BC-3060-2B68-F126C44DDECE}"/>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6D1CA765-67A8-3DB0-F948-9C9B839948B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77D01BF0-D39B-B5B3-17A6-D1640CD50A0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72F07F85-33AA-CA4F-5665-E98209A4A90C}"/>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02ABE8A3-483C-89D1-A134-A8DE4509475F}"/>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73AF21B0-C4FE-5ED8-070A-F83B4D1278F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E35AFD85-C84B-810C-BE48-482B9F5F730E}"/>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5E6F9C77-CA6B-0F92-6256-8C0AD1F0AB3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46B22D56-035A-A8F3-6285-A7D4797370B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D85440F9-48B5-F042-B248-15AA9B79F7FD}"/>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5A4DD7E4-785E-714D-D8A2-44695591716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2BE6F53E-9AB0-16B4-2BCB-9EB3BAB32A7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4E5415F1-A031-366A-876B-A8264E11930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7A721FA8-4743-1E53-5ECB-AB18C8398487}"/>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960C449-3874-4BDE-887E-3FE3DA01791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E9CE590F-FAE5-94A5-72A7-BE57553515A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17AED615-95F9-D317-0FF6-61C4A8FDBE8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75F93FC5-0980-CC2D-F6A2-2CCFC969864A}"/>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DE482613-611A-E362-3190-E6878166279B}"/>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1CA55886-1CFC-AF0A-9147-C0458CA61268}"/>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39DAA984-82B7-7E9B-D530-739442EBC59B}"/>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774C5DD9-99FC-6D68-0113-0FFD7CD45BA6}"/>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59EB6377-2238-0446-5962-38E27E7071A5}"/>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72FC8CCF-E246-9224-1670-7889FB62BF46}"/>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B8EF5AED-E7EB-2E0E-E5D4-F4C26A7F20E5}"/>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16D18704-DE2A-61AE-8307-60A0115AB745}"/>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FD612E3E-0ED9-68AA-4358-D92313406F97}"/>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4424B627-804D-C972-0E88-34CD2E13C244}"/>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1D52E70-3D7B-C425-A29E-23D9092A37EE}"/>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5F043CDC-D3AD-2D02-8FF9-3BAA874E3A46}"/>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9DAB50D0-C976-8A3C-33F1-A2B96DD70E22}"/>
              </a:ext>
            </a:extLst>
          </p:cNvPr>
          <p:cNvCxnSpPr>
            <a:cxnSpLocks/>
            <a:stCxn id="2" idx="2"/>
            <a:endCxn id="6" idx="0"/>
          </p:cNvCxnSpPr>
          <p:nvPr/>
        </p:nvCxnSpPr>
        <p:spPr>
          <a:xfrm flipH="1">
            <a:off x="4009209" y="2587736"/>
            <a:ext cx="287347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2BF382FB-2112-0CE7-45FA-407B80D827D1}"/>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1DF66368-F2A8-AE6A-7B63-99BA263A224B}"/>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A81B642F-2641-E07A-56F2-66E9CCFE048F}"/>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FAC8B5F9-763F-C291-6585-A921E1031FC7}"/>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4935DCBE-D9ED-20BC-C4A7-A962CF593FBD}"/>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55350A8D-8C5C-8C2B-A52B-97119B53CB79}"/>
              </a:ext>
            </a:extLst>
          </p:cNvPr>
          <p:cNvSpPr txBox="1"/>
          <p:nvPr/>
        </p:nvSpPr>
        <p:spPr>
          <a:xfrm>
            <a:off x="8160101" y="2819625"/>
            <a:ext cx="1398460" cy="369332"/>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219033472">
                  <a:custGeom>
                    <a:avLst/>
                    <a:gdLst>
                      <a:gd name="connsiteX0" fmla="*/ 0 w 1398460"/>
                      <a:gd name="connsiteY0" fmla="*/ 0 h 369332"/>
                      <a:gd name="connsiteX1" fmla="*/ 494123 w 1398460"/>
                      <a:gd name="connsiteY1" fmla="*/ 0 h 369332"/>
                      <a:gd name="connsiteX2" fmla="*/ 974260 w 1398460"/>
                      <a:gd name="connsiteY2" fmla="*/ 0 h 369332"/>
                      <a:gd name="connsiteX3" fmla="*/ 1398460 w 1398460"/>
                      <a:gd name="connsiteY3" fmla="*/ 0 h 369332"/>
                      <a:gd name="connsiteX4" fmla="*/ 1398460 w 1398460"/>
                      <a:gd name="connsiteY4" fmla="*/ 369332 h 369332"/>
                      <a:gd name="connsiteX5" fmla="*/ 960276 w 1398460"/>
                      <a:gd name="connsiteY5" fmla="*/ 369332 h 369332"/>
                      <a:gd name="connsiteX6" fmla="*/ 494123 w 1398460"/>
                      <a:gd name="connsiteY6" fmla="*/ 369332 h 369332"/>
                      <a:gd name="connsiteX7" fmla="*/ 0 w 1398460"/>
                      <a:gd name="connsiteY7" fmla="*/ 369332 h 369332"/>
                      <a:gd name="connsiteX8" fmla="*/ 0 w 1398460"/>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460" h="369332" fill="none" extrusionOk="0">
                        <a:moveTo>
                          <a:pt x="0" y="0"/>
                        </a:moveTo>
                        <a:cubicBezTo>
                          <a:pt x="245010" y="-29351"/>
                          <a:pt x="388178" y="4254"/>
                          <a:pt x="494123" y="0"/>
                        </a:cubicBezTo>
                        <a:cubicBezTo>
                          <a:pt x="600068" y="-4254"/>
                          <a:pt x="785085" y="37154"/>
                          <a:pt x="974260" y="0"/>
                        </a:cubicBezTo>
                        <a:cubicBezTo>
                          <a:pt x="1163435" y="-37154"/>
                          <a:pt x="1212148" y="26465"/>
                          <a:pt x="1398460" y="0"/>
                        </a:cubicBezTo>
                        <a:cubicBezTo>
                          <a:pt x="1402498" y="158233"/>
                          <a:pt x="1362166" y="205698"/>
                          <a:pt x="1398460" y="369332"/>
                        </a:cubicBezTo>
                        <a:cubicBezTo>
                          <a:pt x="1242391" y="379897"/>
                          <a:pt x="1080188" y="355111"/>
                          <a:pt x="960276" y="369332"/>
                        </a:cubicBezTo>
                        <a:cubicBezTo>
                          <a:pt x="840364" y="383553"/>
                          <a:pt x="593773" y="328583"/>
                          <a:pt x="494123" y="369332"/>
                        </a:cubicBezTo>
                        <a:cubicBezTo>
                          <a:pt x="394473" y="410081"/>
                          <a:pt x="188122" y="359854"/>
                          <a:pt x="0" y="369332"/>
                        </a:cubicBezTo>
                        <a:cubicBezTo>
                          <a:pt x="-34018" y="280347"/>
                          <a:pt x="27486" y="156341"/>
                          <a:pt x="0" y="0"/>
                        </a:cubicBezTo>
                        <a:close/>
                      </a:path>
                      <a:path w="1398460" h="369332" stroke="0" extrusionOk="0">
                        <a:moveTo>
                          <a:pt x="0" y="0"/>
                        </a:moveTo>
                        <a:cubicBezTo>
                          <a:pt x="114742" y="-49005"/>
                          <a:pt x="247315" y="35005"/>
                          <a:pt x="452169" y="0"/>
                        </a:cubicBezTo>
                        <a:cubicBezTo>
                          <a:pt x="657023" y="-35005"/>
                          <a:pt x="666685" y="13444"/>
                          <a:pt x="876368" y="0"/>
                        </a:cubicBezTo>
                        <a:cubicBezTo>
                          <a:pt x="1086051" y="-13444"/>
                          <a:pt x="1278135" y="25865"/>
                          <a:pt x="1398460" y="0"/>
                        </a:cubicBezTo>
                        <a:cubicBezTo>
                          <a:pt x="1434048" y="113493"/>
                          <a:pt x="1371653" y="197069"/>
                          <a:pt x="1398460" y="369332"/>
                        </a:cubicBezTo>
                        <a:cubicBezTo>
                          <a:pt x="1297977" y="412493"/>
                          <a:pt x="1153751" y="348546"/>
                          <a:pt x="960276" y="369332"/>
                        </a:cubicBezTo>
                        <a:cubicBezTo>
                          <a:pt x="766801" y="390118"/>
                          <a:pt x="651297" y="315122"/>
                          <a:pt x="466153" y="369332"/>
                        </a:cubicBezTo>
                        <a:cubicBezTo>
                          <a:pt x="281009" y="423542"/>
                          <a:pt x="154121" y="359324"/>
                          <a:pt x="0" y="369332"/>
                        </a:cubicBezTo>
                        <a:cubicBezTo>
                          <a:pt x="-22716" y="225711"/>
                          <a:pt x="27200" y="158340"/>
                          <a:pt x="0" y="0"/>
                        </a:cubicBezTo>
                        <a:close/>
                      </a:path>
                    </a:pathLst>
                  </a:custGeom>
                  <ask:type>
                    <ask:lineSketchNone/>
                  </ask:type>
                </ask:lineSketchStyleProps>
              </a:ext>
            </a:extLst>
          </a:ln>
        </p:spPr>
        <p:txBody>
          <a:bodyPr wrap="none" rtlCol="0">
            <a:spAutoFit/>
          </a:bodyPr>
          <a:lstStyle/>
          <a:p>
            <a:pPr algn="ctr"/>
            <a:r>
              <a:rPr lang="en-US" dirty="0">
                <a:latin typeface="Calibri Light"/>
                <a:cs typeface="Calibri Light"/>
              </a:rPr>
              <a:t>Phosphorous</a:t>
            </a:r>
          </a:p>
        </p:txBody>
      </p:sp>
      <p:cxnSp>
        <p:nvCxnSpPr>
          <p:cNvPr id="19" name="Straight Arrow Connector 18">
            <a:extLst>
              <a:ext uri="{FF2B5EF4-FFF2-40B4-BE49-F238E27FC236}">
                <a16:creationId xmlns:a16="http://schemas.microsoft.com/office/drawing/2014/main" id="{773A5CFA-6957-411C-EFFF-5E357A057B8F}"/>
              </a:ext>
            </a:extLst>
          </p:cNvPr>
          <p:cNvCxnSpPr>
            <a:cxnSpLocks/>
            <a:stCxn id="18" idx="2"/>
            <a:endCxn id="11" idx="3"/>
          </p:cNvCxnSpPr>
          <p:nvPr/>
        </p:nvCxnSpPr>
        <p:spPr>
          <a:xfrm flipH="1">
            <a:off x="7254776" y="3188957"/>
            <a:ext cx="1604555" cy="626896"/>
          </a:xfrm>
          <a:prstGeom prst="straightConnector1">
            <a:avLst/>
          </a:prstGeom>
          <a:ln w="57150" cmpd="sng">
            <a:solidFill>
              <a:schemeClr val="tx1"/>
            </a:solidFill>
            <a:prstDash val="dash"/>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537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1AC43-F8D4-E294-D49C-B505842AC3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5ABAA7C-6F42-C5C8-6866-175B575B73D8}"/>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086C1697-15D6-9D9D-11B6-2B75C65710EE}"/>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452C7833-1C2D-1EB7-04DC-11A1DE2D7FB0}"/>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A5BB25D7-7649-A93E-A4FA-821BE7A699B9}"/>
              </a:ext>
            </a:extLst>
          </p:cNvPr>
          <p:cNvCxnSpPr>
            <a:stCxn id="8" idx="2"/>
            <a:endCxn id="6" idx="0"/>
          </p:cNvCxnSpPr>
          <p:nvPr/>
        </p:nvCxnSpPr>
        <p:spPr>
          <a:xfrm flipH="1">
            <a:off x="4009209" y="2587736"/>
            <a:ext cx="111374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39D5895-9D5F-6915-78BC-9EA4E4A488C8}"/>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013985D-E67F-CDD9-1DBC-D607FDC7A12F}"/>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CFFBE8AB-95B6-9F59-02EB-FD8FC1116B02}"/>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8631AC9D-FEE1-0752-2007-3B6863F83B2B}"/>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BFA94F-45E3-EF69-77D9-C21EC3D05BFA}"/>
              </a:ext>
            </a:extLst>
          </p:cNvPr>
          <p:cNvSpPr>
            <a:spLocks noGrp="1"/>
          </p:cNvSpPr>
          <p:nvPr>
            <p:ph type="title"/>
          </p:nvPr>
        </p:nvSpPr>
        <p:spPr>
          <a:xfrm>
            <a:off x="119269" y="115917"/>
            <a:ext cx="11244470" cy="1325563"/>
          </a:xfrm>
        </p:spPr>
        <p:txBody>
          <a:bodyPr/>
          <a:lstStyle/>
          <a:p>
            <a:r>
              <a:rPr lang="en-US" dirty="0"/>
              <a:t>Combine Redundant Variables</a:t>
            </a:r>
          </a:p>
        </p:txBody>
      </p:sp>
      <p:grpSp>
        <p:nvGrpSpPr>
          <p:cNvPr id="29" name="Group 28">
            <a:extLst>
              <a:ext uri="{FF2B5EF4-FFF2-40B4-BE49-F238E27FC236}">
                <a16:creationId xmlns:a16="http://schemas.microsoft.com/office/drawing/2014/main" id="{11240B9E-17DA-72E7-6CD9-7C6FBD6C63C4}"/>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8081FDD0-07F2-577E-484F-614FC601DFC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2862A7DC-4F92-04D7-F58F-C893BEA1EFEF}"/>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9F88D17E-1189-FEFC-222B-C28B9B07B6FB}"/>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AB593F8B-1618-1806-0951-E7DAF46592DF}"/>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197CAFB2-032E-7F7C-91DF-272485E0DDC1}"/>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C2228F61-66FF-3D06-A5F9-EADB744737B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AFEA7C8D-7AD9-1967-CB84-7737D9A8025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17167CFE-9D36-6948-D0BE-70FAC8C1791C}"/>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7DF4AFB6-3C90-1973-A590-45B411F0E74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B806564F-AC8C-2B94-2911-FB2D7337C65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64D8A408-1290-1479-BAA9-0E39254B6084}"/>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17B38269-0F26-EBD4-D6C9-88DF16047B9F}"/>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0B45BCE3-5373-6CC0-9F16-39EA51E4864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25915B20-655F-5A41-17E2-8F36163D1F21}"/>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B64B797A-6E4F-6CA4-E5E4-6372B7EECE29}"/>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38783DF6-F000-889D-822C-9869A9EB3E15}"/>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DD24ABD-6C1D-2C84-5252-8E3CE3ED44CB}"/>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72BD5F17-142E-2068-8D3B-3A0314C8434D}"/>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419387A5-6BC7-442E-2B7E-0473E23F951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6A0B51AE-B38E-E8A6-A198-A48EDCDD70C4}"/>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237909A3-1DC4-DBAC-F095-85C93994C6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3AFEC97-3D16-602D-DDB1-C5BD96E8A85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8F55C45D-9BE2-2CC0-B948-43FD80A834D3}"/>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87264991-4C84-95CA-18FC-55A209D69F7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05439D0F-1074-5B2D-7356-022710BB559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D784C0C2-2213-A173-4B67-AAC20182FB0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600C64D3-ED6F-B306-75EB-699FE2BA2047}"/>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1EB197EE-04A1-8C19-7B54-82D6D5AC537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FB29013F-DAA4-1131-EE36-3D2BA715151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FAC5E528-2DD8-9E20-22F0-25174BBBBF0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8BB31B26-2A6F-D724-4CEE-FC96B1FAD51B}"/>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400C32F7-F522-8BA7-F599-6D2C76B9D1C2}"/>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903E8027-01DF-1CEA-CBB8-305623E0DE9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46204D47-1CE4-5E53-C9CB-8981A3FFE84B}"/>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238207A4-BBAE-46AE-6BB9-4483C33AD1E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0116553-3CCC-B4FF-4FCC-A508E6EB3F75}"/>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507AC862-6C09-4B83-9FB3-3ACB28FB1BFE}"/>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CE1E60E2-8F09-28F1-4837-B77610D27AA1}"/>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DF06C5B1-0B03-8C1B-E48A-6132B4B27421}"/>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3F07BEC8-6BFB-35EF-6986-F16B8DE20521}"/>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86EA205C-387D-A9C8-4081-61DAA0594D46}"/>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045D14E-9BBC-1AFB-5042-683DD696F86D}"/>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869F7ACA-16CA-41B0-0891-709D1DFF1FF3}"/>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6C502F37-EBE1-55AD-75F2-664C83EE1A5D}"/>
              </a:ext>
            </a:extLst>
          </p:cNvPr>
          <p:cNvCxnSpPr>
            <a:cxnSpLocks/>
            <a:stCxn id="2" idx="2"/>
            <a:endCxn id="6" idx="0"/>
          </p:cNvCxnSpPr>
          <p:nvPr/>
        </p:nvCxnSpPr>
        <p:spPr>
          <a:xfrm flipH="1">
            <a:off x="4009209" y="2587736"/>
            <a:ext cx="287347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ADB47184-3D4B-62B5-809C-ECD2F6E07634}"/>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6E1F62CE-EA23-AF3E-041B-8468207547A1}"/>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003A33D4-2EB5-FCBB-2C5E-7F68A98D4CB6}"/>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BCD96711-9729-2FF2-7CDD-24F4D940897D}"/>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4023319D-7726-A406-86D9-9DD95F855F71}"/>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E335631F-1E61-80D8-B790-62931A6F5C0B}"/>
              </a:ext>
            </a:extLst>
          </p:cNvPr>
          <p:cNvSpPr txBox="1"/>
          <p:nvPr/>
        </p:nvSpPr>
        <p:spPr>
          <a:xfrm>
            <a:off x="251414" y="3455037"/>
            <a:ext cx="2436613" cy="1938992"/>
          </a:xfrm>
          <a:prstGeom prst="rect">
            <a:avLst/>
          </a:prstGeom>
          <a:noFill/>
        </p:spPr>
        <p:txBody>
          <a:bodyPr wrap="square" rtlCol="0">
            <a:spAutoFit/>
          </a:bodyPr>
          <a:lstStyle/>
          <a:p>
            <a:r>
              <a:rPr lang="en-US" sz="2400" b="1" dirty="0"/>
              <a:t>Redundant variables have the same influences in and out</a:t>
            </a:r>
          </a:p>
        </p:txBody>
      </p:sp>
    </p:spTree>
    <p:extLst>
      <p:ext uri="{BB962C8B-B14F-4D97-AF65-F5344CB8AC3E}">
        <p14:creationId xmlns:p14="http://schemas.microsoft.com/office/powerpoint/2010/main" val="71894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5BCA6-A54F-5678-879D-1AF91F5327C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B828133-8E82-7BAA-F365-25C0DF9152A5}"/>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F9393874-F26B-9D26-1E32-9CEAAD19E071}"/>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FFD49877-E31C-92FA-EDE5-7525852501B2}"/>
              </a:ext>
            </a:extLst>
          </p:cNvPr>
          <p:cNvSpPr txBox="1"/>
          <p:nvPr/>
        </p:nvSpPr>
        <p:spPr>
          <a:xfrm>
            <a:off x="5090213" y="2059468"/>
            <a:ext cx="887808"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Energy</a:t>
            </a:r>
          </a:p>
        </p:txBody>
      </p:sp>
      <p:cxnSp>
        <p:nvCxnSpPr>
          <p:cNvPr id="9" name="Straight Arrow Connector 8">
            <a:extLst>
              <a:ext uri="{FF2B5EF4-FFF2-40B4-BE49-F238E27FC236}">
                <a16:creationId xmlns:a16="http://schemas.microsoft.com/office/drawing/2014/main" id="{6EB494E8-D005-2603-65CF-294A06C7D90E}"/>
              </a:ext>
            </a:extLst>
          </p:cNvPr>
          <p:cNvCxnSpPr>
            <a:stCxn id="8" idx="2"/>
            <a:endCxn id="6" idx="0"/>
          </p:cNvCxnSpPr>
          <p:nvPr/>
        </p:nvCxnSpPr>
        <p:spPr>
          <a:xfrm flipH="1">
            <a:off x="4009209" y="2767354"/>
            <a:ext cx="1524908" cy="86383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153F91B0-536F-248B-E7D3-D9C163521CCD}"/>
              </a:ext>
            </a:extLst>
          </p:cNvPr>
          <p:cNvCxnSpPr>
            <a:cxnSpLocks/>
            <a:stCxn id="8" idx="2"/>
            <a:endCxn id="11" idx="0"/>
          </p:cNvCxnSpPr>
          <p:nvPr/>
        </p:nvCxnSpPr>
        <p:spPr>
          <a:xfrm>
            <a:off x="5534117" y="2767354"/>
            <a:ext cx="1374090" cy="86383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58FE8760-B404-148A-EA07-9A31F2F85897}"/>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16750C30-43CE-F7C0-C5B1-DD287F5A6A38}"/>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83FC19AF-E9BF-21EF-002E-F3149DC2E9FF}"/>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7299DFD2-C0FD-203F-402D-B66D97A33928}"/>
              </a:ext>
            </a:extLst>
          </p:cNvPr>
          <p:cNvSpPr>
            <a:spLocks noGrp="1"/>
          </p:cNvSpPr>
          <p:nvPr>
            <p:ph type="title"/>
          </p:nvPr>
        </p:nvSpPr>
        <p:spPr>
          <a:xfrm>
            <a:off x="119269" y="115917"/>
            <a:ext cx="11244470" cy="1325563"/>
          </a:xfrm>
        </p:spPr>
        <p:txBody>
          <a:bodyPr/>
          <a:lstStyle/>
          <a:p>
            <a:r>
              <a:rPr lang="en-US" dirty="0"/>
              <a:t>Combine Redundant Variables</a:t>
            </a:r>
          </a:p>
        </p:txBody>
      </p:sp>
      <p:grpSp>
        <p:nvGrpSpPr>
          <p:cNvPr id="29" name="Group 28">
            <a:extLst>
              <a:ext uri="{FF2B5EF4-FFF2-40B4-BE49-F238E27FC236}">
                <a16:creationId xmlns:a16="http://schemas.microsoft.com/office/drawing/2014/main" id="{87496D6A-5015-B16B-159E-C4BE11C6A255}"/>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0823D3C4-F7BD-21E8-FF1E-6FEDF65CFD71}"/>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828FBA88-B11E-208D-7E80-4AF0EC693571}"/>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AEC8C100-8FBB-4F53-94E0-8FE014E73687}"/>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65EDFEFB-5838-E2C1-B71C-F8749D0F5996}"/>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60DFF36F-FFCE-88B1-93F8-D246AC4CE999}"/>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C5DAC83D-EEF7-7B06-B84D-484A8FF2A11A}"/>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9AB4D249-AA0B-6070-5570-CFC302CB1CE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EDFBB6F5-208D-08B7-52A4-CF943393CFB6}"/>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AED50F14-04AF-9761-F07B-A4AD8A99739B}"/>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DB04FDBB-AA9C-17BD-5393-163CDA80634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75B3A408-71BD-4D1E-7BEB-BC7C5C8B97EE}"/>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D6075269-B9D4-459F-379A-6257EAE1B63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45BF860C-2541-7CDE-383E-76F2BCB4416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D17DAABA-A79B-3877-36F2-9C1FCB663798}"/>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9911070B-9F63-AC31-29D8-EA2BA9AF2B1C}"/>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8490128B-0EFC-8810-BE10-B993E02E9C7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4250EB2F-520B-5A14-C587-711C30C6F374}"/>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0554E81C-1BD2-515A-21A1-9D95C977115E}"/>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B0C43A2-CDB6-A765-3FDD-3A2C4F0B14CE}"/>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4B86A1F3-1BDE-54F6-6456-F0888A478ECF}"/>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339F8795-4271-3301-4C06-12F1DCBF793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A84E6940-7671-4E09-1341-6310469FE0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B39E2843-7904-3DFB-44AA-56A2D6687B1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3E5762EA-D5A6-DCC4-7B68-1C4B3C33474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0345C08C-F604-A9DE-8BFE-6B9DB611BD6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020DEF4-8DA2-9962-D89A-21C024BA0FC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C5479774-4703-3D29-D57B-49BEFC427191}"/>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D87EFE2C-67F8-2623-1E0D-48382E14BE9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0180BFA6-F554-929C-44CD-2B01FBAB1C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4BB1A1C2-B02B-BED8-7DEA-1D9C5637E90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DCF241B2-A387-6C0F-D7DD-DD5DF7182B5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A2E2E036-D659-11DF-782F-110A7242166B}"/>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944082A9-23B4-2C4B-D7DC-4D59C408F7F1}"/>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AE2BFF8A-1585-8815-A5F9-806C3DC780F3}"/>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261FDC19-3F4F-CBB2-ACD3-EFB026105945}"/>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36D15371-3E3B-12B2-9780-CB7BF3B9F88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7DB4210F-43A7-8DC4-0D45-8BAF321E97E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D3A1926B-425B-951F-6BA0-1F8793513215}"/>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088E9603-545D-E326-C9F4-613107ADD8D2}"/>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A9064429-B01F-8784-3143-CD0A157CC095}"/>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8C4E8687-8098-BF58-C41A-482AD391B6E8}"/>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20F9937A-A874-FE3F-BBBA-6C6602593B0D}"/>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5" name="TextBox 4">
            <a:extLst>
              <a:ext uri="{FF2B5EF4-FFF2-40B4-BE49-F238E27FC236}">
                <a16:creationId xmlns:a16="http://schemas.microsoft.com/office/drawing/2014/main" id="{AD61B74F-9BDA-8904-95CA-6DC1C0B01B16}"/>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A14E3896-77A2-559E-89C5-F23706D93953}"/>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A97724FB-C607-2D91-544A-2347E0F2A14F}"/>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122C4CD8-7501-E7BB-FDB1-257F51A0E30E}"/>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09F4BB6D-67F6-F732-11AD-C6F1ACB5256B}"/>
              </a:ext>
            </a:extLst>
          </p:cNvPr>
          <p:cNvSpPr txBox="1"/>
          <p:nvPr/>
        </p:nvSpPr>
        <p:spPr>
          <a:xfrm>
            <a:off x="3621974" y="403761"/>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71E424E4-5671-9CA5-8428-78FFCF5767CA}"/>
              </a:ext>
            </a:extLst>
          </p:cNvPr>
          <p:cNvSpPr txBox="1"/>
          <p:nvPr/>
        </p:nvSpPr>
        <p:spPr>
          <a:xfrm>
            <a:off x="251414" y="3455037"/>
            <a:ext cx="2436613" cy="1938992"/>
          </a:xfrm>
          <a:prstGeom prst="rect">
            <a:avLst/>
          </a:prstGeom>
          <a:noFill/>
        </p:spPr>
        <p:txBody>
          <a:bodyPr wrap="square" rtlCol="0">
            <a:spAutoFit/>
          </a:bodyPr>
          <a:lstStyle/>
          <a:p>
            <a:r>
              <a:rPr lang="en-US" sz="2400" b="1" dirty="0"/>
              <a:t>Redundant variables have the same influences in and out</a:t>
            </a:r>
          </a:p>
        </p:txBody>
      </p:sp>
    </p:spTree>
    <p:extLst>
      <p:ext uri="{BB962C8B-B14F-4D97-AF65-F5344CB8AC3E}">
        <p14:creationId xmlns:p14="http://schemas.microsoft.com/office/powerpoint/2010/main" val="289187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531B-E6E4-8A0B-AA98-38F076DE5A2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09D42F-E4A1-9827-0EC0-58D03950D8C3}"/>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69B9345E-29C0-94B2-BBDE-BC60CFB76357}"/>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5B248AA1-BE16-0264-E99C-FB66465C4F67}"/>
              </a:ext>
            </a:extLst>
          </p:cNvPr>
          <p:cNvSpPr txBox="1"/>
          <p:nvPr/>
        </p:nvSpPr>
        <p:spPr>
          <a:xfrm>
            <a:off x="5090213" y="2059468"/>
            <a:ext cx="887808"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a:p>
            <a:pPr algn="ctr"/>
            <a:r>
              <a:rPr lang="en-US" sz="2000" dirty="0">
                <a:latin typeface="Calibri Light"/>
                <a:cs typeface="Calibri Light"/>
              </a:rPr>
              <a:t>Energy</a:t>
            </a:r>
          </a:p>
        </p:txBody>
      </p:sp>
      <p:cxnSp>
        <p:nvCxnSpPr>
          <p:cNvPr id="9" name="Straight Arrow Connector 8">
            <a:extLst>
              <a:ext uri="{FF2B5EF4-FFF2-40B4-BE49-F238E27FC236}">
                <a16:creationId xmlns:a16="http://schemas.microsoft.com/office/drawing/2014/main" id="{DDDB2ABD-8093-A501-027C-B7FDD38D9A27}"/>
              </a:ext>
            </a:extLst>
          </p:cNvPr>
          <p:cNvCxnSpPr>
            <a:stCxn id="8" idx="2"/>
            <a:endCxn id="6" idx="0"/>
          </p:cNvCxnSpPr>
          <p:nvPr/>
        </p:nvCxnSpPr>
        <p:spPr>
          <a:xfrm flipH="1">
            <a:off x="4009209" y="2767354"/>
            <a:ext cx="1524908" cy="86383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640D4A93-7BE3-FF9A-FEC0-25F681722C4E}"/>
              </a:ext>
            </a:extLst>
          </p:cNvPr>
          <p:cNvCxnSpPr>
            <a:cxnSpLocks/>
            <a:stCxn id="8" idx="2"/>
            <a:endCxn id="11" idx="0"/>
          </p:cNvCxnSpPr>
          <p:nvPr/>
        </p:nvCxnSpPr>
        <p:spPr>
          <a:xfrm>
            <a:off x="5534117" y="2767354"/>
            <a:ext cx="1374090" cy="86383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CEF47E95-138A-BA77-36A3-C78F4F941400}"/>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5E0A7DED-2893-5002-F3AC-F8A26BEB156C}"/>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F21435C-0205-E47A-3A09-7CDCFB0353CB}"/>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95BD6CE4-EA98-3499-9BB0-823C52268099}"/>
              </a:ext>
            </a:extLst>
          </p:cNvPr>
          <p:cNvSpPr>
            <a:spLocks noGrp="1"/>
          </p:cNvSpPr>
          <p:nvPr>
            <p:ph type="title"/>
          </p:nvPr>
        </p:nvSpPr>
        <p:spPr>
          <a:xfrm>
            <a:off x="119269" y="115917"/>
            <a:ext cx="11244470" cy="1325563"/>
          </a:xfrm>
        </p:spPr>
        <p:txBody>
          <a:bodyPr/>
          <a:lstStyle/>
          <a:p>
            <a:r>
              <a:rPr lang="en-US" dirty="0"/>
              <a:t>Remove Unneeded Mediators</a:t>
            </a:r>
          </a:p>
        </p:txBody>
      </p:sp>
      <p:grpSp>
        <p:nvGrpSpPr>
          <p:cNvPr id="29" name="Group 28">
            <a:extLst>
              <a:ext uri="{FF2B5EF4-FFF2-40B4-BE49-F238E27FC236}">
                <a16:creationId xmlns:a16="http://schemas.microsoft.com/office/drawing/2014/main" id="{A16914A4-AD12-F6E1-A566-A7AE50F4DA83}"/>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493E5CB7-C578-26C1-9018-6421151B2C8D}"/>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0E33A063-43D0-C21E-699C-24EFF7961255}"/>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85526EBA-1A0A-C3BC-1AA1-0E4557E6DA62}"/>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CA1A0945-82CE-E9F4-31D2-7A2D66A04B24}"/>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26227305-AD24-AA08-F974-EFF4114612E4}"/>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C641E924-2E7B-1282-EE24-1106395DFDC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44AB00FA-C1AC-3825-3676-8E67008DD7E9}"/>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94F12017-23E2-1E55-7CFF-84CBE2727B1B}"/>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B78D2EB4-10F8-7BDC-9AAF-BD99FC252F5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889DEFB-8390-9C5F-AB6E-4834C8668A4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B7C92809-2FFC-94F2-66DF-3C26C11721DD}"/>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33F66A54-B1F6-1342-534E-AF13FAEA0B0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19BD2269-F673-BB76-DF24-2AEC36BEC0D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D5B447BD-C68D-C562-B030-A2F90FB045CD}"/>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FFBEA19E-798F-F782-ABE6-0162112AB8A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954D730-1EA1-E094-0B4F-5DCA4E0B1C14}"/>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3F25BE2D-0398-4BD6-FDAF-D324E48D5527}"/>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A15CD737-1EB7-F39D-D813-78C4D3D6A9B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C63CD6A-1DCB-C8F9-7C97-C3CBD72C048B}"/>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78AAD50E-F731-A6C7-5802-88F85DAC594F}"/>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C9A9610D-FEC0-3743-1F10-E2F57A5EBB1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BAC416AE-D3F4-3CA2-631D-DFA0009B635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4340976B-BDD9-9C98-F1FE-DB1B4AB9FE0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79B7B1E4-32D4-FE71-FDEE-4F9E6BC92B1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7BEA20F8-BF62-AC2D-E811-9DDB3783896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4DC70CBA-C005-A812-3D83-2604DFEAAD3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7770A256-A6D0-07C5-AE49-88E91E53824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F88176F4-4F35-3B4D-F62B-DFE48293F1F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CB1C91E2-DB6A-709A-FEFF-44D11BE14E0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78687968-78C7-ACF8-FDBA-01007821F88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08F00639-3427-683B-CDD8-0CE522929AAA}"/>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26C29BB1-548D-08E5-013C-D86A0B62BCB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4E858627-04B4-4BCB-796D-3F9CA46015F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1B6A879-F8A9-E5E8-8AC2-AC82823A8195}"/>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7499280B-95E3-CFCA-FF82-6331403D442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72040EDB-5D4E-3BBA-02D7-68552F094439}"/>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B3CA2632-6C40-10C7-21F0-5AFA0BFC522E}"/>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4F88FB7-B2B6-A139-7AC9-356F66F532B6}"/>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50CF3C9A-191A-0CC4-5202-9D09EB881101}"/>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54EE659A-17EC-83BD-6E07-EE8CC4C22913}"/>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28D7256C-FB25-E154-B728-457DFA339726}"/>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B0EF7898-E05F-FD66-00AB-1713679D3EC0}"/>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5" name="TextBox 4">
            <a:extLst>
              <a:ext uri="{FF2B5EF4-FFF2-40B4-BE49-F238E27FC236}">
                <a16:creationId xmlns:a16="http://schemas.microsoft.com/office/drawing/2014/main" id="{C98E19CD-8DBC-B498-EBDF-38A210C4BC9D}"/>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E84A1DD6-37DA-E79D-D568-356367D23EFF}"/>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72D69C73-8B69-E87D-EFF5-5C78BCACE342}"/>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9AC605CE-AD14-52C8-5E24-1FA0A166DA34}"/>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17BDA8BD-3EBC-C59B-5DC8-48E1667C3DBA}"/>
              </a:ext>
            </a:extLst>
          </p:cNvPr>
          <p:cNvSpPr txBox="1"/>
          <p:nvPr/>
        </p:nvSpPr>
        <p:spPr>
          <a:xfrm>
            <a:off x="3621974" y="403761"/>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D90613A4-E0FA-C56F-0F80-4FE2D0F976F0}"/>
              </a:ext>
            </a:extLst>
          </p:cNvPr>
          <p:cNvSpPr txBox="1"/>
          <p:nvPr/>
        </p:nvSpPr>
        <p:spPr>
          <a:xfrm>
            <a:off x="251414" y="3455037"/>
            <a:ext cx="2436613" cy="3046988"/>
          </a:xfrm>
          <a:prstGeom prst="rect">
            <a:avLst/>
          </a:prstGeom>
          <a:noFill/>
        </p:spPr>
        <p:txBody>
          <a:bodyPr wrap="square" rtlCol="0">
            <a:spAutoFit/>
          </a:bodyPr>
          <a:lstStyle/>
          <a:p>
            <a:r>
              <a:rPr lang="en-US" sz="2400" b="1" dirty="0"/>
              <a:t>If you are not interested in a mediator and it is the only on the graph as a way to get from one variable to another, remove</a:t>
            </a:r>
          </a:p>
        </p:txBody>
      </p:sp>
    </p:spTree>
    <p:extLst>
      <p:ext uri="{BB962C8B-B14F-4D97-AF65-F5344CB8AC3E}">
        <p14:creationId xmlns:p14="http://schemas.microsoft.com/office/powerpoint/2010/main" val="146629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B0F8B-3464-F597-F9E8-A1899F4EF4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EF3B0C-15CC-74BF-985A-1DDA80B95907}"/>
              </a:ext>
            </a:extLst>
          </p:cNvPr>
          <p:cNvSpPr>
            <a:spLocks noGrp="1"/>
          </p:cNvSpPr>
          <p:nvPr>
            <p:ph type="title"/>
          </p:nvPr>
        </p:nvSpPr>
        <p:spPr>
          <a:xfrm>
            <a:off x="119269" y="115917"/>
            <a:ext cx="11244470" cy="1325563"/>
          </a:xfrm>
        </p:spPr>
        <p:txBody>
          <a:bodyPr/>
          <a:lstStyle/>
          <a:p>
            <a:r>
              <a:rPr lang="en-US" dirty="0"/>
              <a:t>Remove Unneeded Mediators</a:t>
            </a:r>
          </a:p>
        </p:txBody>
      </p:sp>
      <p:grpSp>
        <p:nvGrpSpPr>
          <p:cNvPr id="29" name="Group 28">
            <a:extLst>
              <a:ext uri="{FF2B5EF4-FFF2-40B4-BE49-F238E27FC236}">
                <a16:creationId xmlns:a16="http://schemas.microsoft.com/office/drawing/2014/main" id="{E394EA3F-A776-49AE-C280-72FC61DCA807}"/>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A06855D8-00E7-427E-1BF3-D36A7A15C93D}"/>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4C0CC976-BDC6-5332-4B2B-00010521FADC}"/>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1B9C3E1E-10C6-C369-3AAB-2F28191D0B0D}"/>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ABBB15ED-93A6-30BC-76D0-A38208AC0A3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36BA8B9-C71F-7E14-5CDC-F5D456B0C3E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DE3C829E-6112-F5A1-B994-926DD8F6F78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7F43EA66-6808-F923-39A7-A33B9F15D3D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7FCD104C-B35A-AD52-640A-117E4CD63721}"/>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91897ED4-145A-008E-42BC-A7BFC3C72EA3}"/>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D4E27C0D-18AF-893A-FF06-CF899D7625C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D816A101-6E72-CA89-072D-65AA8644F718}"/>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668961D5-9A2D-1C2B-2A03-1E9F3C199A23}"/>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0E3A45EA-CF14-FAC7-A99C-9EE99698C8D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A6C28963-A6C1-D5B3-A3C6-D5102558A256}"/>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5CF326EC-8A22-461B-026C-C2245D889F9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46EF4868-FFE7-6D57-6606-73CF2D955F29}"/>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08B5548E-940D-03C2-82B3-6F5B3296646E}"/>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B2F1BED9-BCDA-796B-D7A8-C6AC74A9AAD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95BC7C6A-C4CD-37B0-2BC4-43F57A8AF71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B165A708-51EA-EAC1-EA69-B71D1CE2DC6D}"/>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9C709E98-8AEA-BEA4-A4E6-F6F8A03C057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C2193053-9F95-4A9D-969F-9915B0AEB15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F56ACA29-358B-ABA2-8B54-E6DCE93C307B}"/>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92B6E5DD-3666-45FD-B01D-E2D850D9915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7841C2C0-F97C-C9B2-4631-D8F94119FFD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2405228B-36D2-1B3F-F5FF-7E991E216D6B}"/>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D831A609-B26F-161D-3A81-2B3EEF3D25D3}"/>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4739C3ED-24EB-3489-8AD1-4EA27A548A3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C8ED5471-0E12-6B76-596D-7970C1F7076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7251D3FE-ABF7-85FB-0B70-D201ABCF656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BFCACA72-C940-A68D-0EF0-728C48C6D0B4}"/>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2A5894F-7B8F-E839-3424-8581FE1F4411}"/>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782D4162-8A73-D2EF-CA8B-DD50240828C3}"/>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8960AE45-6FEB-DBAE-2DE6-8F04FD0E802F}"/>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54016C93-FBFC-9CF1-30A7-DEB6A77C00AB}"/>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00E3DAC9-D325-5093-1015-61978D707C9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0477D1ED-DDD2-FC9F-763B-42DE671A393D}"/>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01465313-408C-333F-9B86-660889D62CFF}"/>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E5825BA4-C029-D1F5-1E49-3A0F409334DD}"/>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8B269602-6F8E-2670-F981-C931FD328540}"/>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C0CEA10D-D56B-4C4E-FE70-CB667EA6395E}"/>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BB431380-7E62-EB06-6322-8CF42BA1A738}"/>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14" name="TextBox 13">
            <a:extLst>
              <a:ext uri="{FF2B5EF4-FFF2-40B4-BE49-F238E27FC236}">
                <a16:creationId xmlns:a16="http://schemas.microsoft.com/office/drawing/2014/main" id="{B2565091-D346-4448-10BF-8FDF0F836640}"/>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D281172D-2C64-5B1D-7ABB-081416E65778}"/>
              </a:ext>
            </a:extLst>
          </p:cNvPr>
          <p:cNvCxnSpPr>
            <a:cxnSpLocks/>
            <a:stCxn id="14" idx="3"/>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26DC57F6-4467-52FE-80A1-C44FE25F59F1}"/>
              </a:ext>
            </a:extLst>
          </p:cNvPr>
          <p:cNvSpPr txBox="1"/>
          <p:nvPr/>
        </p:nvSpPr>
        <p:spPr>
          <a:xfrm>
            <a:off x="3621974" y="403761"/>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3C890F54-B382-9F03-4250-BF7328E10EA6}"/>
              </a:ext>
            </a:extLst>
          </p:cNvPr>
          <p:cNvSpPr txBox="1"/>
          <p:nvPr/>
        </p:nvSpPr>
        <p:spPr>
          <a:xfrm>
            <a:off x="251414" y="3455037"/>
            <a:ext cx="2436613" cy="3046988"/>
          </a:xfrm>
          <a:prstGeom prst="rect">
            <a:avLst/>
          </a:prstGeom>
          <a:noFill/>
        </p:spPr>
        <p:txBody>
          <a:bodyPr wrap="square" rtlCol="0">
            <a:spAutoFit/>
          </a:bodyPr>
          <a:lstStyle/>
          <a:p>
            <a:r>
              <a:rPr lang="en-US" sz="2400" b="1" dirty="0"/>
              <a:t>If you are not interested in a mediator and it is the only on the graph as a way to get from one variable to another, remove</a:t>
            </a:r>
          </a:p>
        </p:txBody>
      </p:sp>
      <p:sp>
        <p:nvSpPr>
          <p:cNvPr id="4" name="TextBox 3">
            <a:extLst>
              <a:ext uri="{FF2B5EF4-FFF2-40B4-BE49-F238E27FC236}">
                <a16:creationId xmlns:a16="http://schemas.microsoft.com/office/drawing/2014/main" id="{F287F3C6-5560-C050-A0C1-409E5BB241F1}"/>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15" name="TextBox 14">
            <a:extLst>
              <a:ext uri="{FF2B5EF4-FFF2-40B4-BE49-F238E27FC236}">
                <a16:creationId xmlns:a16="http://schemas.microsoft.com/office/drawing/2014/main" id="{2B58370D-75C3-8BF3-D66D-0A7BF1976C20}"/>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18" name="TextBox 17">
            <a:extLst>
              <a:ext uri="{FF2B5EF4-FFF2-40B4-BE49-F238E27FC236}">
                <a16:creationId xmlns:a16="http://schemas.microsoft.com/office/drawing/2014/main" id="{B618F1D8-5EE5-F504-D4A7-82F93D5E98F8}"/>
              </a:ext>
            </a:extLst>
          </p:cNvPr>
          <p:cNvSpPr txBox="1"/>
          <p:nvPr/>
        </p:nvSpPr>
        <p:spPr>
          <a:xfrm>
            <a:off x="4679046" y="1784848"/>
            <a:ext cx="887808"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Energy</a:t>
            </a:r>
          </a:p>
        </p:txBody>
      </p:sp>
      <p:cxnSp>
        <p:nvCxnSpPr>
          <p:cNvPr id="19" name="Straight Arrow Connector 18">
            <a:extLst>
              <a:ext uri="{FF2B5EF4-FFF2-40B4-BE49-F238E27FC236}">
                <a16:creationId xmlns:a16="http://schemas.microsoft.com/office/drawing/2014/main" id="{AA6978FB-A32F-7FF9-6998-C2096E9B4C66}"/>
              </a:ext>
            </a:extLst>
          </p:cNvPr>
          <p:cNvCxnSpPr>
            <a:stCxn id="18" idx="2"/>
            <a:endCxn id="4" idx="0"/>
          </p:cNvCxnSpPr>
          <p:nvPr/>
        </p:nvCxnSpPr>
        <p:spPr>
          <a:xfrm>
            <a:off x="5122950" y="2492734"/>
            <a:ext cx="0" cy="110184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656E700-263B-73F9-0E59-DFE2AFBE0ACC}"/>
              </a:ext>
            </a:extLst>
          </p:cNvPr>
          <p:cNvCxnSpPr>
            <a:cxnSpLocks/>
            <a:stCxn id="18" idx="2"/>
            <a:endCxn id="23" idx="0"/>
          </p:cNvCxnSpPr>
          <p:nvPr/>
        </p:nvCxnSpPr>
        <p:spPr>
          <a:xfrm>
            <a:off x="5122950" y="2492734"/>
            <a:ext cx="1785257" cy="113845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72CC5A19-EAA3-9A80-D259-24D6CC22236F}"/>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24" name="Straight Arrow Connector 23">
            <a:extLst>
              <a:ext uri="{FF2B5EF4-FFF2-40B4-BE49-F238E27FC236}">
                <a16:creationId xmlns:a16="http://schemas.microsoft.com/office/drawing/2014/main" id="{7B351476-C7B0-9DD2-D03A-5CD538E9A17B}"/>
              </a:ext>
            </a:extLst>
          </p:cNvPr>
          <p:cNvCxnSpPr>
            <a:cxnSpLocks/>
            <a:stCxn id="4" idx="3"/>
            <a:endCxn id="23"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DAD0AFAF-D6AD-3290-5782-56D01D9B175B}"/>
              </a:ext>
            </a:extLst>
          </p:cNvPr>
          <p:cNvCxnSpPr>
            <a:cxnSpLocks/>
            <a:stCxn id="23" idx="2"/>
            <a:endCxn id="15"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0449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D187-E0E3-6C90-50D0-DBD9B042F3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8FAF4-C1AE-E21F-A7AE-C8532DEEE79C}"/>
              </a:ext>
            </a:extLst>
          </p:cNvPr>
          <p:cNvSpPr>
            <a:spLocks noGrp="1"/>
          </p:cNvSpPr>
          <p:nvPr>
            <p:ph type="title"/>
          </p:nvPr>
        </p:nvSpPr>
        <p:spPr>
          <a:xfrm>
            <a:off x="119269" y="115917"/>
            <a:ext cx="11244470" cy="1325563"/>
          </a:xfrm>
        </p:spPr>
        <p:txBody>
          <a:bodyPr/>
          <a:lstStyle/>
          <a:p>
            <a:r>
              <a:rPr lang="en-US" dirty="0"/>
              <a:t>Get Rid of Irrelevant Variables</a:t>
            </a:r>
          </a:p>
        </p:txBody>
      </p:sp>
      <p:grpSp>
        <p:nvGrpSpPr>
          <p:cNvPr id="29" name="Group 28">
            <a:extLst>
              <a:ext uri="{FF2B5EF4-FFF2-40B4-BE49-F238E27FC236}">
                <a16:creationId xmlns:a16="http://schemas.microsoft.com/office/drawing/2014/main" id="{FB83C82B-0A2A-60EC-F10B-CB2BB6F9C5C7}"/>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31446821-9AAB-C88C-65FC-1DCAEC33151E}"/>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DE9C0479-4C3D-7164-76AB-07472DA0C2EE}"/>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04418EB7-E996-D28F-3651-45539EFF8BB2}"/>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59FD0D51-AD1D-92C6-571E-EA0161E1748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FB80AA1-D51A-EB34-74C9-11570C1AFEA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7F1FB470-8688-B976-10F0-EE363303BD1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FAB68332-F67D-9856-3EE1-41E08ACD64B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DCAA4EB2-D391-E6FF-C9E9-BB21DB8FE7D9}"/>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6609DFA5-7DF0-F090-8404-BBA31721CF4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B875F353-D036-073F-D1D9-32BB7F44B30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A59B2117-72F5-99FD-51B5-D1AF69887D4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C86ABBEA-BF44-F97F-31DA-4D986DB3A3C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99C4A12-D7D5-67AF-38EC-091ADB9CEA1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462D73DC-FA27-ADD6-6F3A-83B5BE859797}"/>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8524228D-E100-4144-BB91-7A99865285F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411550CD-CF06-B6A7-77F9-0060FBDEFB7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458FF150-43CB-04D7-7179-1D41666960EC}"/>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871F2AC3-FBC0-A965-E341-7B8E5A34138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E8EC8600-4942-5823-9DF9-D19299575A8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8103A30F-41C3-DC28-7851-6D56711355C7}"/>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5B3417AB-6243-D58D-157E-1831C2FF2415}"/>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23B71CB2-62FD-D35F-F1B9-AFE9BF0846B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6AE6F947-5FE2-E6A9-F536-21782D70E19E}"/>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071DA01-DF1A-4ED8-228B-DB4C6111BF0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78B70DEF-F029-F0A9-294D-4C75954F0D5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BA874FF6-4978-6519-A76E-8B111946DC17}"/>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AFFDF347-F7FA-D962-7770-41D25DA3DE26}"/>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3C963AB6-2895-EFD0-051B-16D80CADC0F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E918FBC9-670E-1A56-AB70-5E48F5FC61F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7549C537-9A60-885F-AB9C-8587BB5208C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9F1ACE02-42DC-9713-1221-ADA0FD9C64EB}"/>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78732AAD-2FCF-AB92-F22A-C353392FE389}"/>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CAF77D38-0B89-0DAF-8A64-FED25D19AC61}"/>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65B06D1A-E5C1-A1E9-A62B-7EC988FBF6F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797CA6FB-7604-1F54-A686-85F4E3FFB2F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2EFCAF32-0975-6888-6B7E-7F957C63A94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BDF1DEA8-1A69-A006-0F09-72359F24009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FEE563D9-8104-95CD-A298-224D15D85BF8}"/>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3DBC9D6D-7239-A5E4-F0A8-A0DC60A233B6}"/>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038A84CA-3142-4840-B5C1-A423CAE0BCB3}"/>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638DBB7C-ED48-C428-C096-1BF613823440}"/>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8F901D9C-6F9E-F59B-1004-238123427116}"/>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14" name="TextBox 13">
            <a:extLst>
              <a:ext uri="{FF2B5EF4-FFF2-40B4-BE49-F238E27FC236}">
                <a16:creationId xmlns:a16="http://schemas.microsoft.com/office/drawing/2014/main" id="{24B58F78-D924-EBAB-28DE-C10CB3BC1EC8}"/>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10453302-8B3C-893E-46BC-311A96C481D5}"/>
              </a:ext>
            </a:extLst>
          </p:cNvPr>
          <p:cNvCxnSpPr>
            <a:cxnSpLocks/>
            <a:stCxn id="14" idx="3"/>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D0525808-1229-7548-A64C-97B84A8A49F3}"/>
              </a:ext>
            </a:extLst>
          </p:cNvPr>
          <p:cNvSpPr txBox="1"/>
          <p:nvPr/>
        </p:nvSpPr>
        <p:spPr>
          <a:xfrm>
            <a:off x="3621974" y="403761"/>
            <a:ext cx="184731" cy="369332"/>
          </a:xfrm>
          <a:prstGeom prst="rect">
            <a:avLst/>
          </a:prstGeom>
          <a:noFill/>
        </p:spPr>
        <p:txBody>
          <a:bodyPr wrap="none" rtlCol="0">
            <a:spAutoFit/>
          </a:bodyPr>
          <a:lstStyle/>
          <a:p>
            <a:endParaRPr lang="en-US" dirty="0"/>
          </a:p>
        </p:txBody>
      </p:sp>
      <p:sp>
        <p:nvSpPr>
          <p:cNvPr id="20" name="TextBox 19">
            <a:extLst>
              <a:ext uri="{FF2B5EF4-FFF2-40B4-BE49-F238E27FC236}">
                <a16:creationId xmlns:a16="http://schemas.microsoft.com/office/drawing/2014/main" id="{5C8F8771-C16E-5688-1A9E-B9F0AC23DAE3}"/>
              </a:ext>
            </a:extLst>
          </p:cNvPr>
          <p:cNvSpPr txBox="1"/>
          <p:nvPr/>
        </p:nvSpPr>
        <p:spPr>
          <a:xfrm>
            <a:off x="251414" y="3455037"/>
            <a:ext cx="2436613" cy="2677656"/>
          </a:xfrm>
          <a:prstGeom prst="rect">
            <a:avLst/>
          </a:prstGeom>
          <a:noFill/>
        </p:spPr>
        <p:txBody>
          <a:bodyPr wrap="square" rtlCol="0">
            <a:spAutoFit/>
          </a:bodyPr>
          <a:lstStyle/>
          <a:p>
            <a:r>
              <a:rPr lang="en-US" sz="2400" b="1" dirty="0"/>
              <a:t>Are variables irrelevant to the question at hand and just randomly distributed? Do you need them?</a:t>
            </a:r>
          </a:p>
        </p:txBody>
      </p:sp>
      <p:sp>
        <p:nvSpPr>
          <p:cNvPr id="4" name="TextBox 3">
            <a:extLst>
              <a:ext uri="{FF2B5EF4-FFF2-40B4-BE49-F238E27FC236}">
                <a16:creationId xmlns:a16="http://schemas.microsoft.com/office/drawing/2014/main" id="{FE981793-B4D1-C1D4-E3D4-9879F64A6F7F}"/>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15" name="TextBox 14">
            <a:extLst>
              <a:ext uri="{FF2B5EF4-FFF2-40B4-BE49-F238E27FC236}">
                <a16:creationId xmlns:a16="http://schemas.microsoft.com/office/drawing/2014/main" id="{85C1858D-A626-3243-ADA1-FD66167A7743}"/>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18" name="TextBox 17">
            <a:extLst>
              <a:ext uri="{FF2B5EF4-FFF2-40B4-BE49-F238E27FC236}">
                <a16:creationId xmlns:a16="http://schemas.microsoft.com/office/drawing/2014/main" id="{9A372BC9-0F30-7A3E-E8DE-97F294464589}"/>
              </a:ext>
            </a:extLst>
          </p:cNvPr>
          <p:cNvSpPr txBox="1"/>
          <p:nvPr/>
        </p:nvSpPr>
        <p:spPr>
          <a:xfrm>
            <a:off x="4679046" y="1784848"/>
            <a:ext cx="887808"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Energy</a:t>
            </a:r>
          </a:p>
        </p:txBody>
      </p:sp>
      <p:cxnSp>
        <p:nvCxnSpPr>
          <p:cNvPr id="19" name="Straight Arrow Connector 18">
            <a:extLst>
              <a:ext uri="{FF2B5EF4-FFF2-40B4-BE49-F238E27FC236}">
                <a16:creationId xmlns:a16="http://schemas.microsoft.com/office/drawing/2014/main" id="{A8EECB19-DD5F-92DC-8F10-6DC0541A1484}"/>
              </a:ext>
            </a:extLst>
          </p:cNvPr>
          <p:cNvCxnSpPr>
            <a:stCxn id="18" idx="2"/>
            <a:endCxn id="4" idx="0"/>
          </p:cNvCxnSpPr>
          <p:nvPr/>
        </p:nvCxnSpPr>
        <p:spPr>
          <a:xfrm>
            <a:off x="5122950" y="2492734"/>
            <a:ext cx="0" cy="110184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322B5F9-EAAD-BB51-A857-FFE7C4B2630F}"/>
              </a:ext>
            </a:extLst>
          </p:cNvPr>
          <p:cNvCxnSpPr>
            <a:cxnSpLocks/>
            <a:stCxn id="18" idx="2"/>
            <a:endCxn id="23" idx="0"/>
          </p:cNvCxnSpPr>
          <p:nvPr/>
        </p:nvCxnSpPr>
        <p:spPr>
          <a:xfrm>
            <a:off x="5122950" y="2492734"/>
            <a:ext cx="1785257" cy="113845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F9D36772-6509-5457-CEC3-1B3AA98D2A8D}"/>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24" name="Straight Arrow Connector 23">
            <a:extLst>
              <a:ext uri="{FF2B5EF4-FFF2-40B4-BE49-F238E27FC236}">
                <a16:creationId xmlns:a16="http://schemas.microsoft.com/office/drawing/2014/main" id="{07A970B5-362D-1C08-AF1B-DF6DBFFB35EC}"/>
              </a:ext>
            </a:extLst>
          </p:cNvPr>
          <p:cNvCxnSpPr>
            <a:cxnSpLocks/>
            <a:stCxn id="4" idx="3"/>
            <a:endCxn id="23"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D288FDFC-4D42-EA9C-7C39-C88C627CE3EC}"/>
              </a:ext>
            </a:extLst>
          </p:cNvPr>
          <p:cNvCxnSpPr>
            <a:cxnSpLocks/>
            <a:stCxn id="23" idx="2"/>
            <a:endCxn id="15"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06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FDE7774-6DC8-D9EC-231D-5BE8497E66EE}"/>
              </a:ext>
            </a:extLst>
          </p:cNvPr>
          <p:cNvSpPr>
            <a:spLocks noGrp="1"/>
          </p:cNvSpPr>
          <p:nvPr>
            <p:ph type="ctrTitle"/>
          </p:nvPr>
        </p:nvSpPr>
        <p:spPr>
          <a:xfrm>
            <a:off x="1524003" y="1999615"/>
            <a:ext cx="9144000" cy="2764028"/>
          </a:xfrm>
        </p:spPr>
        <p:txBody>
          <a:bodyPr anchor="ctr">
            <a:normAutofit/>
          </a:bodyPr>
          <a:lstStyle/>
          <a:p>
            <a:r>
              <a:rPr lang="en-US" sz="7200"/>
              <a:t>Simplify your Causal Diagrams</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96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AF471-BDD4-E99F-9D07-19A0E15B1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DDA77-2772-D51C-0A84-66B018BB940F}"/>
              </a:ext>
            </a:extLst>
          </p:cNvPr>
          <p:cNvSpPr>
            <a:spLocks noGrp="1"/>
          </p:cNvSpPr>
          <p:nvPr>
            <p:ph type="title"/>
          </p:nvPr>
        </p:nvSpPr>
        <p:spPr>
          <a:xfrm>
            <a:off x="188843" y="365125"/>
            <a:ext cx="11164957" cy="1325563"/>
          </a:xfrm>
        </p:spPr>
        <p:txBody>
          <a:bodyPr/>
          <a:lstStyle/>
          <a:p>
            <a:r>
              <a:rPr lang="en-US" dirty="0"/>
              <a:t>Uses of Causal Diagrams</a:t>
            </a:r>
          </a:p>
        </p:txBody>
      </p:sp>
      <p:sp>
        <p:nvSpPr>
          <p:cNvPr id="3" name="Content Placeholder 2">
            <a:extLst>
              <a:ext uri="{FF2B5EF4-FFF2-40B4-BE49-F238E27FC236}">
                <a16:creationId xmlns:a16="http://schemas.microsoft.com/office/drawing/2014/main" id="{C5D3BA0F-74A0-08A9-1053-F45441984B23}"/>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Simplifying Complex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Determining Covariates with Conditional Independence</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Finding Open Backdoors to Confounding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Counterfactual Thinking</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380685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So This is How we Think Our System Works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043214"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AC73B6A0-5579-927B-9C6B-5FBA55620180}"/>
              </a:ext>
            </a:extLst>
          </p:cNvPr>
          <p:cNvSpPr txBox="1"/>
          <p:nvPr/>
        </p:nvSpPr>
        <p:spPr>
          <a:xfrm>
            <a:off x="7003505" y="2047585"/>
            <a:ext cx="4919870" cy="707886"/>
          </a:xfrm>
          <a:prstGeom prst="rect">
            <a:avLst/>
          </a:prstGeom>
          <a:noFill/>
        </p:spPr>
        <p:txBody>
          <a:bodyPr wrap="square" rtlCol="0">
            <a:spAutoFit/>
          </a:bodyPr>
          <a:lstStyle/>
          <a:p>
            <a:r>
              <a:rPr lang="en-US" sz="2000" b="1" dirty="0"/>
              <a:t>If we want to know the importance of waves on invertebrates, what covariates do I need?</a:t>
            </a:r>
          </a:p>
        </p:txBody>
      </p:sp>
      <p:sp>
        <p:nvSpPr>
          <p:cNvPr id="4" name="TextBox 3">
            <a:extLst>
              <a:ext uri="{FF2B5EF4-FFF2-40B4-BE49-F238E27FC236}">
                <a16:creationId xmlns:a16="http://schemas.microsoft.com/office/drawing/2014/main" id="{EA0F69BD-D35B-3BF0-D5AA-A6ED2FDCA574}"/>
              </a:ext>
            </a:extLst>
          </p:cNvPr>
          <p:cNvSpPr txBox="1"/>
          <p:nvPr/>
        </p:nvSpPr>
        <p:spPr>
          <a:xfrm>
            <a:off x="15876" y="3699800"/>
            <a:ext cx="4188847" cy="1015663"/>
          </a:xfrm>
          <a:prstGeom prst="rect">
            <a:avLst/>
          </a:prstGeom>
          <a:noFill/>
        </p:spPr>
        <p:txBody>
          <a:bodyPr wrap="square" rtlCol="0">
            <a:spAutoFit/>
          </a:bodyPr>
          <a:lstStyle/>
          <a:p>
            <a:r>
              <a:rPr lang="en-US" sz="2000" b="1" dirty="0"/>
              <a:t>If we want to know the importance of algae on invertebrates, what covariates do I need?</a:t>
            </a:r>
          </a:p>
        </p:txBody>
      </p:sp>
      <p:sp>
        <p:nvSpPr>
          <p:cNvPr id="5" name="TextBox 4">
            <a:extLst>
              <a:ext uri="{FF2B5EF4-FFF2-40B4-BE49-F238E27FC236}">
                <a16:creationId xmlns:a16="http://schemas.microsoft.com/office/drawing/2014/main" id="{2067838D-FCCC-C6DD-45EE-C4F86B8C16FF}"/>
              </a:ext>
            </a:extLst>
          </p:cNvPr>
          <p:cNvSpPr txBox="1"/>
          <p:nvPr/>
        </p:nvSpPr>
        <p:spPr>
          <a:xfrm>
            <a:off x="3044867" y="6054446"/>
            <a:ext cx="4919870" cy="707886"/>
          </a:xfrm>
          <a:prstGeom prst="rect">
            <a:avLst/>
          </a:prstGeom>
          <a:noFill/>
        </p:spPr>
        <p:txBody>
          <a:bodyPr wrap="square" rtlCol="0">
            <a:spAutoFit/>
          </a:bodyPr>
          <a:lstStyle/>
          <a:p>
            <a:r>
              <a:rPr lang="en-US" sz="2000" b="1" dirty="0"/>
              <a:t>If we want to know the importance of kelp on invertebrates, what covariates do I need?</a:t>
            </a:r>
          </a:p>
        </p:txBody>
      </p:sp>
    </p:spTree>
    <p:extLst>
      <p:ext uri="{BB962C8B-B14F-4D97-AF65-F5344CB8AC3E}">
        <p14:creationId xmlns:p14="http://schemas.microsoft.com/office/powerpoint/2010/main" val="42813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Uses of Causal Diagrams</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Simplifying Complex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Determining Covariates with Conditional Independence</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Finding Open Backdoors to Confounding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Counterfactual Thinking</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28402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82613-70E7-3661-EC0C-F0F6AAB1C32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A99B8C4-3020-9AA2-3336-7C83BB8537C9}"/>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D204CE1D-EF99-9A71-91AB-E1B3258BE0CB}"/>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D65B5347-78D6-5CD5-A9BF-B96AC1118D23}"/>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3A2D30BC-E229-C7DB-81A2-6B9B04BD794F}"/>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0B903CFC-75CE-350B-55C0-F376613E8140}"/>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379DCB17-EF3C-5EE1-9D85-52967110E19D}"/>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3181E361-1259-01D6-2D74-D166C27FD5D4}"/>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3F2904FF-873E-1FA9-DA86-577F0F78792A}"/>
              </a:ext>
            </a:extLst>
          </p:cNvPr>
          <p:cNvCxnSpPr>
            <a:cxnSpLocks/>
            <a:stCxn id="11" idx="2"/>
            <a:endCxn id="7" idx="0"/>
          </p:cNvCxnSpPr>
          <p:nvPr/>
        </p:nvCxnSpPr>
        <p:spPr>
          <a:xfrm>
            <a:off x="6908207" y="4000519"/>
            <a:ext cx="0" cy="1151172"/>
          </a:xfrm>
          <a:prstGeom prst="straightConnector1">
            <a:avLst/>
          </a:prstGeom>
          <a:ln w="5715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7CEDD87C-3F36-9D64-A864-90A9F3647EE5}"/>
              </a:ext>
            </a:extLst>
          </p:cNvPr>
          <p:cNvSpPr>
            <a:spLocks noGrp="1"/>
          </p:cNvSpPr>
          <p:nvPr>
            <p:ph type="title"/>
          </p:nvPr>
        </p:nvSpPr>
        <p:spPr>
          <a:xfrm>
            <a:off x="119269" y="115917"/>
            <a:ext cx="11244470" cy="1325563"/>
          </a:xfrm>
        </p:spPr>
        <p:txBody>
          <a:bodyPr/>
          <a:lstStyle/>
          <a:p>
            <a:r>
              <a:rPr lang="en-US" dirty="0"/>
              <a:t>Do I need to Control for Waves or Kelp?</a:t>
            </a:r>
          </a:p>
        </p:txBody>
      </p:sp>
      <p:grpSp>
        <p:nvGrpSpPr>
          <p:cNvPr id="29" name="Group 28">
            <a:extLst>
              <a:ext uri="{FF2B5EF4-FFF2-40B4-BE49-F238E27FC236}">
                <a16:creationId xmlns:a16="http://schemas.microsoft.com/office/drawing/2014/main" id="{72B15026-7232-F678-D221-1DFEC9EA2B5D}"/>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C1461C20-259B-805A-CD76-40053E0BFF03}"/>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890A3FFA-8E20-3000-7CD5-A3D2A05220ED}"/>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E0959DED-F9F6-CE8B-31CC-4517D27D4B0A}"/>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B54A290-7410-C6EA-A93C-ED6ED6FE042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87AB90E5-D8F0-C75A-0515-47B7B0CE6267}"/>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E89BC3F2-65CC-A65D-4FE0-D3CFCC17FB4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F88772B5-890D-D368-BE0E-47A735069111}"/>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06D94253-AA1A-5998-603C-91F5B0F12349}"/>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E0D34C2-4FFF-2B2F-FA6B-B955C766754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54A7B76C-2961-8984-CCB4-2E00868054C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77920084-290D-7EF3-34DC-69B1E7F93B5C}"/>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DC5C01E5-F914-8364-AF86-773DCED9472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07842FA-1D59-ACB7-AF37-6893CE0751B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ECD16F0E-2EFA-BF90-7A72-A4347B03CB38}"/>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D8D3DAF7-4E2F-3FA4-87E9-912D7740851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21B2ADFE-7D3D-8529-2827-1725A6868ED5}"/>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C11CF2A2-3D7F-DFFE-64E4-49465341F52D}"/>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8B72B9CB-EE0B-6ADB-E28A-DA257424980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92C59AA2-0058-8E1D-A659-9C223758E00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59CD6387-E2EC-175C-3C9A-892880338C6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737B3128-5932-8056-3FB7-A0908AF7794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642A7968-C6A2-BB8A-2D85-0B3F500DCCF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4E3AAF34-B190-0544-DDDD-18415DAA4622}"/>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D010C6F0-692D-9572-92F3-5C38C0CB5F25}"/>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54B677DC-7993-B6CD-937F-798CC2639E6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BC53022D-943A-8409-BB89-016F2A43F55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D69E8B63-481F-6340-C0A6-20C644818B4C}"/>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E42B41E-E7FC-3375-3BC4-CE249C61A4B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B6D99C0D-8B63-6100-4A99-6BFE41A8150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A72F671C-1705-9AE7-5E4E-BD38D2D226D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99A36693-0026-70BE-D482-14A1A7DD414C}"/>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02D604C1-9D6B-6724-0EBB-BB11639B7A05}"/>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69240-C1D8-25D2-8A43-19FF056AFDCB}"/>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B9528997-1BFF-96A2-CFAB-C55886B4634A}"/>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3EDCC236-041B-0F74-AFEE-1ACDF05B7BD5}"/>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477B782F-3201-7C3F-0848-EC6AABBE743C}"/>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0178E6D0-1CCF-E269-6E33-4CA4E463D759}"/>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00374BB6-3163-069C-9E64-AF933B0C37CE}"/>
              </a:ext>
            </a:extLst>
          </p:cNvPr>
          <p:cNvGrpSpPr/>
          <p:nvPr/>
        </p:nvGrpSpPr>
        <p:grpSpPr>
          <a:xfrm>
            <a:off x="2043214"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03C217E3-0354-7FB0-4C03-DB863F4F1D0C}"/>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D9EE1ACC-13F4-F5BF-5BCD-A853AED9D825}"/>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3C4F8111-0299-CC75-F5C1-AFB3872A4069}"/>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8EFF1E35-3023-748E-E1B4-F39CE586B756}"/>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182341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17009" y="1933839"/>
            <a:ext cx="3957981" cy="2520636"/>
            <a:chOff x="2178472" y="3605528"/>
            <a:chExt cx="5081940" cy="2520636"/>
          </a:xfrm>
        </p:grpSpPr>
        <p:sp>
          <p:nvSpPr>
            <p:cNvPr id="5" name="Rectangle 4"/>
            <p:cNvSpPr/>
            <p:nvPr/>
          </p:nvSpPr>
          <p:spPr>
            <a:xfrm>
              <a:off x="2178472" y="4600363"/>
              <a:ext cx="166712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err="1"/>
                <a:t>x</a:t>
              </a:r>
              <a:endParaRPr lang="en-US" sz="2400" dirty="0"/>
            </a:p>
          </p:txBody>
        </p:sp>
        <p:sp>
          <p:nvSpPr>
            <p:cNvPr id="6" name="Rectangle 5"/>
            <p:cNvSpPr/>
            <p:nvPr/>
          </p:nvSpPr>
          <p:spPr>
            <a:xfrm>
              <a:off x="5936839" y="4600363"/>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3</a:t>
              </a:r>
            </a:p>
          </p:txBody>
        </p:sp>
        <p:sp>
          <p:nvSpPr>
            <p:cNvPr id="7" name="Rectangle 6"/>
            <p:cNvSpPr/>
            <p:nvPr/>
          </p:nvSpPr>
          <p:spPr>
            <a:xfrm>
              <a:off x="4077790" y="5582606"/>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2</a:t>
              </a:r>
            </a:p>
          </p:txBody>
        </p:sp>
        <p:cxnSp>
          <p:nvCxnSpPr>
            <p:cNvPr id="8" name="Straight Arrow Connector 7"/>
            <p:cNvCxnSpPr>
              <a:stCxn id="5" idx="2"/>
              <a:endCxn id="7" idx="1"/>
            </p:cNvCxnSpPr>
            <p:nvPr/>
          </p:nvCxnSpPr>
          <p:spPr>
            <a:xfrm rot="16200000" flipH="1">
              <a:off x="3189680" y="4966275"/>
              <a:ext cx="710464" cy="10657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a:stCxn id="7" idx="3"/>
              <a:endCxn id="6" idx="2"/>
            </p:cNvCxnSpPr>
            <p:nvPr/>
          </p:nvCxnSpPr>
          <p:spPr>
            <a:xfrm flipV="1">
              <a:off x="5401362" y="5143921"/>
              <a:ext cx="1197263" cy="710464"/>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4077792" y="3605528"/>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1</a:t>
              </a:r>
            </a:p>
          </p:txBody>
        </p:sp>
        <p:cxnSp>
          <p:nvCxnSpPr>
            <p:cNvPr id="11" name="Straight Arrow Connector 10"/>
            <p:cNvCxnSpPr>
              <a:stCxn id="5" idx="0"/>
              <a:endCxn id="10" idx="1"/>
            </p:cNvCxnSpPr>
            <p:nvPr/>
          </p:nvCxnSpPr>
          <p:spPr>
            <a:xfrm rot="5400000" flipH="1" flipV="1">
              <a:off x="3183385" y="3705956"/>
              <a:ext cx="723056" cy="1065759"/>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a:stCxn id="10" idx="3"/>
              <a:endCxn id="6" idx="0"/>
            </p:cNvCxnSpPr>
            <p:nvPr/>
          </p:nvCxnSpPr>
          <p:spPr>
            <a:xfrm>
              <a:off x="5401365" y="3877307"/>
              <a:ext cx="1197261" cy="7230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grpSp>
      <p:cxnSp>
        <p:nvCxnSpPr>
          <p:cNvPr id="13" name="Straight Arrow Connector 12"/>
          <p:cNvCxnSpPr>
            <a:stCxn id="7" idx="0"/>
            <a:endCxn id="10" idx="2"/>
          </p:cNvCxnSpPr>
          <p:nvPr/>
        </p:nvCxnSpPr>
        <p:spPr>
          <a:xfrm flipV="1">
            <a:off x="6111680" y="2477397"/>
            <a:ext cx="2" cy="1433520"/>
          </a:xfrm>
          <a:prstGeom prst="straightConnector1">
            <a:avLst/>
          </a:prstGeom>
          <a:ln w="38100" cmpd="sng">
            <a:solidFill>
              <a:srgbClr val="FF0000"/>
            </a:solidFill>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5" idx="3"/>
            <a:endCxn id="6" idx="1"/>
          </p:cNvCxnSpPr>
          <p:nvPr/>
        </p:nvCxnSpPr>
        <p:spPr>
          <a:xfrm>
            <a:off x="5415419" y="3200453"/>
            <a:ext cx="1628729" cy="0"/>
          </a:xfrm>
          <a:prstGeom prst="straightConnector1">
            <a:avLst/>
          </a:prstGeom>
          <a:ln w="3810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9" name="Rectangle 18"/>
          <p:cNvSpPr/>
          <p:nvPr/>
        </p:nvSpPr>
        <p:spPr>
          <a:xfrm>
            <a:off x="1917090" y="4924161"/>
            <a:ext cx="8414583" cy="1292662"/>
          </a:xfrm>
          <a:prstGeom prst="rect">
            <a:avLst/>
          </a:prstGeom>
        </p:spPr>
        <p:txBody>
          <a:bodyPr wrap="square">
            <a:spAutoFit/>
          </a:bodyPr>
          <a:lstStyle/>
          <a:p>
            <a:pPr marL="457200" indent="-457200">
              <a:buFont typeface="Arial" panose="020B0604020202020204" pitchFamily="34" charset="0"/>
              <a:buChar char="•"/>
            </a:pPr>
            <a:r>
              <a:rPr lang="en-US" sz="2600" dirty="0"/>
              <a:t>These two relationships are declared to be non-existent</a:t>
            </a:r>
          </a:p>
          <a:p>
            <a:pPr marL="457200" indent="-457200">
              <a:buFont typeface="Arial" panose="020B0604020202020204" pitchFamily="34" charset="0"/>
              <a:buChar char="•"/>
            </a:pPr>
            <a:r>
              <a:rPr lang="en-US" sz="2600" dirty="0"/>
              <a:t>This is a </a:t>
            </a:r>
            <a:r>
              <a:rPr lang="en-US" sz="2600" b="1" dirty="0"/>
              <a:t>hard causal claim</a:t>
            </a:r>
            <a:endParaRPr lang="en-US" sz="2600" dirty="0"/>
          </a:p>
          <a:p>
            <a:pPr marL="457200" indent="-457200">
              <a:buFont typeface="Arial" panose="020B0604020202020204" pitchFamily="34" charset="0"/>
              <a:buChar char="•"/>
            </a:pPr>
            <a:r>
              <a:rPr lang="en-US" sz="2600" dirty="0"/>
              <a:t>Is it real? How do we assess?</a:t>
            </a:r>
          </a:p>
        </p:txBody>
      </p:sp>
      <p:sp>
        <p:nvSpPr>
          <p:cNvPr id="14" name="Title 13">
            <a:extLst>
              <a:ext uri="{FF2B5EF4-FFF2-40B4-BE49-F238E27FC236}">
                <a16:creationId xmlns:a16="http://schemas.microsoft.com/office/drawing/2014/main" id="{23828F71-89D2-2625-8A72-EFC33BF59C1F}"/>
              </a:ext>
            </a:extLst>
          </p:cNvPr>
          <p:cNvSpPr>
            <a:spLocks noGrp="1"/>
          </p:cNvSpPr>
          <p:nvPr>
            <p:ph type="title"/>
          </p:nvPr>
        </p:nvSpPr>
        <p:spPr/>
        <p:txBody>
          <a:bodyPr/>
          <a:lstStyle/>
          <a:p>
            <a:r>
              <a:rPr lang="en-US" dirty="0"/>
              <a:t>Conditional Independence: The Hard Causal Claim</a:t>
            </a:r>
          </a:p>
        </p:txBody>
      </p:sp>
    </p:spTree>
    <p:extLst>
      <p:ext uri="{BB962C8B-B14F-4D97-AF65-F5344CB8AC3E}">
        <p14:creationId xmlns:p14="http://schemas.microsoft.com/office/powerpoint/2010/main" val="28959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263650"/>
            <a:ext cx="7886700" cy="4351338"/>
          </a:xfrm>
        </p:spPr>
        <p:txBody>
          <a:bodyPr/>
          <a:lstStyle/>
          <a:p>
            <a:r>
              <a:rPr lang="en-US" dirty="0"/>
              <a:t>Conditional </a:t>
            </a:r>
            <a:r>
              <a:rPr lang="en-US" dirty="0" err="1"/>
              <a:t>indepdence</a:t>
            </a:r>
            <a:r>
              <a:rPr lang="en-US" dirty="0"/>
              <a:t> generally excludes non-linear components (interactions) </a:t>
            </a:r>
          </a:p>
        </p:txBody>
      </p:sp>
      <p:sp>
        <p:nvSpPr>
          <p:cNvPr id="15" name="Rectangle 14"/>
          <p:cNvSpPr/>
          <p:nvPr/>
        </p:nvSpPr>
        <p:spPr>
          <a:xfrm>
            <a:off x="3608440" y="2802194"/>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x</a:t>
            </a:r>
            <a:r>
              <a:rPr lang="en-US" sz="2600" baseline="-25000" dirty="0">
                <a:solidFill>
                  <a:schemeClr val="tx1"/>
                </a:solidFill>
              </a:rPr>
              <a:t>1</a:t>
            </a:r>
          </a:p>
        </p:txBody>
      </p:sp>
      <p:sp>
        <p:nvSpPr>
          <p:cNvPr id="16" name="Rectangle 15"/>
          <p:cNvSpPr/>
          <p:nvPr/>
        </p:nvSpPr>
        <p:spPr>
          <a:xfrm>
            <a:off x="3608440" y="4317130"/>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x</a:t>
            </a:r>
            <a:r>
              <a:rPr lang="en-US" sz="2600" baseline="-25000" dirty="0">
                <a:solidFill>
                  <a:schemeClr val="tx1"/>
                </a:solidFill>
              </a:rPr>
              <a:t>2</a:t>
            </a:r>
          </a:p>
        </p:txBody>
      </p:sp>
      <p:sp>
        <p:nvSpPr>
          <p:cNvPr id="17" name="Rectangle 16"/>
          <p:cNvSpPr/>
          <p:nvPr/>
        </p:nvSpPr>
        <p:spPr>
          <a:xfrm>
            <a:off x="5619136" y="3545298"/>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y</a:t>
            </a:r>
            <a:r>
              <a:rPr lang="en-US" sz="2600" baseline="-25000" dirty="0">
                <a:solidFill>
                  <a:schemeClr val="tx1"/>
                </a:solidFill>
              </a:rPr>
              <a:t>1</a:t>
            </a:r>
          </a:p>
        </p:txBody>
      </p:sp>
      <p:sp>
        <p:nvSpPr>
          <p:cNvPr id="18" name="Rectangle 17"/>
          <p:cNvSpPr/>
          <p:nvPr/>
        </p:nvSpPr>
        <p:spPr>
          <a:xfrm>
            <a:off x="7465449" y="3545298"/>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y</a:t>
            </a:r>
            <a:r>
              <a:rPr lang="en-US" sz="2600" baseline="-25000" dirty="0">
                <a:solidFill>
                  <a:schemeClr val="tx1"/>
                </a:solidFill>
              </a:rPr>
              <a:t>2</a:t>
            </a:r>
          </a:p>
        </p:txBody>
      </p:sp>
      <p:cxnSp>
        <p:nvCxnSpPr>
          <p:cNvPr id="20" name="Straight Arrow Connector 19"/>
          <p:cNvCxnSpPr>
            <a:cxnSpLocks/>
            <a:stCxn id="15" idx="3"/>
            <a:endCxn id="4" idx="0"/>
          </p:cNvCxnSpPr>
          <p:nvPr/>
        </p:nvCxnSpPr>
        <p:spPr>
          <a:xfrm>
            <a:off x="4532673" y="3062749"/>
            <a:ext cx="429607" cy="6961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6" idx="3"/>
            <a:endCxn id="4" idx="4"/>
          </p:cNvCxnSpPr>
          <p:nvPr/>
        </p:nvCxnSpPr>
        <p:spPr>
          <a:xfrm flipV="1">
            <a:off x="4532673" y="3896057"/>
            <a:ext cx="429607" cy="6816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7" idx="3"/>
            <a:endCxn id="18" idx="1"/>
          </p:cNvCxnSpPr>
          <p:nvPr/>
        </p:nvCxnSpPr>
        <p:spPr>
          <a:xfrm>
            <a:off x="6543368" y="3805853"/>
            <a:ext cx="9220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a:cxnSpLocks/>
            <a:stCxn id="15" idx="3"/>
            <a:endCxn id="18" idx="0"/>
          </p:cNvCxnSpPr>
          <p:nvPr/>
        </p:nvCxnSpPr>
        <p:spPr>
          <a:xfrm>
            <a:off x="4532673" y="3062750"/>
            <a:ext cx="3394893" cy="48254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a:cxnSpLocks/>
            <a:stCxn id="16" idx="3"/>
            <a:endCxn id="18" idx="2"/>
          </p:cNvCxnSpPr>
          <p:nvPr/>
        </p:nvCxnSpPr>
        <p:spPr>
          <a:xfrm flipV="1">
            <a:off x="4532673" y="4066409"/>
            <a:ext cx="3394893" cy="511277"/>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71239" y="5023845"/>
            <a:ext cx="3041217" cy="1292662"/>
          </a:xfrm>
          <a:prstGeom prst="rect">
            <a:avLst/>
          </a:prstGeom>
        </p:spPr>
        <p:txBody>
          <a:bodyPr wrap="none">
            <a:spAutoFit/>
          </a:bodyPr>
          <a:lstStyle/>
          <a:p>
            <a:pPr marL="514350" indent="-514350">
              <a:buFont typeface="+mj-lt"/>
              <a:buAutoNum type="arabicPeriod"/>
            </a:pPr>
            <a:r>
              <a:rPr lang="en-US" sz="2600" dirty="0"/>
              <a:t>x</a:t>
            </a:r>
            <a:r>
              <a:rPr lang="en-US" sz="2600" baseline="-25000" dirty="0"/>
              <a:t>1</a:t>
            </a:r>
            <a:r>
              <a:rPr lang="en-US" sz="2600" dirty="0"/>
              <a:t>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a:p>
            <a:pPr marL="514350" indent="-514350">
              <a:buFont typeface="+mj-lt"/>
              <a:buAutoNum type="arabicPeriod"/>
            </a:pPr>
            <a:r>
              <a:rPr lang="en-US" sz="2600" dirty="0"/>
              <a:t>x</a:t>
            </a:r>
            <a:r>
              <a:rPr lang="en-US" sz="2600" baseline="-25000" dirty="0"/>
              <a:t>2</a:t>
            </a:r>
            <a:r>
              <a:rPr lang="en-US" sz="2600" dirty="0"/>
              <a:t>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a:p>
            <a:pPr marL="514350" indent="-514350">
              <a:buFont typeface="+mj-lt"/>
              <a:buAutoNum type="arabicPeriod"/>
            </a:pPr>
            <a:r>
              <a:rPr lang="en-US" sz="2600" dirty="0"/>
              <a:t>x</a:t>
            </a:r>
            <a:r>
              <a:rPr lang="en-US" sz="2600" baseline="-25000" dirty="0"/>
              <a:t>1</a:t>
            </a:r>
            <a:r>
              <a:rPr lang="en-US" sz="2600" dirty="0"/>
              <a:t> * x</a:t>
            </a:r>
            <a:r>
              <a:rPr lang="en-US" sz="2600" baseline="-25000" dirty="0"/>
              <a:t>2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p:txBody>
      </p:sp>
      <p:sp>
        <p:nvSpPr>
          <p:cNvPr id="37" name="Rectangle 36"/>
          <p:cNvSpPr/>
          <p:nvPr/>
        </p:nvSpPr>
        <p:spPr>
          <a:xfrm>
            <a:off x="7171238" y="5897382"/>
            <a:ext cx="2868112" cy="47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93699" y="3758897"/>
            <a:ext cx="137160" cy="137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cxnSpLocks/>
            <a:stCxn id="4" idx="6"/>
            <a:endCxn id="17" idx="1"/>
          </p:cNvCxnSpPr>
          <p:nvPr/>
        </p:nvCxnSpPr>
        <p:spPr>
          <a:xfrm flipV="1">
            <a:off x="5030859" y="3805853"/>
            <a:ext cx="588276" cy="21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a:cxnSpLocks/>
            <a:stCxn id="4" idx="0"/>
            <a:endCxn id="18" idx="0"/>
          </p:cNvCxnSpPr>
          <p:nvPr/>
        </p:nvCxnSpPr>
        <p:spPr>
          <a:xfrm rot="5400000" flipH="1" flipV="1">
            <a:off x="6338124" y="2169455"/>
            <a:ext cx="213599" cy="2965286"/>
          </a:xfrm>
          <a:prstGeom prst="curvedConnector3">
            <a:avLst>
              <a:gd name="adj1" fmla="val 66733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7284F51-9B41-B393-E5B3-462788803641}"/>
              </a:ext>
            </a:extLst>
          </p:cNvPr>
          <p:cNvSpPr>
            <a:spLocks noGrp="1"/>
          </p:cNvSpPr>
          <p:nvPr>
            <p:ph type="title"/>
          </p:nvPr>
        </p:nvSpPr>
        <p:spPr>
          <a:xfrm>
            <a:off x="67197" y="-61914"/>
            <a:ext cx="10515600" cy="1325563"/>
          </a:xfrm>
        </p:spPr>
        <p:txBody>
          <a:bodyPr/>
          <a:lstStyle/>
          <a:p>
            <a:r>
              <a:rPr lang="en-US" dirty="0"/>
              <a:t>Quick Note: Nonlinearities</a:t>
            </a:r>
          </a:p>
        </p:txBody>
      </p:sp>
    </p:spTree>
    <p:extLst>
      <p:ext uri="{BB962C8B-B14F-4D97-AF65-F5344CB8AC3E}">
        <p14:creationId xmlns:p14="http://schemas.microsoft.com/office/powerpoint/2010/main" val="15744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22" presetClass="exit" presetSubtype="2" fill="hold" nodeType="withEffect">
                                  <p:stCondLst>
                                    <p:cond delay="0"/>
                                  </p:stCondLst>
                                  <p:childTnLst>
                                    <p:animEffect transition="out" filter="wipe(right)">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8510" y="2003582"/>
            <a:ext cx="3957981" cy="2520636"/>
            <a:chOff x="2178472" y="3605528"/>
            <a:chExt cx="5081940" cy="2520636"/>
          </a:xfrm>
        </p:grpSpPr>
        <p:sp>
          <p:nvSpPr>
            <p:cNvPr id="5" name="Rectangle 4"/>
            <p:cNvSpPr/>
            <p:nvPr/>
          </p:nvSpPr>
          <p:spPr>
            <a:xfrm>
              <a:off x="2178472" y="4600363"/>
              <a:ext cx="166712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err="1"/>
                <a:t>x</a:t>
              </a:r>
              <a:endParaRPr lang="en-US" sz="2400" dirty="0"/>
            </a:p>
          </p:txBody>
        </p:sp>
        <p:sp>
          <p:nvSpPr>
            <p:cNvPr id="6" name="Rectangle 5"/>
            <p:cNvSpPr/>
            <p:nvPr/>
          </p:nvSpPr>
          <p:spPr>
            <a:xfrm>
              <a:off x="5936839" y="4600363"/>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3</a:t>
              </a:r>
            </a:p>
          </p:txBody>
        </p:sp>
        <p:sp>
          <p:nvSpPr>
            <p:cNvPr id="7" name="Rectangle 6"/>
            <p:cNvSpPr/>
            <p:nvPr/>
          </p:nvSpPr>
          <p:spPr>
            <a:xfrm>
              <a:off x="4077790" y="5582606"/>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2</a:t>
              </a:r>
            </a:p>
          </p:txBody>
        </p:sp>
        <p:cxnSp>
          <p:nvCxnSpPr>
            <p:cNvPr id="8" name="Straight Arrow Connector 7"/>
            <p:cNvCxnSpPr>
              <a:stCxn id="5" idx="2"/>
              <a:endCxn id="7" idx="1"/>
            </p:cNvCxnSpPr>
            <p:nvPr/>
          </p:nvCxnSpPr>
          <p:spPr>
            <a:xfrm rot="16200000" flipH="1">
              <a:off x="3189680" y="4966275"/>
              <a:ext cx="710464" cy="10657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a:stCxn id="7" idx="3"/>
              <a:endCxn id="6" idx="2"/>
            </p:cNvCxnSpPr>
            <p:nvPr/>
          </p:nvCxnSpPr>
          <p:spPr>
            <a:xfrm flipV="1">
              <a:off x="5401362" y="5143921"/>
              <a:ext cx="1197263" cy="710464"/>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4077792" y="3605528"/>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1</a:t>
              </a:r>
            </a:p>
          </p:txBody>
        </p:sp>
        <p:cxnSp>
          <p:nvCxnSpPr>
            <p:cNvPr id="11" name="Straight Arrow Connector 10"/>
            <p:cNvCxnSpPr>
              <a:stCxn id="5" idx="0"/>
              <a:endCxn id="10" idx="1"/>
            </p:cNvCxnSpPr>
            <p:nvPr/>
          </p:nvCxnSpPr>
          <p:spPr>
            <a:xfrm rot="5400000" flipH="1" flipV="1">
              <a:off x="3183385" y="3705956"/>
              <a:ext cx="723056" cy="1065759"/>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a:stCxn id="10" idx="3"/>
              <a:endCxn id="6" idx="0"/>
            </p:cNvCxnSpPr>
            <p:nvPr/>
          </p:nvCxnSpPr>
          <p:spPr>
            <a:xfrm>
              <a:off x="5401365" y="3877307"/>
              <a:ext cx="1197261" cy="7230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grpSp>
      <p:cxnSp>
        <p:nvCxnSpPr>
          <p:cNvPr id="13" name="Straight Arrow Connector 12"/>
          <p:cNvCxnSpPr>
            <a:stCxn id="7" idx="0"/>
            <a:endCxn id="10" idx="2"/>
          </p:cNvCxnSpPr>
          <p:nvPr/>
        </p:nvCxnSpPr>
        <p:spPr>
          <a:xfrm flipV="1">
            <a:off x="4143181" y="2547140"/>
            <a:ext cx="2" cy="1433520"/>
          </a:xfrm>
          <a:prstGeom prst="straightConnector1">
            <a:avLst/>
          </a:prstGeom>
          <a:ln w="38100" cmpd="sng">
            <a:solidFill>
              <a:srgbClr val="FF0000"/>
            </a:solidFill>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5" idx="3"/>
            <a:endCxn id="6" idx="1"/>
          </p:cNvCxnSpPr>
          <p:nvPr/>
        </p:nvCxnSpPr>
        <p:spPr>
          <a:xfrm>
            <a:off x="3446920" y="3270196"/>
            <a:ext cx="1628729" cy="0"/>
          </a:xfrm>
          <a:prstGeom prst="straightConnector1">
            <a:avLst/>
          </a:prstGeom>
          <a:ln w="3810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Rectangle 2"/>
          <p:cNvSpPr/>
          <p:nvPr/>
        </p:nvSpPr>
        <p:spPr>
          <a:xfrm>
            <a:off x="6523534" y="1495261"/>
            <a:ext cx="3890466" cy="4093428"/>
          </a:xfrm>
          <a:prstGeom prst="rect">
            <a:avLst/>
          </a:prstGeom>
        </p:spPr>
        <p:txBody>
          <a:bodyPr wrap="square">
            <a:spAutoFit/>
          </a:bodyPr>
          <a:lstStyle/>
          <a:p>
            <a:pPr marL="285750" indent="-285750">
              <a:buFont typeface="Arial" panose="020B0604020202020204" pitchFamily="34" charset="0"/>
              <a:buChar char="•"/>
            </a:pPr>
            <a:r>
              <a:rPr lang="en-US" sz="2600" dirty="0"/>
              <a:t>Concept from Graph Theory</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Two nodes are d-separated if they are </a:t>
            </a:r>
            <a:r>
              <a:rPr lang="en-US" sz="2600" i="1" dirty="0"/>
              <a:t>conditionally independent</a:t>
            </a:r>
            <a:r>
              <a:rPr lang="en-US" sz="2600" dirty="0"/>
              <a:t> e.g., the effect of </a:t>
            </a:r>
            <a:r>
              <a:rPr lang="en-US" sz="2600" i="1" dirty="0"/>
              <a:t>x</a:t>
            </a:r>
            <a:r>
              <a:rPr lang="en-US" sz="2600" dirty="0"/>
              <a:t> on </a:t>
            </a:r>
            <a:r>
              <a:rPr lang="en-US" sz="2600" i="1" dirty="0"/>
              <a:t>y</a:t>
            </a:r>
            <a:r>
              <a:rPr lang="en-US" sz="2600" i="1" baseline="-25000" dirty="0"/>
              <a:t>3</a:t>
            </a:r>
            <a:r>
              <a:rPr lang="en-US" sz="2600" dirty="0"/>
              <a:t> is zero conditioning on the influences of </a:t>
            </a:r>
            <a:r>
              <a:rPr lang="en-US" sz="2600" i="1" dirty="0"/>
              <a:t>y</a:t>
            </a:r>
            <a:r>
              <a:rPr lang="en-US" sz="2600" i="1" baseline="-25000" dirty="0"/>
              <a:t>1</a:t>
            </a:r>
            <a:r>
              <a:rPr lang="en-US" sz="2600" i="1" dirty="0"/>
              <a:t> </a:t>
            </a:r>
            <a:r>
              <a:rPr lang="en-US" sz="2600" dirty="0"/>
              <a:t>and </a:t>
            </a:r>
            <a:r>
              <a:rPr lang="en-US" sz="2600" i="1" dirty="0"/>
              <a:t>y</a:t>
            </a:r>
            <a:r>
              <a:rPr lang="en-US" sz="2600" i="1" baseline="-25000" dirty="0"/>
              <a:t>2</a:t>
            </a:r>
          </a:p>
        </p:txBody>
      </p:sp>
      <p:sp>
        <p:nvSpPr>
          <p:cNvPr id="15" name="Title 14">
            <a:extLst>
              <a:ext uri="{FF2B5EF4-FFF2-40B4-BE49-F238E27FC236}">
                <a16:creationId xmlns:a16="http://schemas.microsoft.com/office/drawing/2014/main" id="{91484B83-BFFB-BB7C-C1E4-B184913968B2}"/>
              </a:ext>
            </a:extLst>
          </p:cNvPr>
          <p:cNvSpPr>
            <a:spLocks noGrp="1"/>
          </p:cNvSpPr>
          <p:nvPr>
            <p:ph type="title"/>
          </p:nvPr>
        </p:nvSpPr>
        <p:spPr>
          <a:xfrm>
            <a:off x="333270" y="122015"/>
            <a:ext cx="10515600" cy="1325563"/>
          </a:xfrm>
        </p:spPr>
        <p:txBody>
          <a:bodyPr/>
          <a:lstStyle/>
          <a:p>
            <a:r>
              <a:rPr lang="en-US" dirty="0"/>
              <a:t>Conditional Independence (Directed Separation)</a:t>
            </a:r>
          </a:p>
        </p:txBody>
      </p:sp>
      <p:sp>
        <p:nvSpPr>
          <p:cNvPr id="18" name="TextBox 17">
            <a:extLst>
              <a:ext uri="{FF2B5EF4-FFF2-40B4-BE49-F238E27FC236}">
                <a16:creationId xmlns:a16="http://schemas.microsoft.com/office/drawing/2014/main" id="{03CF964C-3727-0FA9-63FA-AEC43392084D}"/>
              </a:ext>
            </a:extLst>
          </p:cNvPr>
          <p:cNvSpPr txBox="1"/>
          <p:nvPr/>
        </p:nvSpPr>
        <p:spPr>
          <a:xfrm>
            <a:off x="2542242" y="5894545"/>
            <a:ext cx="6097656" cy="646331"/>
          </a:xfrm>
          <a:prstGeom prst="rect">
            <a:avLst/>
          </a:prstGeom>
          <a:noFill/>
        </p:spPr>
        <p:txBody>
          <a:bodyPr wrap="square">
            <a:spAutoFit/>
          </a:bodyPr>
          <a:lstStyle/>
          <a:p>
            <a:pPr algn="ctr"/>
            <a:r>
              <a:rPr lang="en-US" sz="3600" dirty="0"/>
              <a:t> x ⊥ y3 | y1, y2</a:t>
            </a:r>
          </a:p>
        </p:txBody>
      </p:sp>
    </p:spTree>
    <p:extLst>
      <p:ext uri="{BB962C8B-B14F-4D97-AF65-F5344CB8AC3E}">
        <p14:creationId xmlns:p14="http://schemas.microsoft.com/office/powerpoint/2010/main" val="255961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AFBB-DA91-F049-9C47-8C1A2E8F7F9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1DA8177-4C2B-F620-2895-A99265680D2B}"/>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A6672B27-1556-CD04-6385-86C8CCACCC4E}"/>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326BB1E5-EFC6-5C36-E398-4C50CF1EF0F6}"/>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9EC34EAD-C3EB-D09B-863F-894427DE6426}"/>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E67E2A3D-8279-0452-3EBB-CE974CAB1618}"/>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E08957D-B4CF-A933-F9F0-CA9937CDC41A}"/>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2D9045DB-2D99-AF15-3DD7-30D5973A76C1}"/>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3C29949-9B3C-8EDB-2F57-CA20E14E0B11}"/>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E6E527AD-4B9F-D38F-90FD-A3030689FE3A}"/>
              </a:ext>
            </a:extLst>
          </p:cNvPr>
          <p:cNvSpPr>
            <a:spLocks noGrp="1"/>
          </p:cNvSpPr>
          <p:nvPr>
            <p:ph type="title"/>
          </p:nvPr>
        </p:nvSpPr>
        <p:spPr>
          <a:xfrm>
            <a:off x="119269" y="115917"/>
            <a:ext cx="11244470" cy="1325563"/>
          </a:xfrm>
        </p:spPr>
        <p:txBody>
          <a:bodyPr/>
          <a:lstStyle/>
          <a:p>
            <a:r>
              <a:rPr lang="en-US" dirty="0"/>
              <a:t>What are the Conditional Independence Relationships Here?</a:t>
            </a:r>
          </a:p>
        </p:txBody>
      </p:sp>
      <p:grpSp>
        <p:nvGrpSpPr>
          <p:cNvPr id="29" name="Group 28">
            <a:extLst>
              <a:ext uri="{FF2B5EF4-FFF2-40B4-BE49-F238E27FC236}">
                <a16:creationId xmlns:a16="http://schemas.microsoft.com/office/drawing/2014/main" id="{AE58E2D5-F0DF-D569-D6EC-81559CDF40A4}"/>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AE70ACF-6525-D0F2-58D3-9F854435FC13}"/>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9CF03E3E-34DD-7BBB-C86B-477FECCCEED1}"/>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7CD30356-2CF8-50F6-393B-CE5D8A105CE4}"/>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620AA0A5-EE2F-2395-F8D2-85FA3E88E16D}"/>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C3424E81-FD29-5ED7-E99C-2BB9DB395742}"/>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5CF0ED1C-6D4B-0BAB-AD05-B972D11902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173BBC52-018A-62CE-4A93-C487BBA5B55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4B4D0C5A-48B9-DD27-C4F1-5BEA37DEE951}"/>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AA1D8294-97A0-768B-A442-C97525DAA09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E804E5E7-0119-CA95-4777-C5D55691C7F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E3A3D6B7-3DC2-3F2F-418E-CE6B718485F9}"/>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E6E48322-4D72-8E5B-EA7F-7AAFA6989D6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A7D82D35-B798-331A-33D8-72BCD866197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6FA6D123-1E4E-0871-5B20-D6A2A8CC6D54}"/>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30CDFD41-1C57-70CA-D9AA-730B3B0161D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2408BC8F-E746-80D9-70B8-C175CA16CAE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E09D67D-0120-EB00-A164-B31EA357D252}"/>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F6FCBD0D-5DBF-A784-0811-4D75DC2A4EB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2C76172D-F9E0-0433-0360-A5342A6F8DEE}"/>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B5185B7E-6F02-4552-F606-F5B4D752ABAF}"/>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5B982F4-1D7D-4E62-1FD8-9157DC2C7BB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A081E8F7-7572-FA3A-BAB9-20C8DE4BBD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099F23AD-78A2-E8F1-4F01-E59424D77E7F}"/>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CCA7FCF2-1BE4-83BA-D29B-3C5119B0811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B1205B7F-9614-68AC-27C2-E68F5F94E70F}"/>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E9E6BDEE-4DAA-511B-BD47-E5E18AA9F5D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EA32ADD8-470F-1987-20F9-E4B50781185A}"/>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D8F1B501-DE0B-2437-E2F0-2FDEB50EE44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9E45B37E-1593-E2F1-51E1-525CC5F7BC1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9F05A3FC-2E3F-9863-C1AD-9CC83E15853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81D0D29F-4A63-A3CC-8700-B8D811572079}"/>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CDC532AF-EC3D-5C46-28ED-32F03BFB5AF7}"/>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A620868B-C33F-7ED6-6C3A-D5D3AD36F1CE}"/>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1CF3D6A1-6A0B-B767-DF80-F36F3C96F9BA}"/>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B0B152D7-E772-FDAB-2938-5B37F280AD6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9BBA34B5-27C4-0C9B-3C51-2D3D57D603C4}"/>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D4429347-627E-D77C-3BCE-2DB7C76427A5}"/>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E57999A1-AF6B-A752-0732-6193A2C5F62F}"/>
              </a:ext>
            </a:extLst>
          </p:cNvPr>
          <p:cNvGrpSpPr/>
          <p:nvPr/>
        </p:nvGrpSpPr>
        <p:grpSpPr>
          <a:xfrm>
            <a:off x="2043214"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CB6A4367-361A-7D2A-5FAC-F4E0702CA48A}"/>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565ACE79-70AD-9781-E4BC-74C58B6E93BC}"/>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02E9CBD8-BE60-548A-5D44-2230C4368E0E}"/>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81C41DBF-1C1D-371F-7AB6-24574C046CF7}"/>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6FD80C96-62C2-DC4B-071A-BDD9A1D309D5}"/>
              </a:ext>
            </a:extLst>
          </p:cNvPr>
          <p:cNvSpPr txBox="1"/>
          <p:nvPr/>
        </p:nvSpPr>
        <p:spPr>
          <a:xfrm>
            <a:off x="6744804" y="1711317"/>
            <a:ext cx="4973082" cy="1077218"/>
          </a:xfrm>
          <a:prstGeom prst="rect">
            <a:avLst/>
          </a:prstGeom>
          <a:noFill/>
        </p:spPr>
        <p:txBody>
          <a:bodyPr wrap="square">
            <a:spAutoFit/>
          </a:bodyPr>
          <a:lstStyle/>
          <a:p>
            <a:pPr marL="342900" indent="-342900">
              <a:buFont typeface="Arial" panose="020B0604020202020204" pitchFamily="34" charset="0"/>
              <a:buChar char="•"/>
            </a:pPr>
            <a:r>
              <a:rPr lang="en-US" sz="3200" dirty="0"/>
              <a:t> Waves ⊥ Inverts | Algae</a:t>
            </a:r>
          </a:p>
          <a:p>
            <a:pPr marL="342900" indent="-342900">
              <a:buFont typeface="Arial" panose="020B0604020202020204" pitchFamily="34" charset="0"/>
              <a:buChar char="•"/>
            </a:pPr>
            <a:r>
              <a:rPr lang="en-US" sz="3200" dirty="0"/>
              <a:t> Kelp ⊥ Inverts | Algae</a:t>
            </a:r>
          </a:p>
        </p:txBody>
      </p:sp>
    </p:spTree>
    <p:extLst>
      <p:ext uri="{BB962C8B-B14F-4D97-AF65-F5344CB8AC3E}">
        <p14:creationId xmlns:p14="http://schemas.microsoft.com/office/powerpoint/2010/main" val="3797596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3898-39E0-B9FD-9E63-9834C37D6F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C45C480-2937-5C12-2C0F-9BAC97089D98}"/>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27F0D663-E408-F97D-0A1A-55E4B8507D46}"/>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7C14BE32-8741-399B-A049-79CF3236D575}"/>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8935D72A-AFDE-7E08-A6C5-AAE98A9E22AF}"/>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F705B22C-56D8-44C9-1840-39DE076BA9D4}"/>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45EE341-C2AF-6DAB-8E55-E1D9587C8619}"/>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1B8BCBB6-9CC6-B7D5-D303-002A4440A89C}"/>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6CFC0857-1A73-24E8-E64A-9706186E4F99}"/>
              </a:ext>
            </a:extLst>
          </p:cNvPr>
          <p:cNvCxnSpPr>
            <a:cxnSpLocks/>
            <a:stCxn id="11" idx="2"/>
            <a:endCxn id="7" idx="0"/>
          </p:cNvCxnSpPr>
          <p:nvPr/>
        </p:nvCxnSpPr>
        <p:spPr>
          <a:xfrm>
            <a:off x="6908207" y="4000519"/>
            <a:ext cx="0" cy="1151172"/>
          </a:xfrm>
          <a:prstGeom prst="straightConnector1">
            <a:avLst/>
          </a:prstGeom>
          <a:ln w="5715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F8880B27-50D3-A328-4755-BE02B49FE104}"/>
              </a:ext>
            </a:extLst>
          </p:cNvPr>
          <p:cNvSpPr>
            <a:spLocks noGrp="1"/>
          </p:cNvSpPr>
          <p:nvPr>
            <p:ph type="title"/>
          </p:nvPr>
        </p:nvSpPr>
        <p:spPr>
          <a:xfrm>
            <a:off x="119269" y="115917"/>
            <a:ext cx="11244470" cy="1325563"/>
          </a:xfrm>
        </p:spPr>
        <p:txBody>
          <a:bodyPr/>
          <a:lstStyle/>
          <a:p>
            <a:r>
              <a:rPr lang="en-US" dirty="0"/>
              <a:t>Should I Condition on Anything? NO! </a:t>
            </a:r>
          </a:p>
        </p:txBody>
      </p:sp>
      <p:grpSp>
        <p:nvGrpSpPr>
          <p:cNvPr id="29" name="Group 28">
            <a:extLst>
              <a:ext uri="{FF2B5EF4-FFF2-40B4-BE49-F238E27FC236}">
                <a16:creationId xmlns:a16="http://schemas.microsoft.com/office/drawing/2014/main" id="{961B74B3-8993-2106-130E-26DFFF194574}"/>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A00CBA2-0F6B-D671-C265-6786E21904BF}"/>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D556398A-7826-1C2C-44B2-F69CD0624421}"/>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5A03B4AC-6F80-C2EE-9713-82B421F6DA5F}"/>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DF40E427-2ADA-71BA-E9CA-5E579066CDCE}"/>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74243056-195F-CF44-7BA5-4AF211898F38}"/>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1514C39D-A655-AA03-B9CD-E4EF0A59C62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3FC68F97-A61B-326E-ECA6-BA578962BB4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F0243B50-4DC1-530F-A1FE-EAF0E729C0E7}"/>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5EC7F976-B6C0-6DCE-A559-8F7AE8AB461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C7425C96-AC1B-8317-8517-BE8F22223B4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1399C99F-6486-217D-1CB8-C23C9B9A4196}"/>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641EA517-B504-154A-5E11-874B9FD7583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6C8BFC4F-6F0D-88CA-FB20-EF004785597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B01118F8-78BF-4218-C65E-16A329CC3642}"/>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FB06BB19-BC3F-DA9C-ECF8-1977E07D313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323A15F8-80CE-5463-E5C9-95077FCFBA6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14E75C45-C3E7-221D-B2BE-F31328057FD7}"/>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9BBF3-AAF6-456B-6B79-506748010C7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5DA85D7F-7CE2-B4F0-BA98-CB0C686743EB}"/>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D815FABD-E66A-48A8-DEF4-865004AADD8A}"/>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ACD3F4B7-4353-83F7-E7A2-33D6F5868C0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4FBCB092-A8C4-BB01-65DF-C0AF1F82133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B6340553-C6FD-7782-4176-8DE643A4FDC1}"/>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5ABDCE3-CCF4-BE97-DCCC-5CD9625178B5}"/>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B1DB4BDF-61F6-1A5D-67F3-B2BFD82CBB7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228B4BA4-409D-4212-814A-0B947C193241}"/>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B2AC9301-88C1-2EC7-F73F-ECCED88804C2}"/>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1B351E3-959E-41E2-09FF-2BB368AEA877}"/>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A163CA-3E51-A6C4-69A5-781B8FD8A789}"/>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7A4042B4-67DC-6542-D9DE-7FFD8CE4EB5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82E0E0B3-8F81-980E-1882-5A8693872286}"/>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0E1CBAC3-A75B-438B-BFD4-742B4BDA8A03}"/>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91582C5E-C9B0-9E8C-4926-CB22CB4C1F4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B5187762-2A31-3029-D85F-3EDCD0207D8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06DD7168-34AD-FEC2-0E7C-C9E3EAA01426}"/>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2097242A-0392-6F0D-A28F-1B78D9EBD265}"/>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CF204EE2-A5B1-92D4-4836-C7068A8AE3A0}"/>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AA27B65E-E13C-1ECB-55AF-69773F726A60}"/>
              </a:ext>
            </a:extLst>
          </p:cNvPr>
          <p:cNvGrpSpPr/>
          <p:nvPr/>
        </p:nvGrpSpPr>
        <p:grpSpPr>
          <a:xfrm>
            <a:off x="2043214"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38A46513-0E21-3A05-986E-4B07F518E67D}"/>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13F165F8-BAE1-F0DA-A97C-4A273FD914A3}"/>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F323C5DF-A8B0-F217-8005-0F3CC588E465}"/>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636A9FAC-AA82-C100-FEC6-2188D94E8747}"/>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3F404562-2C17-33D9-CF05-C016EEAFCD47}"/>
              </a:ext>
            </a:extLst>
          </p:cNvPr>
          <p:cNvSpPr txBox="1"/>
          <p:nvPr/>
        </p:nvSpPr>
        <p:spPr>
          <a:xfrm>
            <a:off x="6744804" y="1711317"/>
            <a:ext cx="4973082" cy="1077218"/>
          </a:xfrm>
          <a:prstGeom prst="rect">
            <a:avLst/>
          </a:prstGeom>
          <a:noFill/>
        </p:spPr>
        <p:txBody>
          <a:bodyPr wrap="square">
            <a:spAutoFit/>
          </a:bodyPr>
          <a:lstStyle/>
          <a:p>
            <a:pPr marL="342900" indent="-342900">
              <a:buFont typeface="Arial" panose="020B0604020202020204" pitchFamily="34" charset="0"/>
              <a:buChar char="•"/>
            </a:pPr>
            <a:r>
              <a:rPr lang="en-US" sz="3200" dirty="0"/>
              <a:t> Waves ⊥ Inverts | Algae</a:t>
            </a:r>
          </a:p>
          <a:p>
            <a:pPr marL="342900" indent="-342900">
              <a:buFont typeface="Arial" panose="020B0604020202020204" pitchFamily="34" charset="0"/>
              <a:buChar char="•"/>
            </a:pPr>
            <a:r>
              <a:rPr lang="en-US" sz="3200" dirty="0"/>
              <a:t> Kelp ⊥ Inverts | Algae</a:t>
            </a:r>
          </a:p>
        </p:txBody>
      </p:sp>
      <p:sp>
        <p:nvSpPr>
          <p:cNvPr id="4" name="TextBox 3">
            <a:extLst>
              <a:ext uri="{FF2B5EF4-FFF2-40B4-BE49-F238E27FC236}">
                <a16:creationId xmlns:a16="http://schemas.microsoft.com/office/drawing/2014/main" id="{8D456DBE-345C-E251-D34D-1248520842BC}"/>
              </a:ext>
            </a:extLst>
          </p:cNvPr>
          <p:cNvSpPr txBox="1"/>
          <p:nvPr/>
        </p:nvSpPr>
        <p:spPr>
          <a:xfrm>
            <a:off x="426211" y="3594576"/>
            <a:ext cx="4062681" cy="1200329"/>
          </a:xfrm>
          <a:prstGeom prst="rect">
            <a:avLst/>
          </a:prstGeom>
          <a:noFill/>
        </p:spPr>
        <p:txBody>
          <a:bodyPr wrap="square" rtlCol="0">
            <a:spAutoFit/>
          </a:bodyPr>
          <a:lstStyle/>
          <a:p>
            <a:r>
              <a:rPr lang="en-US" sz="2400" b="1" dirty="0"/>
              <a:t>Conditioning on either kelp or waves is not necessary and could even create bias</a:t>
            </a:r>
          </a:p>
        </p:txBody>
      </p:sp>
      <p:sp>
        <p:nvSpPr>
          <p:cNvPr id="5" name="TextBox 4">
            <a:extLst>
              <a:ext uri="{FF2B5EF4-FFF2-40B4-BE49-F238E27FC236}">
                <a16:creationId xmlns:a16="http://schemas.microsoft.com/office/drawing/2014/main" id="{974FC73C-008A-389D-4E0D-FDE9EB3E70F0}"/>
              </a:ext>
            </a:extLst>
          </p:cNvPr>
          <p:cNvSpPr txBox="1"/>
          <p:nvPr/>
        </p:nvSpPr>
        <p:spPr>
          <a:xfrm>
            <a:off x="324609" y="5029024"/>
            <a:ext cx="4062681" cy="1200329"/>
          </a:xfrm>
          <a:prstGeom prst="rect">
            <a:avLst/>
          </a:prstGeom>
          <a:noFill/>
        </p:spPr>
        <p:txBody>
          <a:bodyPr wrap="square" rtlCol="0">
            <a:spAutoFit/>
          </a:bodyPr>
          <a:lstStyle/>
          <a:p>
            <a:r>
              <a:rPr lang="en-US" sz="2400" b="1" dirty="0"/>
              <a:t>Further, if we condition on an </a:t>
            </a:r>
            <a:r>
              <a:rPr lang="en-US" sz="2400" b="1" i="1" dirty="0"/>
              <a:t>ancestor</a:t>
            </a:r>
            <a:r>
              <a:rPr lang="en-US" sz="2400" b="1" dirty="0"/>
              <a:t>, it will look like the ancestor has no effect!</a:t>
            </a:r>
          </a:p>
        </p:txBody>
      </p:sp>
    </p:spTree>
    <p:extLst>
      <p:ext uri="{BB962C8B-B14F-4D97-AF65-F5344CB8AC3E}">
        <p14:creationId xmlns:p14="http://schemas.microsoft.com/office/powerpoint/2010/main" val="18037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3016263"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4367074"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3357767"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796455"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3699269"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5143024"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What if I Wanted to Look at Inverts ~ Waves?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2073650" y="4763860"/>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78031"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4" name="Rectangle 3">
            <a:extLst>
              <a:ext uri="{FF2B5EF4-FFF2-40B4-BE49-F238E27FC236}">
                <a16:creationId xmlns:a16="http://schemas.microsoft.com/office/drawing/2014/main" id="{0965BF59-CAB4-9299-6C2E-99B0F2D56713}"/>
              </a:ext>
            </a:extLst>
          </p:cNvPr>
          <p:cNvSpPr/>
          <p:nvPr/>
        </p:nvSpPr>
        <p:spPr>
          <a:xfrm>
            <a:off x="6548596" y="1545409"/>
            <a:ext cx="5500878" cy="4093428"/>
          </a:xfrm>
          <a:prstGeom prst="rect">
            <a:avLst/>
          </a:prstGeom>
        </p:spPr>
        <p:txBody>
          <a:bodyPr wrap="square">
            <a:spAutoFit/>
          </a:bodyPr>
          <a:lstStyle/>
          <a:p>
            <a:pPr marL="285750" indent="-285750">
              <a:buFont typeface="Arial" panose="020B0604020202020204" pitchFamily="34" charset="0"/>
              <a:buChar char="•"/>
            </a:pPr>
            <a:r>
              <a:rPr lang="en-US" sz="2600" dirty="0"/>
              <a:t>Wave -&gt; Invert Analyses CANNOT include Kelp and Algae</a:t>
            </a:r>
          </a:p>
          <a:p>
            <a:pPr marL="742950" lvl="1" indent="-285750">
              <a:buFont typeface="Arial" panose="020B0604020202020204" pitchFamily="34" charset="0"/>
              <a:buChar char="•"/>
            </a:pPr>
            <a:r>
              <a:rPr lang="en-US" sz="2600" dirty="0"/>
              <a:t>Conditioning on descendants removes the effect of the causal variable of interest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Instead, sampling must cover a wide range of kelp and algae</a:t>
            </a:r>
          </a:p>
          <a:p>
            <a:pPr marL="742950" lvl="1" indent="-285750">
              <a:buFont typeface="Arial" panose="020B0604020202020204" pitchFamily="34" charset="0"/>
              <a:buChar char="•"/>
            </a:pPr>
            <a:r>
              <a:rPr lang="en-US" sz="2600" dirty="0"/>
              <a:t>Otherwise, we would miss the wave -&gt; invert relationship</a:t>
            </a:r>
          </a:p>
        </p:txBody>
      </p:sp>
    </p:spTree>
    <p:extLst>
      <p:ext uri="{BB962C8B-B14F-4D97-AF65-F5344CB8AC3E}">
        <p14:creationId xmlns:p14="http://schemas.microsoft.com/office/powerpoint/2010/main" val="3211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1897246" y="3509431"/>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2643903" y="520612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238750" y="2279960"/>
            <a:ext cx="1119018" cy="12294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0"/>
            <a:ext cx="1172393" cy="124279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183592" y="3522750"/>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2"/>
            <a:endCxn id="7" idx="0"/>
          </p:cNvCxnSpPr>
          <p:nvPr/>
        </p:nvCxnSpPr>
        <p:spPr>
          <a:xfrm>
            <a:off x="2238750" y="3909541"/>
            <a:ext cx="1181103" cy="129658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flipH="1">
            <a:off x="3419853" y="3892082"/>
            <a:ext cx="1110308" cy="131403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What does Conditional Independence Mean Here?</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4420713" y="4957019"/>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TextBox 1">
            <a:extLst>
              <a:ext uri="{FF2B5EF4-FFF2-40B4-BE49-F238E27FC236}">
                <a16:creationId xmlns:a16="http://schemas.microsoft.com/office/drawing/2014/main" id="{30878749-E347-5216-0DE1-623BC13C69F6}"/>
              </a:ext>
            </a:extLst>
          </p:cNvPr>
          <p:cNvSpPr txBox="1"/>
          <p:nvPr/>
        </p:nvSpPr>
        <p:spPr>
          <a:xfrm>
            <a:off x="278031" y="6170235"/>
            <a:ext cx="6097656" cy="646331"/>
          </a:xfrm>
          <a:prstGeom prst="rect">
            <a:avLst/>
          </a:prstGeom>
          <a:noFill/>
        </p:spPr>
        <p:txBody>
          <a:bodyPr wrap="square">
            <a:spAutoFit/>
          </a:bodyPr>
          <a:lstStyle/>
          <a:p>
            <a:pPr algn="ctr"/>
            <a:r>
              <a:rPr lang="en-US" sz="3600" dirty="0"/>
              <a:t> Kelp ⊥ Algae | Waves</a:t>
            </a:r>
          </a:p>
        </p:txBody>
      </p:sp>
      <p:sp>
        <p:nvSpPr>
          <p:cNvPr id="4" name="Rectangle 3">
            <a:extLst>
              <a:ext uri="{FF2B5EF4-FFF2-40B4-BE49-F238E27FC236}">
                <a16:creationId xmlns:a16="http://schemas.microsoft.com/office/drawing/2014/main" id="{0965BF59-CAB4-9299-6C2E-99B0F2D56713}"/>
              </a:ext>
            </a:extLst>
          </p:cNvPr>
          <p:cNvSpPr/>
          <p:nvPr/>
        </p:nvSpPr>
        <p:spPr>
          <a:xfrm>
            <a:off x="6638811" y="1005713"/>
            <a:ext cx="5500878" cy="4093428"/>
          </a:xfrm>
          <a:prstGeom prst="rect">
            <a:avLst/>
          </a:prstGeom>
        </p:spPr>
        <p:txBody>
          <a:bodyPr wrap="square">
            <a:spAutoFit/>
          </a:bodyPr>
          <a:lstStyle/>
          <a:p>
            <a:pPr marL="285750" indent="-285750">
              <a:buFont typeface="Arial" panose="020B0604020202020204" pitchFamily="34" charset="0"/>
              <a:buChar char="•"/>
            </a:pPr>
            <a:r>
              <a:rPr lang="en-US" sz="2600" dirty="0"/>
              <a:t>If you tried to look at the relationship between kelp and algae, conditioned on invertebrates, you’d induce a correlation </a:t>
            </a:r>
            <a:r>
              <a:rPr lang="en-US" sz="2600" i="1" dirty="0"/>
              <a:t>via </a:t>
            </a:r>
            <a:r>
              <a:rPr lang="en-US" sz="2600" b="1" dirty="0"/>
              <a:t>collider bias</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Any analysis of kelp on algae must include waves as a conditioning variable</a:t>
            </a:r>
          </a:p>
          <a:p>
            <a:pPr marL="742950" lvl="1" indent="-285750">
              <a:buFont typeface="Arial" panose="020B0604020202020204" pitchFamily="34" charset="0"/>
              <a:buChar char="•"/>
            </a:pPr>
            <a:r>
              <a:rPr lang="en-US" sz="2600" dirty="0"/>
              <a:t>Otherwise, waves would be a </a:t>
            </a:r>
            <a:r>
              <a:rPr lang="en-US" sz="2600" b="1" dirty="0"/>
              <a:t>confounding variable</a:t>
            </a:r>
            <a:endParaRPr lang="en-US" sz="2600" dirty="0"/>
          </a:p>
        </p:txBody>
      </p:sp>
    </p:spTree>
    <p:extLst>
      <p:ext uri="{BB962C8B-B14F-4D97-AF65-F5344CB8AC3E}">
        <p14:creationId xmlns:p14="http://schemas.microsoft.com/office/powerpoint/2010/main" val="41964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031F-AE85-3AC4-8CAB-F573B4FBD059}"/>
              </a:ext>
            </a:extLst>
          </p:cNvPr>
          <p:cNvSpPr>
            <a:spLocks noGrp="1"/>
          </p:cNvSpPr>
          <p:nvPr>
            <p:ph type="title"/>
          </p:nvPr>
        </p:nvSpPr>
        <p:spPr>
          <a:xfrm>
            <a:off x="838200" y="1977888"/>
            <a:ext cx="10515600" cy="1919288"/>
          </a:xfrm>
        </p:spPr>
        <p:txBody>
          <a:bodyPr>
            <a:normAutofit/>
          </a:bodyPr>
          <a:lstStyle/>
          <a:p>
            <a:r>
              <a:rPr lang="en-US" dirty="0"/>
              <a:t>What claims of conditional independence do *you* have involving your response of interest?</a:t>
            </a:r>
          </a:p>
        </p:txBody>
      </p:sp>
      <p:sp>
        <p:nvSpPr>
          <p:cNvPr id="4" name="TextBox 3">
            <a:extLst>
              <a:ext uri="{FF2B5EF4-FFF2-40B4-BE49-F238E27FC236}">
                <a16:creationId xmlns:a16="http://schemas.microsoft.com/office/drawing/2014/main" id="{8F76F348-C03C-0EF3-4138-0F8FA481DA03}"/>
              </a:ext>
            </a:extLst>
          </p:cNvPr>
          <p:cNvSpPr txBox="1"/>
          <p:nvPr/>
        </p:nvSpPr>
        <p:spPr>
          <a:xfrm>
            <a:off x="4144617" y="4532244"/>
            <a:ext cx="2762103" cy="400110"/>
          </a:xfrm>
          <a:prstGeom prst="rect">
            <a:avLst/>
          </a:prstGeom>
          <a:noFill/>
        </p:spPr>
        <p:txBody>
          <a:bodyPr wrap="none" rtlCol="0">
            <a:spAutoFit/>
          </a:bodyPr>
          <a:lstStyle/>
          <a:p>
            <a:r>
              <a:rPr lang="en-US" sz="2000" dirty="0"/>
              <a:t>(and are they plausible?)</a:t>
            </a:r>
          </a:p>
        </p:txBody>
      </p:sp>
    </p:spTree>
    <p:extLst>
      <p:ext uri="{BB962C8B-B14F-4D97-AF65-F5344CB8AC3E}">
        <p14:creationId xmlns:p14="http://schemas.microsoft.com/office/powerpoint/2010/main" val="290357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A1DE0-7F8C-C84F-E02F-1A3875355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F9B2A-6695-1FAD-8D7A-D738FAE4DA65}"/>
              </a:ext>
            </a:extLst>
          </p:cNvPr>
          <p:cNvSpPr>
            <a:spLocks noGrp="1"/>
          </p:cNvSpPr>
          <p:nvPr>
            <p:ph type="title"/>
          </p:nvPr>
        </p:nvSpPr>
        <p:spPr>
          <a:xfrm>
            <a:off x="188843" y="365125"/>
            <a:ext cx="11164957" cy="1325563"/>
          </a:xfrm>
        </p:spPr>
        <p:txBody>
          <a:bodyPr/>
          <a:lstStyle/>
          <a:p>
            <a:r>
              <a:rPr lang="en-US" dirty="0"/>
              <a:t>Uses of Causal Diagrams</a:t>
            </a:r>
          </a:p>
        </p:txBody>
      </p:sp>
      <p:sp>
        <p:nvSpPr>
          <p:cNvPr id="3" name="Content Placeholder 2">
            <a:extLst>
              <a:ext uri="{FF2B5EF4-FFF2-40B4-BE49-F238E27FC236}">
                <a16:creationId xmlns:a16="http://schemas.microsoft.com/office/drawing/2014/main" id="{33AC17FA-1AAE-0F70-F703-BA5F3A7AAE85}"/>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Simplifying Complex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Determining Covariates with Conditional Independence</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Finding Open Backdoors to Confounding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Counterfactual Thinking</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3510662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0375-D202-2CF1-262C-B4A136C93BC2}"/>
              </a:ext>
            </a:extLst>
          </p:cNvPr>
          <p:cNvSpPr>
            <a:spLocks noGrp="1"/>
          </p:cNvSpPr>
          <p:nvPr>
            <p:ph type="title"/>
          </p:nvPr>
        </p:nvSpPr>
        <p:spPr/>
        <p:txBody>
          <a:bodyPr/>
          <a:lstStyle/>
          <a:p>
            <a:r>
              <a:rPr lang="en-US"/>
              <a:t>What Is It Good For?</a:t>
            </a:r>
            <a:endParaRPr lang="en-US" dirty="0"/>
          </a:p>
        </p:txBody>
      </p:sp>
      <p:sp>
        <p:nvSpPr>
          <p:cNvPr id="3" name="Content Placeholder 2">
            <a:extLst>
              <a:ext uri="{FF2B5EF4-FFF2-40B4-BE49-F238E27FC236}">
                <a16:creationId xmlns:a16="http://schemas.microsoft.com/office/drawing/2014/main" id="{F558FD51-5984-5675-7D7F-B609C24714B7}"/>
              </a:ext>
            </a:extLst>
          </p:cNvPr>
          <p:cNvSpPr>
            <a:spLocks noGrp="1"/>
          </p:cNvSpPr>
          <p:nvPr>
            <p:ph idx="1"/>
          </p:nvPr>
        </p:nvSpPr>
        <p:spPr>
          <a:xfrm>
            <a:off x="542636" y="1805747"/>
            <a:ext cx="5910470" cy="4351338"/>
          </a:xfrm>
        </p:spPr>
        <p:txBody>
          <a:bodyPr>
            <a:normAutofit fontScale="92500" lnSpcReduction="20000"/>
          </a:bodyPr>
          <a:lstStyle/>
          <a:p>
            <a:r>
              <a:rPr lang="en-US"/>
              <a:t>We can test our intuition by examining things that do not connect</a:t>
            </a:r>
          </a:p>
          <a:p>
            <a:endParaRPr lang="en-US"/>
          </a:p>
          <a:p>
            <a:r>
              <a:rPr lang="en-US"/>
              <a:t>We cannot take apart our system without imagining what would happen if something changes.</a:t>
            </a:r>
          </a:p>
          <a:p>
            <a:pPr marL="0" indent="0">
              <a:buNone/>
            </a:pPr>
            <a:endParaRPr lang="en-US"/>
          </a:p>
          <a:p>
            <a:r>
              <a:rPr lang="en-US"/>
              <a:t>We can begin to understand what we must grapple with to tease apart the Gordian knot of Simpson’s Paradox and confounders</a:t>
            </a:r>
            <a:endParaRPr lang="en-US" dirty="0"/>
          </a:p>
        </p:txBody>
      </p:sp>
      <p:grpSp>
        <p:nvGrpSpPr>
          <p:cNvPr id="10" name="Group 9">
            <a:extLst>
              <a:ext uri="{FF2B5EF4-FFF2-40B4-BE49-F238E27FC236}">
                <a16:creationId xmlns:a16="http://schemas.microsoft.com/office/drawing/2014/main" id="{2F973D19-7730-A6CA-85CE-2E3D66D3D53E}"/>
              </a:ext>
            </a:extLst>
          </p:cNvPr>
          <p:cNvGrpSpPr/>
          <p:nvPr/>
        </p:nvGrpSpPr>
        <p:grpSpPr>
          <a:xfrm>
            <a:off x="6748670" y="2280622"/>
            <a:ext cx="4788974" cy="2882756"/>
            <a:chOff x="3516539" y="1833361"/>
            <a:chExt cx="4788974" cy="2882756"/>
          </a:xfrm>
        </p:grpSpPr>
        <p:sp>
          <p:nvSpPr>
            <p:cNvPr id="4" name="Rectangle 3">
              <a:extLst>
                <a:ext uri="{FF2B5EF4-FFF2-40B4-BE49-F238E27FC236}">
                  <a16:creationId xmlns:a16="http://schemas.microsoft.com/office/drawing/2014/main" id="{D9043A8D-C726-7152-9961-480B75569A2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5" name="Rectangle 4">
              <a:extLst>
                <a:ext uri="{FF2B5EF4-FFF2-40B4-BE49-F238E27FC236}">
                  <a16:creationId xmlns:a16="http://schemas.microsoft.com/office/drawing/2014/main" id="{44CDAE9E-92FB-D1F4-F36D-DD7BC54ED4BB}"/>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6" name="AutoShape 5">
              <a:extLst>
                <a:ext uri="{FF2B5EF4-FFF2-40B4-BE49-F238E27FC236}">
                  <a16:creationId xmlns:a16="http://schemas.microsoft.com/office/drawing/2014/main" id="{54A9E5A4-7F23-3536-CC37-63661C87EAC3}"/>
                </a:ext>
              </a:extLst>
            </p:cNvPr>
            <p:cNvCxnSpPr>
              <a:cxnSpLocks noChangeShapeType="1"/>
              <a:endCxn id="4"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7" name="AutoShape 6">
              <a:extLst>
                <a:ext uri="{FF2B5EF4-FFF2-40B4-BE49-F238E27FC236}">
                  <a16:creationId xmlns:a16="http://schemas.microsoft.com/office/drawing/2014/main" id="{348B801E-FEC1-E911-A038-9677371B06A9}"/>
                </a:ext>
              </a:extLst>
            </p:cNvPr>
            <p:cNvCxnSpPr>
              <a:cxnSpLocks noChangeShapeType="1"/>
              <a:stCxn id="4" idx="3"/>
              <a:endCxn id="5"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8" name="AutoShape 5">
              <a:extLst>
                <a:ext uri="{FF2B5EF4-FFF2-40B4-BE49-F238E27FC236}">
                  <a16:creationId xmlns:a16="http://schemas.microsoft.com/office/drawing/2014/main" id="{9C5CD885-9423-7116-2DB2-9EAE5B344ED0}"/>
                </a:ext>
              </a:extLst>
            </p:cNvPr>
            <p:cNvCxnSpPr>
              <a:cxnSpLocks noChangeShapeType="1"/>
              <a:endCxn id="5"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9" name="Oval 8">
              <a:extLst>
                <a:ext uri="{FF2B5EF4-FFF2-40B4-BE49-F238E27FC236}">
                  <a16:creationId xmlns:a16="http://schemas.microsoft.com/office/drawing/2014/main" id="{22AA386E-0D60-13CE-B5D3-63125BEA17D8}"/>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grpSp>
    </p:spTree>
    <p:extLst>
      <p:ext uri="{BB962C8B-B14F-4D97-AF65-F5344CB8AC3E}">
        <p14:creationId xmlns:p14="http://schemas.microsoft.com/office/powerpoint/2010/main" val="326154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1897246" y="3509431"/>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2643903" y="520612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238750" y="2279960"/>
            <a:ext cx="1119018" cy="12294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0"/>
            <a:ext cx="1172393" cy="127841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183592" y="3558375"/>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2"/>
            <a:endCxn id="7" idx="0"/>
          </p:cNvCxnSpPr>
          <p:nvPr/>
        </p:nvCxnSpPr>
        <p:spPr>
          <a:xfrm>
            <a:off x="2238750" y="3909541"/>
            <a:ext cx="1181103" cy="129658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flipH="1">
            <a:off x="3419853" y="3927707"/>
            <a:ext cx="1110308" cy="127841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Confounding Variables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4420713" y="4957019"/>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TextBox 1">
            <a:extLst>
              <a:ext uri="{FF2B5EF4-FFF2-40B4-BE49-F238E27FC236}">
                <a16:creationId xmlns:a16="http://schemas.microsoft.com/office/drawing/2014/main" id="{30878749-E347-5216-0DE1-623BC13C69F6}"/>
              </a:ext>
            </a:extLst>
          </p:cNvPr>
          <p:cNvSpPr txBox="1"/>
          <p:nvPr/>
        </p:nvSpPr>
        <p:spPr>
          <a:xfrm>
            <a:off x="278031" y="6170235"/>
            <a:ext cx="6097656" cy="646331"/>
          </a:xfrm>
          <a:prstGeom prst="rect">
            <a:avLst/>
          </a:prstGeom>
          <a:noFill/>
        </p:spPr>
        <p:txBody>
          <a:bodyPr wrap="square">
            <a:spAutoFit/>
          </a:bodyPr>
          <a:lstStyle/>
          <a:p>
            <a:pPr algn="ctr"/>
            <a:r>
              <a:rPr lang="en-US" sz="3600" dirty="0"/>
              <a:t> Kelp ⊥ Algae | Waves</a:t>
            </a:r>
          </a:p>
        </p:txBody>
      </p:sp>
      <p:sp>
        <p:nvSpPr>
          <p:cNvPr id="4" name="Rectangle 3">
            <a:extLst>
              <a:ext uri="{FF2B5EF4-FFF2-40B4-BE49-F238E27FC236}">
                <a16:creationId xmlns:a16="http://schemas.microsoft.com/office/drawing/2014/main" id="{0965BF59-CAB4-9299-6C2E-99B0F2D56713}"/>
              </a:ext>
            </a:extLst>
          </p:cNvPr>
          <p:cNvSpPr/>
          <p:nvPr/>
        </p:nvSpPr>
        <p:spPr>
          <a:xfrm>
            <a:off x="6333167" y="1462970"/>
            <a:ext cx="5500878" cy="2492990"/>
          </a:xfrm>
          <a:prstGeom prst="rect">
            <a:avLst/>
          </a:prstGeom>
        </p:spPr>
        <p:txBody>
          <a:bodyPr wrap="square">
            <a:spAutoFit/>
          </a:bodyPr>
          <a:lstStyle/>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Any analysis of kelp on algae must include waves as a conditioning variable</a:t>
            </a:r>
          </a:p>
          <a:p>
            <a:pPr marL="742950" lvl="1" indent="-285750">
              <a:buFont typeface="Arial" panose="020B0604020202020204" pitchFamily="34" charset="0"/>
              <a:buChar char="•"/>
            </a:pPr>
            <a:r>
              <a:rPr lang="en-US" sz="2600" dirty="0"/>
              <a:t>Otherwise, waves would be a </a:t>
            </a:r>
            <a:r>
              <a:rPr lang="en-US" sz="2600" b="1" dirty="0"/>
              <a:t>confounding variable</a:t>
            </a:r>
            <a:endParaRPr lang="en-US" sz="2600" dirty="0"/>
          </a:p>
        </p:txBody>
      </p:sp>
    </p:spTree>
    <p:extLst>
      <p:ext uri="{BB962C8B-B14F-4D97-AF65-F5344CB8AC3E}">
        <p14:creationId xmlns:p14="http://schemas.microsoft.com/office/powerpoint/2010/main" val="283501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DC64-6558-500A-B14F-D33BD60BB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8AA2A-431F-BE71-1CFD-0DD73344BA92}"/>
              </a:ext>
            </a:extLst>
          </p:cNvPr>
          <p:cNvSpPr>
            <a:spLocks noGrp="1"/>
          </p:cNvSpPr>
          <p:nvPr>
            <p:ph type="title"/>
          </p:nvPr>
        </p:nvSpPr>
        <p:spPr/>
        <p:txBody>
          <a:bodyPr/>
          <a:lstStyle/>
          <a:p>
            <a:r>
              <a:rPr lang="en-US" dirty="0"/>
              <a:t>Why All of this Worry About Structure of a Whole System?</a:t>
            </a:r>
          </a:p>
        </p:txBody>
      </p:sp>
      <p:sp>
        <p:nvSpPr>
          <p:cNvPr id="5" name="Rectangle 3">
            <a:extLst>
              <a:ext uri="{FF2B5EF4-FFF2-40B4-BE49-F238E27FC236}">
                <a16:creationId xmlns:a16="http://schemas.microsoft.com/office/drawing/2014/main" id="{575A4DD9-4DC0-B4D1-088B-F32AA1B50023}"/>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139DFC55-9A54-2E01-8DBD-1705F477B548}"/>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A28CEF70-1F54-F589-3152-4D654879CD4B}"/>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C4F81F83-3A52-B215-91B4-F0E8C421DF58}"/>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ED918A32-128F-AA01-5A5C-ACD5DA0BE72C}"/>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616C1C51-0A1F-C166-998B-E2D72A3A5B66}"/>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F7F09AEB-EFBF-6056-7D21-F9F94D4A0550}"/>
              </a:ext>
            </a:extLst>
          </p:cNvPr>
          <p:cNvSpPr txBox="1"/>
          <p:nvPr/>
        </p:nvSpPr>
        <p:spPr>
          <a:xfrm>
            <a:off x="24013" y="5299254"/>
            <a:ext cx="12167988" cy="1569660"/>
          </a:xfrm>
          <a:prstGeom prst="rect">
            <a:avLst/>
          </a:prstGeom>
          <a:noFill/>
        </p:spPr>
        <p:txBody>
          <a:bodyPr wrap="square" rtlCol="0">
            <a:spAutoFit/>
          </a:bodyPr>
          <a:lstStyle/>
          <a:p>
            <a:pPr algn="ctr"/>
            <a:r>
              <a:rPr lang="en-US" sz="3200" dirty="0"/>
              <a:t>Is it possible to assess the causal relationship between y1 and y2 if you do not know x1? What can you say about any measured relationship between y1 and y2 if x1 varies, but is unmeasured?</a:t>
            </a:r>
          </a:p>
        </p:txBody>
      </p:sp>
    </p:spTree>
    <p:extLst>
      <p:ext uri="{BB962C8B-B14F-4D97-AF65-F5344CB8AC3E}">
        <p14:creationId xmlns:p14="http://schemas.microsoft.com/office/powerpoint/2010/main" val="152319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What is a Confounder?</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1077218"/>
          </a:xfrm>
          <a:prstGeom prst="rect">
            <a:avLst/>
          </a:prstGeom>
          <a:noFill/>
        </p:spPr>
        <p:txBody>
          <a:bodyPr wrap="square" rtlCol="0">
            <a:spAutoFit/>
          </a:bodyPr>
          <a:lstStyle/>
          <a:p>
            <a:pPr algn="ctr"/>
            <a:r>
              <a:rPr lang="en-US" sz="3200" dirty="0"/>
              <a:t>X1 is a </a:t>
            </a:r>
            <a:r>
              <a:rPr lang="en-US" sz="3200" b="1" dirty="0"/>
              <a:t>confounder - </a:t>
            </a:r>
            <a:r>
              <a:rPr lang="en-US" sz="3200" dirty="0"/>
              <a:t> it influences both y1 and y2</a:t>
            </a:r>
          </a:p>
          <a:p>
            <a:pPr algn="ctr"/>
            <a:r>
              <a:rPr lang="en-US" sz="3200" dirty="0"/>
              <a:t>- information flows from y1 to y2 via x1</a:t>
            </a:r>
          </a:p>
        </p:txBody>
      </p:sp>
    </p:spTree>
    <p:extLst>
      <p:ext uri="{BB962C8B-B14F-4D97-AF65-F5344CB8AC3E}">
        <p14:creationId xmlns:p14="http://schemas.microsoft.com/office/powerpoint/2010/main" val="3217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The Back-Door Effect </a:t>
            </a:r>
            <a:r>
              <a:rPr lang="en-US" i="1" dirty="0" err="1"/>
              <a:t>sensu</a:t>
            </a:r>
            <a:r>
              <a:rPr lang="en-US" dirty="0"/>
              <a:t> Judea Pearl</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584775"/>
          </a:xfrm>
          <a:prstGeom prst="rect">
            <a:avLst/>
          </a:prstGeom>
          <a:noFill/>
        </p:spPr>
        <p:txBody>
          <a:bodyPr wrap="square" rtlCol="0">
            <a:spAutoFit/>
          </a:bodyPr>
          <a:lstStyle/>
          <a:p>
            <a:pPr algn="ctr"/>
            <a:r>
              <a:rPr lang="en-US" sz="3200" dirty="0"/>
              <a:t>X1 is a </a:t>
            </a:r>
            <a:r>
              <a:rPr lang="en-US" sz="3200" b="1" dirty="0"/>
              <a:t>confounder - </a:t>
            </a:r>
            <a:r>
              <a:rPr lang="en-US" sz="3200" dirty="0"/>
              <a:t> We need to find a way to shut the back door!!!</a:t>
            </a:r>
          </a:p>
        </p:txBody>
      </p:sp>
    </p:spTree>
    <p:extLst>
      <p:ext uri="{BB962C8B-B14F-4D97-AF65-F5344CB8AC3E}">
        <p14:creationId xmlns:p14="http://schemas.microsoft.com/office/powerpoint/2010/main" val="349906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a:xfrm>
            <a:off x="166255" y="365125"/>
            <a:ext cx="12025745" cy="1325563"/>
          </a:xfrm>
        </p:spPr>
        <p:txBody>
          <a:bodyPr/>
          <a:lstStyle/>
          <a:p>
            <a:r>
              <a:rPr lang="en-US" dirty="0"/>
              <a:t>Open Back Doors and Omitted Variable Bias</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584775"/>
          </a:xfrm>
          <a:prstGeom prst="rect">
            <a:avLst/>
          </a:prstGeom>
          <a:noFill/>
        </p:spPr>
        <p:txBody>
          <a:bodyPr wrap="square" rtlCol="0">
            <a:spAutoFit/>
          </a:bodyPr>
          <a:lstStyle/>
          <a:p>
            <a:pPr algn="ctr"/>
            <a:r>
              <a:rPr lang="en-US" sz="3200" dirty="0"/>
              <a:t>If we omit x1 from a model, our results will be </a:t>
            </a:r>
            <a:r>
              <a:rPr lang="en-US" sz="3200" b="1" dirty="0"/>
              <a:t>BIASED</a:t>
            </a:r>
          </a:p>
        </p:txBody>
      </p:sp>
    </p:spTree>
    <p:extLst>
      <p:ext uri="{BB962C8B-B14F-4D97-AF65-F5344CB8AC3E}">
        <p14:creationId xmlns:p14="http://schemas.microsoft.com/office/powerpoint/2010/main" val="325765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a:xfrm>
            <a:off x="166255" y="365125"/>
            <a:ext cx="12025745" cy="1325563"/>
          </a:xfrm>
        </p:spPr>
        <p:txBody>
          <a:bodyPr/>
          <a:lstStyle/>
          <a:p>
            <a:r>
              <a:rPr lang="en-US" dirty="0"/>
              <a:t>Where does OVB Come From in a Model?</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stCxn id="22" idx="4"/>
            <a:endCxn id="5" idx="0"/>
          </p:cNvCxnSpPr>
          <p:nvPr/>
        </p:nvCxnSpPr>
        <p:spPr bwMode="auto">
          <a:xfrm>
            <a:off x="4036805" y="3176379"/>
            <a:ext cx="9382" cy="94579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stCxn id="22" idx="6"/>
            <a:endCxn id="3" idx="2"/>
          </p:cNvCxnSpPr>
          <p:nvPr/>
        </p:nvCxnSpPr>
        <p:spPr bwMode="auto">
          <a:xfrm>
            <a:off x="4575834" y="2714974"/>
            <a:ext cx="2651620" cy="15635"/>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3497775" y="2253568"/>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2" y="5040867"/>
            <a:ext cx="12167988"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We have violated the assumption of </a:t>
            </a:r>
            <a:r>
              <a:rPr lang="en-US" sz="3200" b="1" dirty="0"/>
              <a:t>endogeneity</a:t>
            </a:r>
          </a:p>
          <a:p>
            <a:pPr marL="457200" indent="-457200">
              <a:buFont typeface="Arial" panose="020B0604020202020204" pitchFamily="34" charset="0"/>
              <a:buChar char="•"/>
            </a:pPr>
            <a:r>
              <a:rPr lang="en-US" sz="3200" dirty="0"/>
              <a:t>y1 is no longer </a:t>
            </a:r>
            <a:r>
              <a:rPr lang="en-US" sz="3200" b="1" dirty="0"/>
              <a:t>exogenous</a:t>
            </a:r>
            <a:r>
              <a:rPr lang="en-US" sz="3200" dirty="0"/>
              <a:t> to the system</a:t>
            </a:r>
          </a:p>
          <a:p>
            <a:pPr marL="457200" indent="-457200">
              <a:buFont typeface="Arial" panose="020B0604020202020204" pitchFamily="34" charset="0"/>
              <a:buChar char="•"/>
            </a:pPr>
            <a:r>
              <a:rPr lang="en-US" sz="3200" dirty="0"/>
              <a:t>We have induced a correlation between the random term and y1</a:t>
            </a:r>
          </a:p>
        </p:txBody>
      </p:sp>
      <p:sp>
        <p:nvSpPr>
          <p:cNvPr id="3" name="Oval 2">
            <a:extLst>
              <a:ext uri="{FF2B5EF4-FFF2-40B4-BE49-F238E27FC236}">
                <a16:creationId xmlns:a16="http://schemas.microsoft.com/office/drawing/2014/main" id="{7ED15D90-78AF-28D1-F3A8-CF00F0979154}"/>
              </a:ext>
            </a:extLst>
          </p:cNvPr>
          <p:cNvSpPr/>
          <p:nvPr/>
        </p:nvSpPr>
        <p:spPr>
          <a:xfrm>
            <a:off x="7227454" y="226920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endParaRPr lang="en-US" sz="3200" b="1" baseline="-25000" dirty="0">
              <a:solidFill>
                <a:schemeClr val="tx1"/>
              </a:solidFill>
            </a:endParaRPr>
          </a:p>
        </p:txBody>
      </p:sp>
      <p:cxnSp>
        <p:nvCxnSpPr>
          <p:cNvPr id="4" name="AutoShape 5">
            <a:extLst>
              <a:ext uri="{FF2B5EF4-FFF2-40B4-BE49-F238E27FC236}">
                <a16:creationId xmlns:a16="http://schemas.microsoft.com/office/drawing/2014/main" id="{383FA92F-75CB-6DC3-4454-CD4487DD7F3E}"/>
              </a:ext>
            </a:extLst>
          </p:cNvPr>
          <p:cNvCxnSpPr>
            <a:cxnSpLocks noChangeShapeType="1"/>
            <a:stCxn id="3" idx="4"/>
            <a:endCxn id="6" idx="0"/>
          </p:cNvCxnSpPr>
          <p:nvPr/>
        </p:nvCxnSpPr>
        <p:spPr bwMode="auto">
          <a:xfrm>
            <a:off x="7766484" y="3192014"/>
            <a:ext cx="10103" cy="928741"/>
          </a:xfrm>
          <a:prstGeom prst="straightConnector1">
            <a:avLst/>
          </a:prstGeom>
          <a:noFill/>
          <a:ln w="76200">
            <a:solidFill>
              <a:schemeClr val="tx1"/>
            </a:solidFill>
            <a:round/>
            <a:headEnd/>
            <a:tailEnd type="triangle" w="med" len="med"/>
          </a:ln>
        </p:spPr>
      </p:cxnSp>
    </p:spTree>
    <p:extLst>
      <p:ext uri="{BB962C8B-B14F-4D97-AF65-F5344CB8AC3E}">
        <p14:creationId xmlns:p14="http://schemas.microsoft.com/office/powerpoint/2010/main" val="40586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2"/>
          </p:nvPr>
        </p:nvSpPr>
        <p:spPr>
          <a:xfrm>
            <a:off x="6226761" y="1421991"/>
            <a:ext cx="4235760" cy="4876800"/>
          </a:xfrm>
        </p:spPr>
        <p:txBody>
          <a:bodyPr>
            <a:normAutofit/>
          </a:bodyPr>
          <a:lstStyle/>
          <a:p>
            <a:pPr marL="0" indent="0" algn="ctr">
              <a:buNone/>
            </a:pPr>
            <a:endParaRPr lang="en-US" sz="3600" dirty="0">
              <a:latin typeface="Avenir Book" panose="02000503020000020003" pitchFamily="2" charset="0"/>
              <a:cs typeface="Calibri" panose="020F0502020204030204" pitchFamily="34" charset="0"/>
            </a:endParaRPr>
          </a:p>
          <a:p>
            <a:pPr marL="0" indent="0" algn="ctr">
              <a:buNone/>
            </a:pPr>
            <a:r>
              <a:rPr lang="en-US" sz="3600" dirty="0">
                <a:latin typeface="Avenir Book" panose="02000503020000020003" pitchFamily="2" charset="0"/>
                <a:cs typeface="Calibri" panose="020F0502020204030204" pitchFamily="34" charset="0"/>
              </a:rPr>
              <a:t>If we KNOWINGLY omit x1, models linking y1 and y2 are not </a:t>
            </a:r>
          </a:p>
          <a:p>
            <a:pPr marL="0" indent="0" algn="ctr">
              <a:buNone/>
            </a:pPr>
            <a:r>
              <a:rPr lang="en-US" sz="3600" b="1" i="1" dirty="0">
                <a:latin typeface="Avenir Book" panose="02000503020000020003" pitchFamily="2" charset="0"/>
                <a:cs typeface="Calibri" panose="020F0502020204030204" pitchFamily="34" charset="0"/>
              </a:rPr>
              <a:t>causally</a:t>
            </a:r>
          </a:p>
          <a:p>
            <a:pPr marL="0" indent="0" algn="ctr">
              <a:buNone/>
            </a:pPr>
            <a:r>
              <a:rPr lang="en-US" sz="3600" b="1" i="1" dirty="0">
                <a:latin typeface="Avenir Book" panose="02000503020000020003" pitchFamily="2" charset="0"/>
                <a:cs typeface="Calibri" panose="020F0502020204030204" pitchFamily="34" charset="0"/>
              </a:rPr>
              <a:t>identified</a:t>
            </a:r>
          </a:p>
        </p:txBody>
      </p:sp>
      <p:sp>
        <p:nvSpPr>
          <p:cNvPr id="9" name="Title 8">
            <a:extLst>
              <a:ext uri="{FF2B5EF4-FFF2-40B4-BE49-F238E27FC236}">
                <a16:creationId xmlns:a16="http://schemas.microsoft.com/office/drawing/2014/main" id="{B57ED780-7AE9-F94A-9931-1613B7BF8CF9}"/>
              </a:ext>
            </a:extLst>
          </p:cNvPr>
          <p:cNvSpPr>
            <a:spLocks noGrp="1"/>
          </p:cNvSpPr>
          <p:nvPr>
            <p:ph type="title"/>
          </p:nvPr>
        </p:nvSpPr>
        <p:spPr>
          <a:xfrm>
            <a:off x="166255" y="365125"/>
            <a:ext cx="11187545" cy="1325563"/>
          </a:xfrm>
        </p:spPr>
        <p:txBody>
          <a:bodyPr/>
          <a:lstStyle/>
          <a:p>
            <a:r>
              <a:rPr lang="en-US" dirty="0"/>
              <a:t>Omitted Variable Bias and Causal Identification</a:t>
            </a:r>
          </a:p>
        </p:txBody>
      </p:sp>
      <p:sp>
        <p:nvSpPr>
          <p:cNvPr id="11" name="Rectangle 3">
            <a:extLst>
              <a:ext uri="{FF2B5EF4-FFF2-40B4-BE49-F238E27FC236}">
                <a16:creationId xmlns:a16="http://schemas.microsoft.com/office/drawing/2014/main" id="{F745CB45-1333-4C44-3A85-805E2A08CDA7}"/>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13" name="Rectangle 4">
            <a:extLst>
              <a:ext uri="{FF2B5EF4-FFF2-40B4-BE49-F238E27FC236}">
                <a16:creationId xmlns:a16="http://schemas.microsoft.com/office/drawing/2014/main" id="{151807C9-10DB-BEEA-D1CB-FA2F17A1165C}"/>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4" name="AutoShape 5">
            <a:extLst>
              <a:ext uri="{FF2B5EF4-FFF2-40B4-BE49-F238E27FC236}">
                <a16:creationId xmlns:a16="http://schemas.microsoft.com/office/drawing/2014/main" id="{AB0D4822-F6E6-012E-88DC-C891EF344B51}"/>
              </a:ext>
            </a:extLst>
          </p:cNvPr>
          <p:cNvCxnSpPr>
            <a:cxnSpLocks noChangeShapeType="1"/>
            <a:endCxn id="11"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5" name="AutoShape 6">
            <a:extLst>
              <a:ext uri="{FF2B5EF4-FFF2-40B4-BE49-F238E27FC236}">
                <a16:creationId xmlns:a16="http://schemas.microsoft.com/office/drawing/2014/main" id="{B3EFF5CA-280F-EB01-129C-7FE3C212F635}"/>
              </a:ext>
            </a:extLst>
          </p:cNvPr>
          <p:cNvCxnSpPr>
            <a:cxnSpLocks noChangeShapeType="1"/>
            <a:stCxn id="11" idx="3"/>
            <a:endCxn id="13"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7" name="AutoShape 5">
            <a:extLst>
              <a:ext uri="{FF2B5EF4-FFF2-40B4-BE49-F238E27FC236}">
                <a16:creationId xmlns:a16="http://schemas.microsoft.com/office/drawing/2014/main" id="{B947302A-7264-CE72-8EE3-63C4ACBD9D1D}"/>
              </a:ext>
            </a:extLst>
          </p:cNvPr>
          <p:cNvCxnSpPr>
            <a:cxnSpLocks noChangeShapeType="1"/>
            <a:endCxn id="13"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8" name="Oval 17">
            <a:extLst>
              <a:ext uri="{FF2B5EF4-FFF2-40B4-BE49-F238E27FC236}">
                <a16:creationId xmlns:a16="http://schemas.microsoft.com/office/drawing/2014/main" id="{981B0A79-C348-C5CF-1BA5-8E30401618DE}"/>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578142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902"/>
            <a:ext cx="10515600" cy="1325563"/>
          </a:xfrm>
        </p:spPr>
        <p:txBody>
          <a:bodyPr/>
          <a:lstStyle/>
          <a:p>
            <a:r>
              <a:rPr lang="en-US" dirty="0">
                <a:cs typeface="Calibri Light"/>
              </a:rPr>
              <a:t>Causal Identification</a:t>
            </a:r>
          </a:p>
        </p:txBody>
      </p:sp>
      <p:sp>
        <p:nvSpPr>
          <p:cNvPr id="16" name="Content Placeholder 15"/>
          <p:cNvSpPr>
            <a:spLocks noGrp="1"/>
          </p:cNvSpPr>
          <p:nvPr>
            <p:ph sz="half" idx="2"/>
          </p:nvPr>
        </p:nvSpPr>
        <p:spPr>
          <a:xfrm>
            <a:off x="6226761" y="1421991"/>
            <a:ext cx="5506060" cy="4876800"/>
          </a:xfrm>
        </p:spPr>
        <p:txBody>
          <a:bodyPr>
            <a:normAutofit lnSpcReduction="10000"/>
          </a:bodyPr>
          <a:lstStyle/>
          <a:p>
            <a:pPr marL="0" indent="0">
              <a:buNone/>
            </a:pPr>
            <a:r>
              <a:rPr lang="en-US" sz="3600" dirty="0"/>
              <a:t>Your model </a:t>
            </a:r>
            <a:r>
              <a:rPr lang="en-US" sz="3600" b="1" i="1" dirty="0"/>
              <a:t>need not be causally identified </a:t>
            </a:r>
            <a:r>
              <a:rPr lang="en-US" sz="3600" dirty="0"/>
              <a:t>– but be specific that you are only talking about associations/predictions</a:t>
            </a:r>
          </a:p>
          <a:p>
            <a:pPr marL="0" indent="0">
              <a:buNone/>
            </a:pPr>
            <a:endParaRPr lang="en-US" sz="3600" dirty="0"/>
          </a:p>
          <a:p>
            <a:pPr marL="0" indent="0">
              <a:buNone/>
            </a:pPr>
            <a:r>
              <a:rPr lang="en-US" sz="3600" dirty="0"/>
              <a:t>You can only make counterfactual statements if you are confident in causal identification</a:t>
            </a:r>
          </a:p>
        </p:txBody>
      </p:sp>
      <p:sp>
        <p:nvSpPr>
          <p:cNvPr id="3" name="Rectangle 3">
            <a:extLst>
              <a:ext uri="{FF2B5EF4-FFF2-40B4-BE49-F238E27FC236}">
                <a16:creationId xmlns:a16="http://schemas.microsoft.com/office/drawing/2014/main" id="{35C64D0D-3FF5-4112-C71B-3FCC9505B0BF}"/>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36883A63-2C01-8F14-7447-90B040A37BCD}"/>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53FA9FD1-0AAB-A1BA-9093-FAABC7BD02DA}"/>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6164F8A1-7697-3F9C-8FE0-AC03E3CD6454}"/>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F2966A1E-6E08-C425-9085-892E1B22AD28}"/>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567D116E-8A38-90F8-AD14-F30087506199}"/>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36802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67" y="171030"/>
            <a:ext cx="10515600" cy="1325563"/>
          </a:xfrm>
        </p:spPr>
        <p:txBody>
          <a:bodyPr/>
          <a:lstStyle/>
          <a:p>
            <a:r>
              <a:rPr lang="en-US" dirty="0">
                <a:cs typeface="Calibri Light"/>
              </a:rPr>
              <a:t>Causal Identification</a:t>
            </a:r>
          </a:p>
        </p:txBody>
      </p:sp>
      <p:sp>
        <p:nvSpPr>
          <p:cNvPr id="16" name="Content Placeholder 15"/>
          <p:cNvSpPr>
            <a:spLocks noGrp="1"/>
          </p:cNvSpPr>
          <p:nvPr>
            <p:ph sz="half" idx="2"/>
          </p:nvPr>
        </p:nvSpPr>
        <p:spPr>
          <a:xfrm>
            <a:off x="6226760" y="1421991"/>
            <a:ext cx="5411057" cy="4876800"/>
          </a:xfrm>
        </p:spPr>
        <p:txBody>
          <a:bodyPr>
            <a:normAutofit/>
          </a:bodyPr>
          <a:lstStyle/>
          <a:p>
            <a:pPr marL="0" indent="0">
              <a:buNone/>
            </a:pPr>
            <a:r>
              <a:rPr lang="en-US" sz="3600" dirty="0"/>
              <a:t>Causal identification does not require knowing ULTIMATE cause</a:t>
            </a:r>
          </a:p>
          <a:p>
            <a:pPr marL="0" indent="0">
              <a:buNone/>
            </a:pPr>
            <a:endParaRPr lang="en-US" sz="3600" dirty="0"/>
          </a:p>
          <a:p>
            <a:pPr marL="0" indent="0">
              <a:buNone/>
            </a:pPr>
            <a:r>
              <a:rPr lang="en-US" sz="3600" dirty="0"/>
              <a:t>Nor does it require knowing exact mechanisms within a causal pathway</a:t>
            </a:r>
          </a:p>
        </p:txBody>
      </p:sp>
      <p:sp>
        <p:nvSpPr>
          <p:cNvPr id="3" name="Rectangle 3">
            <a:extLst>
              <a:ext uri="{FF2B5EF4-FFF2-40B4-BE49-F238E27FC236}">
                <a16:creationId xmlns:a16="http://schemas.microsoft.com/office/drawing/2014/main" id="{78E834EF-9B7C-C779-2000-8BED4F88A13F}"/>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EE2FA008-3545-8E2F-734D-EF62BBF71639}"/>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F7C832C4-E1F2-AB86-2EA5-03C4D2C96103}"/>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8B8E9B21-8E4B-4C90-C65E-0A11199CBBF5}"/>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E6C95875-3259-0031-3FEB-90B4708C21FA}"/>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DB93EE10-6942-ACAB-7F14-FBF42B2C3907}"/>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248127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How do we solve this problem?</a:t>
            </a:r>
          </a:p>
        </p:txBody>
      </p:sp>
      <p:sp>
        <p:nvSpPr>
          <p:cNvPr id="16" name="Content Placeholder 15"/>
          <p:cNvSpPr>
            <a:spLocks noGrp="1"/>
          </p:cNvSpPr>
          <p:nvPr>
            <p:ph sz="half" idx="2"/>
          </p:nvPr>
        </p:nvSpPr>
        <p:spPr>
          <a:xfrm>
            <a:off x="6226761" y="1421991"/>
            <a:ext cx="4235760" cy="4876800"/>
          </a:xfrm>
        </p:spPr>
        <p:txBody>
          <a:bodyPr>
            <a:normAutofit/>
          </a:bodyPr>
          <a:lstStyle/>
          <a:p>
            <a:pPr marL="0" indent="0" algn="ctr">
              <a:buNone/>
            </a:pPr>
            <a:endParaRPr lang="en-US" sz="3600" b="1" i="1" dirty="0"/>
          </a:p>
          <a:p>
            <a:pPr marL="0" indent="0" algn="ctr">
              <a:buNone/>
            </a:pPr>
            <a:r>
              <a:rPr lang="en-US" sz="3600" b="1" i="1" dirty="0"/>
              <a:t>This</a:t>
            </a:r>
          </a:p>
          <a:p>
            <a:pPr marL="0" indent="0" algn="ctr">
              <a:buNone/>
            </a:pPr>
            <a:r>
              <a:rPr lang="en-US" sz="3600" b="1" i="1" dirty="0"/>
              <a:t>relationship</a:t>
            </a:r>
          </a:p>
          <a:p>
            <a:pPr marL="0" indent="0" algn="ctr">
              <a:buNone/>
            </a:pPr>
            <a:r>
              <a:rPr lang="en-US" sz="3600" b="1" i="1" dirty="0"/>
              <a:t>is</a:t>
            </a:r>
          </a:p>
          <a:p>
            <a:pPr marL="0" indent="0" algn="ctr">
              <a:buNone/>
            </a:pPr>
            <a:r>
              <a:rPr lang="en-US" sz="3600" b="1" i="1" dirty="0"/>
              <a:t>not</a:t>
            </a:r>
          </a:p>
          <a:p>
            <a:pPr marL="0" indent="0" algn="ctr">
              <a:buNone/>
            </a:pPr>
            <a:r>
              <a:rPr lang="en-US" sz="3600" b="1" i="1" dirty="0"/>
              <a:t>causally</a:t>
            </a:r>
          </a:p>
          <a:p>
            <a:pPr marL="0" indent="0" algn="ctr">
              <a:buNone/>
            </a:pPr>
            <a:r>
              <a:rPr lang="en-US" sz="3600" b="1" i="1" dirty="0"/>
              <a:t>identified</a:t>
            </a:r>
          </a:p>
        </p:txBody>
      </p:sp>
      <p:sp>
        <p:nvSpPr>
          <p:cNvPr id="3" name="Rectangle 3">
            <a:extLst>
              <a:ext uri="{FF2B5EF4-FFF2-40B4-BE49-F238E27FC236}">
                <a16:creationId xmlns:a16="http://schemas.microsoft.com/office/drawing/2014/main" id="{5239F662-5DB8-7543-56CA-8473874C8E17}"/>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D6F4429B-B72E-41C9-7BAD-A3B133BC7D22}"/>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5A4DFA7D-7115-0287-F6FE-088082DE9A22}"/>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1E2073EA-6AD2-400F-05EB-8AC478160B8B}"/>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8D00DB4F-A6DB-79C2-EC48-CD97B4C5918C}"/>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5D95601C-D6B7-B0C0-E339-9165D7CA5CCF}"/>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96890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So Let’s Draw a DAG: Where we Start</a:t>
            </a:r>
          </a:p>
        </p:txBody>
      </p:sp>
      <p:sp>
        <p:nvSpPr>
          <p:cNvPr id="2" name="TextBox 1">
            <a:extLst>
              <a:ext uri="{FF2B5EF4-FFF2-40B4-BE49-F238E27FC236}">
                <a16:creationId xmlns:a16="http://schemas.microsoft.com/office/drawing/2014/main" id="{8955CF1D-9A5C-4CE0-8B03-4404AF03B9C3}"/>
              </a:ext>
            </a:extLst>
          </p:cNvPr>
          <p:cNvSpPr txBox="1"/>
          <p:nvPr/>
        </p:nvSpPr>
        <p:spPr>
          <a:xfrm>
            <a:off x="4569984" y="5285920"/>
            <a:ext cx="1825244" cy="461664"/>
          </a:xfrm>
          <a:prstGeom prst="rect">
            <a:avLst/>
          </a:prstGeom>
          <a:noFill/>
          <a:ln>
            <a:solidFill>
              <a:schemeClr val="tx1"/>
            </a:solidFill>
          </a:ln>
        </p:spPr>
        <p:txBody>
          <a:bodyPr wrap="none" rtlCol="0">
            <a:spAutoFit/>
          </a:bodyPr>
          <a:lstStyle/>
          <a:p>
            <a:pPr algn="ctr"/>
            <a:r>
              <a:rPr lang="en-US" sz="2400" dirty="0">
                <a:latin typeface="Calibri Light"/>
                <a:cs typeface="Calibri Light"/>
              </a:rPr>
              <a:t>Invertebrates</a:t>
            </a:r>
          </a:p>
        </p:txBody>
      </p:sp>
      <p:sp>
        <p:nvSpPr>
          <p:cNvPr id="15" name="TextBox 14">
            <a:extLst>
              <a:ext uri="{FF2B5EF4-FFF2-40B4-BE49-F238E27FC236}">
                <a16:creationId xmlns:a16="http://schemas.microsoft.com/office/drawing/2014/main" id="{05977558-0693-648E-B560-1564C8972472}"/>
              </a:ext>
            </a:extLst>
          </p:cNvPr>
          <p:cNvSpPr txBox="1"/>
          <p:nvPr/>
        </p:nvSpPr>
        <p:spPr>
          <a:xfrm>
            <a:off x="4989298" y="2046855"/>
            <a:ext cx="986617" cy="461664"/>
          </a:xfrm>
          <a:prstGeom prst="rect">
            <a:avLst/>
          </a:prstGeom>
          <a:noFill/>
          <a:ln>
            <a:solidFill>
              <a:schemeClr val="tx1"/>
            </a:solidFill>
          </a:ln>
        </p:spPr>
        <p:txBody>
          <a:bodyPr wrap="none" rtlCol="0">
            <a:spAutoFit/>
          </a:bodyPr>
          <a:lstStyle/>
          <a:p>
            <a:pPr algn="ctr"/>
            <a:r>
              <a:rPr lang="en-US" sz="2400" dirty="0">
                <a:latin typeface="Calibri Light"/>
                <a:cs typeface="Calibri Light"/>
              </a:rPr>
              <a:t>Waves</a:t>
            </a:r>
          </a:p>
        </p:txBody>
      </p:sp>
      <p:cxnSp>
        <p:nvCxnSpPr>
          <p:cNvPr id="23" name="Straight Arrow Connector 22">
            <a:extLst>
              <a:ext uri="{FF2B5EF4-FFF2-40B4-BE49-F238E27FC236}">
                <a16:creationId xmlns:a16="http://schemas.microsoft.com/office/drawing/2014/main" id="{FAEA4F99-4F5E-6824-6371-8820A813D178}"/>
              </a:ext>
            </a:extLst>
          </p:cNvPr>
          <p:cNvCxnSpPr>
            <a:cxnSpLocks/>
            <a:stCxn id="15" idx="2"/>
            <a:endCxn id="2" idx="0"/>
          </p:cNvCxnSpPr>
          <p:nvPr/>
        </p:nvCxnSpPr>
        <p:spPr>
          <a:xfrm flipH="1">
            <a:off x="5482606" y="2508519"/>
            <a:ext cx="1" cy="277740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nvGrpSpPr>
          <p:cNvPr id="66" name="Group 65">
            <a:extLst>
              <a:ext uri="{FF2B5EF4-FFF2-40B4-BE49-F238E27FC236}">
                <a16:creationId xmlns:a16="http://schemas.microsoft.com/office/drawing/2014/main" id="{55263EDB-86BC-FABB-4A72-E7E7498595F5}"/>
              </a:ext>
            </a:extLst>
          </p:cNvPr>
          <p:cNvGrpSpPr/>
          <p:nvPr/>
        </p:nvGrpSpPr>
        <p:grpSpPr>
          <a:xfrm>
            <a:off x="6485448" y="5003420"/>
            <a:ext cx="2122153" cy="1236868"/>
            <a:chOff x="6485448" y="5003420"/>
            <a:chExt cx="2122153" cy="1236868"/>
          </a:xfrm>
        </p:grpSpPr>
        <p:sp>
          <p:nvSpPr>
            <p:cNvPr id="24" name="AutoShape 32">
              <a:extLst>
                <a:ext uri="{FF2B5EF4-FFF2-40B4-BE49-F238E27FC236}">
                  <a16:creationId xmlns:a16="http://schemas.microsoft.com/office/drawing/2014/main" id="{585B03BB-D06B-031A-7BC3-0AE11F88AEB0}"/>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33">
              <a:extLst>
                <a:ext uri="{FF2B5EF4-FFF2-40B4-BE49-F238E27FC236}">
                  <a16:creationId xmlns:a16="http://schemas.microsoft.com/office/drawing/2014/main" id="{A776AE3F-9CBD-4F01-CF38-340368AF50FE}"/>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 name="Group 141">
              <a:extLst>
                <a:ext uri="{FF2B5EF4-FFF2-40B4-BE49-F238E27FC236}">
                  <a16:creationId xmlns:a16="http://schemas.microsoft.com/office/drawing/2014/main" id="{F0B77C4C-0F00-4D6F-84FF-ABCCC29133FE}"/>
                </a:ext>
              </a:extLst>
            </p:cNvPr>
            <p:cNvGrpSpPr>
              <a:grpSpLocks/>
            </p:cNvGrpSpPr>
            <p:nvPr/>
          </p:nvGrpSpPr>
          <p:grpSpPr bwMode="auto">
            <a:xfrm>
              <a:off x="6485448" y="5003420"/>
              <a:ext cx="850900" cy="692150"/>
              <a:chOff x="2304" y="1104"/>
              <a:chExt cx="536" cy="436"/>
            </a:xfrm>
          </p:grpSpPr>
          <p:sp>
            <p:nvSpPr>
              <p:cNvPr id="27" name="AutoShape 133">
                <a:extLst>
                  <a:ext uri="{FF2B5EF4-FFF2-40B4-BE49-F238E27FC236}">
                    <a16:creationId xmlns:a16="http://schemas.microsoft.com/office/drawing/2014/main" id="{C7DA35FB-3DEE-AABB-8752-6E8568886ABD}"/>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105">
                <a:extLst>
                  <a:ext uri="{FF2B5EF4-FFF2-40B4-BE49-F238E27FC236}">
                    <a16:creationId xmlns:a16="http://schemas.microsoft.com/office/drawing/2014/main" id="{7A6BCF5A-E9EB-1DA2-6274-BAC24CEEAD10}"/>
                  </a:ext>
                </a:extLst>
              </p:cNvPr>
              <p:cNvGrpSpPr>
                <a:grpSpLocks/>
              </p:cNvGrpSpPr>
              <p:nvPr/>
            </p:nvGrpSpPr>
            <p:grpSpPr bwMode="auto">
              <a:xfrm>
                <a:off x="2488" y="1104"/>
                <a:ext cx="48" cy="144"/>
                <a:chOff x="1200" y="912"/>
                <a:chExt cx="48" cy="144"/>
              </a:xfrm>
            </p:grpSpPr>
            <p:sp>
              <p:nvSpPr>
                <p:cNvPr id="52" name="Oval 106">
                  <a:extLst>
                    <a:ext uri="{FF2B5EF4-FFF2-40B4-BE49-F238E27FC236}">
                      <a16:creationId xmlns:a16="http://schemas.microsoft.com/office/drawing/2014/main" id="{7A901CC3-B2E8-481A-C0DE-A473D8816207}"/>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07">
                  <a:extLst>
                    <a:ext uri="{FF2B5EF4-FFF2-40B4-BE49-F238E27FC236}">
                      <a16:creationId xmlns:a16="http://schemas.microsoft.com/office/drawing/2014/main" id="{0EBA1F57-B467-56DF-F217-24D256085CE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108">
                <a:extLst>
                  <a:ext uri="{FF2B5EF4-FFF2-40B4-BE49-F238E27FC236}">
                    <a16:creationId xmlns:a16="http://schemas.microsoft.com/office/drawing/2014/main" id="{209085A6-EF91-5336-2326-E86D2A68AD3B}"/>
                  </a:ext>
                </a:extLst>
              </p:cNvPr>
              <p:cNvGrpSpPr>
                <a:grpSpLocks/>
              </p:cNvGrpSpPr>
              <p:nvPr/>
            </p:nvGrpSpPr>
            <p:grpSpPr bwMode="auto">
              <a:xfrm>
                <a:off x="2632" y="1104"/>
                <a:ext cx="48" cy="144"/>
                <a:chOff x="1200" y="912"/>
                <a:chExt cx="48" cy="144"/>
              </a:xfrm>
            </p:grpSpPr>
            <p:sp>
              <p:nvSpPr>
                <p:cNvPr id="50" name="Oval 109">
                  <a:extLst>
                    <a:ext uri="{FF2B5EF4-FFF2-40B4-BE49-F238E27FC236}">
                      <a16:creationId xmlns:a16="http://schemas.microsoft.com/office/drawing/2014/main" id="{1B464D7C-AE85-7A4B-D7EB-6BC1C4A39A4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110">
                  <a:extLst>
                    <a:ext uri="{FF2B5EF4-FFF2-40B4-BE49-F238E27FC236}">
                      <a16:creationId xmlns:a16="http://schemas.microsoft.com/office/drawing/2014/main" id="{276C5BC2-C6E0-B6EF-B398-089A711072E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111">
                <a:extLst>
                  <a:ext uri="{FF2B5EF4-FFF2-40B4-BE49-F238E27FC236}">
                    <a16:creationId xmlns:a16="http://schemas.microsoft.com/office/drawing/2014/main" id="{54A876FA-3C3E-9BFB-7163-72D0A6B809A7}"/>
                  </a:ext>
                </a:extLst>
              </p:cNvPr>
              <p:cNvGrpSpPr>
                <a:grpSpLocks/>
              </p:cNvGrpSpPr>
              <p:nvPr/>
            </p:nvGrpSpPr>
            <p:grpSpPr bwMode="auto">
              <a:xfrm>
                <a:off x="2688" y="1212"/>
                <a:ext cx="152" cy="132"/>
                <a:chOff x="672" y="1020"/>
                <a:chExt cx="152" cy="132"/>
              </a:xfrm>
            </p:grpSpPr>
            <p:sp>
              <p:nvSpPr>
                <p:cNvPr id="45" name="Line 112">
                  <a:extLst>
                    <a:ext uri="{FF2B5EF4-FFF2-40B4-BE49-F238E27FC236}">
                      <a16:creationId xmlns:a16="http://schemas.microsoft.com/office/drawing/2014/main" id="{B9571094-463A-7310-6324-B9E816039B5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13">
                  <a:extLst>
                    <a:ext uri="{FF2B5EF4-FFF2-40B4-BE49-F238E27FC236}">
                      <a16:creationId xmlns:a16="http://schemas.microsoft.com/office/drawing/2014/main" id="{103617E8-0210-0F68-9D5B-99EAB6D1FB9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 name="Group 114">
                  <a:extLst>
                    <a:ext uri="{FF2B5EF4-FFF2-40B4-BE49-F238E27FC236}">
                      <a16:creationId xmlns:a16="http://schemas.microsoft.com/office/drawing/2014/main" id="{2A313D97-27AE-E35C-6414-3B48A2110C56}"/>
                    </a:ext>
                  </a:extLst>
                </p:cNvPr>
                <p:cNvGrpSpPr>
                  <a:grpSpLocks/>
                </p:cNvGrpSpPr>
                <p:nvPr/>
              </p:nvGrpSpPr>
              <p:grpSpPr bwMode="auto">
                <a:xfrm>
                  <a:off x="680" y="1020"/>
                  <a:ext cx="144" cy="96"/>
                  <a:chOff x="680" y="1020"/>
                  <a:chExt cx="144" cy="96"/>
                </a:xfrm>
              </p:grpSpPr>
              <p:sp>
                <p:nvSpPr>
                  <p:cNvPr id="48" name="Line 115">
                    <a:extLst>
                      <a:ext uri="{FF2B5EF4-FFF2-40B4-BE49-F238E27FC236}">
                        <a16:creationId xmlns:a16="http://schemas.microsoft.com/office/drawing/2014/main" id="{ED4901E0-BB4E-9E0A-A0D1-FE194A2F9CF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16">
                    <a:extLst>
                      <a:ext uri="{FF2B5EF4-FFF2-40B4-BE49-F238E27FC236}">
                        <a16:creationId xmlns:a16="http://schemas.microsoft.com/office/drawing/2014/main" id="{5AACF24E-FCE4-F05E-14DB-83713CA4786C}"/>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 name="Group 121">
                <a:extLst>
                  <a:ext uri="{FF2B5EF4-FFF2-40B4-BE49-F238E27FC236}">
                    <a16:creationId xmlns:a16="http://schemas.microsoft.com/office/drawing/2014/main" id="{37322405-E2BE-B45B-D277-88CEFEBE99AA}"/>
                  </a:ext>
                </a:extLst>
              </p:cNvPr>
              <p:cNvGrpSpPr>
                <a:grpSpLocks/>
              </p:cNvGrpSpPr>
              <p:nvPr/>
            </p:nvGrpSpPr>
            <p:grpSpPr bwMode="auto">
              <a:xfrm flipH="1">
                <a:off x="2304" y="1212"/>
                <a:ext cx="152" cy="132"/>
                <a:chOff x="672" y="1020"/>
                <a:chExt cx="152" cy="132"/>
              </a:xfrm>
            </p:grpSpPr>
            <p:sp>
              <p:nvSpPr>
                <p:cNvPr id="40" name="Line 122">
                  <a:extLst>
                    <a:ext uri="{FF2B5EF4-FFF2-40B4-BE49-F238E27FC236}">
                      <a16:creationId xmlns:a16="http://schemas.microsoft.com/office/drawing/2014/main" id="{7BA7CE06-2C6B-92AF-6828-849D2AE7CEE3}"/>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23">
                  <a:extLst>
                    <a:ext uri="{FF2B5EF4-FFF2-40B4-BE49-F238E27FC236}">
                      <a16:creationId xmlns:a16="http://schemas.microsoft.com/office/drawing/2014/main" id="{B7A8D10A-10F9-89D4-9751-1091E810063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 name="Group 124">
                  <a:extLst>
                    <a:ext uri="{FF2B5EF4-FFF2-40B4-BE49-F238E27FC236}">
                      <a16:creationId xmlns:a16="http://schemas.microsoft.com/office/drawing/2014/main" id="{29BABB2E-948D-BE68-EA76-D743ED36CFEC}"/>
                    </a:ext>
                  </a:extLst>
                </p:cNvPr>
                <p:cNvGrpSpPr>
                  <a:grpSpLocks/>
                </p:cNvGrpSpPr>
                <p:nvPr/>
              </p:nvGrpSpPr>
              <p:grpSpPr bwMode="auto">
                <a:xfrm>
                  <a:off x="680" y="1020"/>
                  <a:ext cx="144" cy="96"/>
                  <a:chOff x="680" y="1020"/>
                  <a:chExt cx="144" cy="96"/>
                </a:xfrm>
              </p:grpSpPr>
              <p:sp>
                <p:nvSpPr>
                  <p:cNvPr id="43" name="Line 125">
                    <a:extLst>
                      <a:ext uri="{FF2B5EF4-FFF2-40B4-BE49-F238E27FC236}">
                        <a16:creationId xmlns:a16="http://schemas.microsoft.com/office/drawing/2014/main" id="{FA1E7396-EDDA-DF22-A721-2B3BE04E236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26">
                    <a:extLst>
                      <a:ext uri="{FF2B5EF4-FFF2-40B4-BE49-F238E27FC236}">
                        <a16:creationId xmlns:a16="http://schemas.microsoft.com/office/drawing/2014/main" id="{5D094F71-5EE8-A803-DC42-0437C2B74C5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 name="Group 136">
                <a:extLst>
                  <a:ext uri="{FF2B5EF4-FFF2-40B4-BE49-F238E27FC236}">
                    <a16:creationId xmlns:a16="http://schemas.microsoft.com/office/drawing/2014/main" id="{6A1AA94E-0BBB-69B2-9A2C-DD61C0230231}"/>
                  </a:ext>
                </a:extLst>
              </p:cNvPr>
              <p:cNvGrpSpPr>
                <a:grpSpLocks/>
              </p:cNvGrpSpPr>
              <p:nvPr/>
            </p:nvGrpSpPr>
            <p:grpSpPr bwMode="auto">
              <a:xfrm>
                <a:off x="2400" y="1300"/>
                <a:ext cx="96" cy="240"/>
                <a:chOff x="2400" y="1296"/>
                <a:chExt cx="96" cy="240"/>
              </a:xfrm>
            </p:grpSpPr>
            <p:sp>
              <p:nvSpPr>
                <p:cNvPr id="37" name="Line 117">
                  <a:extLst>
                    <a:ext uri="{FF2B5EF4-FFF2-40B4-BE49-F238E27FC236}">
                      <a16:creationId xmlns:a16="http://schemas.microsoft.com/office/drawing/2014/main" id="{FE345BAB-B126-7285-38C4-27E2B5D1A21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34">
                  <a:extLst>
                    <a:ext uri="{FF2B5EF4-FFF2-40B4-BE49-F238E27FC236}">
                      <a16:creationId xmlns:a16="http://schemas.microsoft.com/office/drawing/2014/main" id="{49282439-44FB-2B15-0487-B61246EDF69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5">
                  <a:extLst>
                    <a:ext uri="{FF2B5EF4-FFF2-40B4-BE49-F238E27FC236}">
                      <a16:creationId xmlns:a16="http://schemas.microsoft.com/office/drawing/2014/main" id="{31A01253-3741-D2EE-7F21-10703C7681C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137">
                <a:extLst>
                  <a:ext uri="{FF2B5EF4-FFF2-40B4-BE49-F238E27FC236}">
                    <a16:creationId xmlns:a16="http://schemas.microsoft.com/office/drawing/2014/main" id="{D31EA24F-5EC5-AEF3-9F88-A561F463BC6F}"/>
                  </a:ext>
                </a:extLst>
              </p:cNvPr>
              <p:cNvGrpSpPr>
                <a:grpSpLocks/>
              </p:cNvGrpSpPr>
              <p:nvPr/>
            </p:nvGrpSpPr>
            <p:grpSpPr bwMode="auto">
              <a:xfrm flipH="1">
                <a:off x="2640" y="1296"/>
                <a:ext cx="96" cy="240"/>
                <a:chOff x="2400" y="1296"/>
                <a:chExt cx="96" cy="240"/>
              </a:xfrm>
            </p:grpSpPr>
            <p:sp>
              <p:nvSpPr>
                <p:cNvPr id="34" name="Line 138">
                  <a:extLst>
                    <a:ext uri="{FF2B5EF4-FFF2-40B4-BE49-F238E27FC236}">
                      <a16:creationId xmlns:a16="http://schemas.microsoft.com/office/drawing/2014/main" id="{253ACEAF-1F67-3E84-C45D-F07B28FB58A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39">
                  <a:extLst>
                    <a:ext uri="{FF2B5EF4-FFF2-40B4-BE49-F238E27FC236}">
                      <a16:creationId xmlns:a16="http://schemas.microsoft.com/office/drawing/2014/main" id="{F19AD024-654B-B3E4-C385-3AC65CE8656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40">
                  <a:extLst>
                    <a:ext uri="{FF2B5EF4-FFF2-40B4-BE49-F238E27FC236}">
                      <a16:creationId xmlns:a16="http://schemas.microsoft.com/office/drawing/2014/main" id="{7B836C9C-BFFA-A86E-805F-6AA1AAFC54C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 name="Group 142">
              <a:extLst>
                <a:ext uri="{FF2B5EF4-FFF2-40B4-BE49-F238E27FC236}">
                  <a16:creationId xmlns:a16="http://schemas.microsoft.com/office/drawing/2014/main" id="{17844C08-456F-B4FD-7FCA-E56F36451026}"/>
                </a:ext>
              </a:extLst>
            </p:cNvPr>
            <p:cNvGrpSpPr>
              <a:grpSpLocks/>
            </p:cNvGrpSpPr>
            <p:nvPr/>
          </p:nvGrpSpPr>
          <p:grpSpPr bwMode="auto">
            <a:xfrm>
              <a:off x="7844451" y="5132007"/>
              <a:ext cx="304800" cy="290513"/>
              <a:chOff x="1776" y="2256"/>
              <a:chExt cx="288" cy="279"/>
            </a:xfrm>
          </p:grpSpPr>
          <p:grpSp>
            <p:nvGrpSpPr>
              <p:cNvPr id="55" name="Group 143">
                <a:extLst>
                  <a:ext uri="{FF2B5EF4-FFF2-40B4-BE49-F238E27FC236}">
                    <a16:creationId xmlns:a16="http://schemas.microsoft.com/office/drawing/2014/main" id="{0D3FAFD7-8920-AA74-D989-62A5019784BA}"/>
                  </a:ext>
                </a:extLst>
              </p:cNvPr>
              <p:cNvGrpSpPr>
                <a:grpSpLocks/>
              </p:cNvGrpSpPr>
              <p:nvPr/>
            </p:nvGrpSpPr>
            <p:grpSpPr bwMode="auto">
              <a:xfrm>
                <a:off x="1824" y="2256"/>
                <a:ext cx="240" cy="279"/>
                <a:chOff x="1392" y="3408"/>
                <a:chExt cx="240" cy="279"/>
              </a:xfrm>
            </p:grpSpPr>
            <p:sp>
              <p:nvSpPr>
                <p:cNvPr id="58" name="Line 144">
                  <a:extLst>
                    <a:ext uri="{FF2B5EF4-FFF2-40B4-BE49-F238E27FC236}">
                      <a16:creationId xmlns:a16="http://schemas.microsoft.com/office/drawing/2014/main" id="{17F6654F-0DE5-E4D9-E89F-E7F7DE2ABBA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rc 145">
                  <a:extLst>
                    <a:ext uri="{FF2B5EF4-FFF2-40B4-BE49-F238E27FC236}">
                      <a16:creationId xmlns:a16="http://schemas.microsoft.com/office/drawing/2014/main" id="{8B6C43C6-E056-BD62-364B-324711D45CE4}"/>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46">
                  <a:extLst>
                    <a:ext uri="{FF2B5EF4-FFF2-40B4-BE49-F238E27FC236}">
                      <a16:creationId xmlns:a16="http://schemas.microsoft.com/office/drawing/2014/main" id="{BC859AD7-8ACB-DA61-D2CD-6A9A6452333F}"/>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 name="Arc 147">
                <a:extLst>
                  <a:ext uri="{FF2B5EF4-FFF2-40B4-BE49-F238E27FC236}">
                    <a16:creationId xmlns:a16="http://schemas.microsoft.com/office/drawing/2014/main" id="{6605066C-98F8-7260-79A7-391E004A2C34}"/>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rc 148">
                <a:extLst>
                  <a:ext uri="{FF2B5EF4-FFF2-40B4-BE49-F238E27FC236}">
                    <a16:creationId xmlns:a16="http://schemas.microsoft.com/office/drawing/2014/main" id="{8B2CB98D-8F6C-94D2-46CD-74861E70839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 name="Group 60">
            <a:extLst>
              <a:ext uri="{FF2B5EF4-FFF2-40B4-BE49-F238E27FC236}">
                <a16:creationId xmlns:a16="http://schemas.microsoft.com/office/drawing/2014/main" id="{47C9332D-7C04-C0E7-F812-78B20806136E}"/>
              </a:ext>
            </a:extLst>
          </p:cNvPr>
          <p:cNvGrpSpPr/>
          <p:nvPr/>
        </p:nvGrpSpPr>
        <p:grpSpPr>
          <a:xfrm>
            <a:off x="2384844" y="1703464"/>
            <a:ext cx="2053157" cy="1559800"/>
            <a:chOff x="6346825" y="146200"/>
            <a:chExt cx="2737542" cy="2079733"/>
          </a:xfrm>
        </p:grpSpPr>
        <p:pic>
          <p:nvPicPr>
            <p:cNvPr id="62" name="Picture 2" descr="sea-waves-wallpaper">
              <a:extLst>
                <a:ext uri="{FF2B5EF4-FFF2-40B4-BE49-F238E27FC236}">
                  <a16:creationId xmlns:a16="http://schemas.microsoft.com/office/drawing/2014/main" id="{F127ECD8-C409-C54B-88DF-89FACC682411}"/>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3" name="Picture 2" descr="sea-waves-wallpaper">
              <a:extLst>
                <a:ext uri="{FF2B5EF4-FFF2-40B4-BE49-F238E27FC236}">
                  <a16:creationId xmlns:a16="http://schemas.microsoft.com/office/drawing/2014/main" id="{C8736A68-B40F-1F92-22EB-82CDDABC969F}"/>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64" name="Picture 2" descr="sea-waves-wallpaper">
              <a:extLst>
                <a:ext uri="{FF2B5EF4-FFF2-40B4-BE49-F238E27FC236}">
                  <a16:creationId xmlns:a16="http://schemas.microsoft.com/office/drawing/2014/main" id="{D102FEFA-B079-DC7C-208C-239E54B4A65A}"/>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65" name="Picture 2" descr="sea-waves-wallpaper">
              <a:extLst>
                <a:ext uri="{FF2B5EF4-FFF2-40B4-BE49-F238E27FC236}">
                  <a16:creationId xmlns:a16="http://schemas.microsoft.com/office/drawing/2014/main" id="{4316B9F6-4C3C-43F0-F58E-6760BD48B326}"/>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556373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Solution 1: Fulfill the Backdoor Criteria</a:t>
            </a:r>
          </a:p>
        </p:txBody>
      </p:sp>
      <p:sp>
        <p:nvSpPr>
          <p:cNvPr id="16" name="Content Placeholder 15"/>
          <p:cNvSpPr>
            <a:spLocks noGrp="1"/>
          </p:cNvSpPr>
          <p:nvPr>
            <p:ph sz="half" idx="2"/>
          </p:nvPr>
        </p:nvSpPr>
        <p:spPr>
          <a:xfrm>
            <a:off x="6432240" y="1652824"/>
            <a:ext cx="4235760" cy="4876800"/>
          </a:xfrm>
        </p:spPr>
        <p:txBody>
          <a:bodyPr>
            <a:normAutofit/>
          </a:bodyPr>
          <a:lstStyle/>
          <a:p>
            <a:r>
              <a:rPr lang="en-US" dirty="0"/>
              <a:t>Include variables that block the pathway from cause to effect</a:t>
            </a:r>
          </a:p>
          <a:p>
            <a:endParaRPr lang="en-US" dirty="0"/>
          </a:p>
          <a:p>
            <a:r>
              <a:rPr lang="en-US" dirty="0"/>
              <a:t>Variables must block all backdoor paths from cause to effect</a:t>
            </a:r>
          </a:p>
          <a:p>
            <a:endParaRPr lang="en-US" dirty="0"/>
          </a:p>
          <a:p>
            <a:r>
              <a:rPr lang="en-US" dirty="0"/>
              <a:t>AND variables must not be descendants of the cause</a:t>
            </a:r>
          </a:p>
        </p:txBody>
      </p:sp>
      <p:grpSp>
        <p:nvGrpSpPr>
          <p:cNvPr id="13" name="Group 12">
            <a:extLst>
              <a:ext uri="{FF2B5EF4-FFF2-40B4-BE49-F238E27FC236}">
                <a16:creationId xmlns:a16="http://schemas.microsoft.com/office/drawing/2014/main" id="{6CE56837-4F7B-8546-AD56-0BB34D965AC3}"/>
              </a:ext>
            </a:extLst>
          </p:cNvPr>
          <p:cNvGrpSpPr/>
          <p:nvPr/>
        </p:nvGrpSpPr>
        <p:grpSpPr>
          <a:xfrm>
            <a:off x="1736456" y="2078278"/>
            <a:ext cx="4336098" cy="2012947"/>
            <a:chOff x="1107183" y="1379777"/>
            <a:chExt cx="7036660" cy="2302741"/>
          </a:xfrm>
        </p:grpSpPr>
        <p:sp>
          <p:nvSpPr>
            <p:cNvPr id="14" name="TextBox 13">
              <a:extLst>
                <a:ext uri="{FF2B5EF4-FFF2-40B4-BE49-F238E27FC236}">
                  <a16:creationId xmlns:a16="http://schemas.microsoft.com/office/drawing/2014/main" id="{929E4E2E-0CA5-0445-9E1A-FDB3F291E1C7}"/>
                </a:ext>
              </a:extLst>
            </p:cNvPr>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a:extLst>
                <a:ext uri="{FF2B5EF4-FFF2-40B4-BE49-F238E27FC236}">
                  <a16:creationId xmlns:a16="http://schemas.microsoft.com/office/drawing/2014/main" id="{7B6CB9A8-E120-C54C-A11C-96ACBFFAAE65}"/>
                </a:ext>
              </a:extLst>
            </p:cNvPr>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a:extLst>
                <a:ext uri="{FF2B5EF4-FFF2-40B4-BE49-F238E27FC236}">
                  <a16:creationId xmlns:a16="http://schemas.microsoft.com/office/drawing/2014/main" id="{A2C10573-2D88-F545-8088-18A2D5029521}"/>
                </a:ext>
              </a:extLst>
            </p:cNvPr>
            <p:cNvCxnSpPr>
              <a:stCxn id="14" idx="3"/>
              <a:endCxn id="1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D8FCFCE2-1406-3E40-B12A-0C8A7EF37A50}"/>
                </a:ext>
              </a:extLst>
            </p:cNvPr>
            <p:cNvSpPr txBox="1"/>
            <p:nvPr/>
          </p:nvSpPr>
          <p:spPr>
            <a:xfrm>
              <a:off x="3233858" y="1379777"/>
              <a:ext cx="2560162" cy="950632"/>
            </a:xfrm>
            <a:prstGeom prst="rect">
              <a:avLst/>
            </a:prstGeom>
            <a:noFill/>
            <a:ln>
              <a:solidFill>
                <a:schemeClr val="tx1"/>
              </a:solidFill>
            </a:ln>
          </p:spPr>
          <p:txBody>
            <a:bodyPr wrap="none" rtlCol="0">
              <a:spAutoFit/>
            </a:bodyPr>
            <a:lstStyle/>
            <a:p>
              <a:pPr algn="ctr"/>
              <a:r>
                <a:rPr lang="en-US" sz="2400" dirty="0">
                  <a:latin typeface="Calibri Light"/>
                  <a:cs typeface="Calibri Light"/>
                </a:rPr>
                <a:t>Exogenous </a:t>
              </a:r>
            </a:p>
            <a:p>
              <a:pPr algn="ctr"/>
              <a:r>
                <a:rPr lang="en-US" sz="2400" dirty="0">
                  <a:latin typeface="Calibri Light"/>
                  <a:cs typeface="Calibri Light"/>
                </a:rPr>
                <a:t>Cause</a:t>
              </a:r>
            </a:p>
          </p:txBody>
        </p:sp>
        <p:cxnSp>
          <p:nvCxnSpPr>
            <p:cNvPr id="19" name="Straight Arrow Connector 18">
              <a:extLst>
                <a:ext uri="{FF2B5EF4-FFF2-40B4-BE49-F238E27FC236}">
                  <a16:creationId xmlns:a16="http://schemas.microsoft.com/office/drawing/2014/main" id="{B201CE31-E2AB-C149-9E6E-360BA974761C}"/>
                </a:ext>
              </a:extLst>
            </p:cNvPr>
            <p:cNvCxnSpPr>
              <a:stCxn id="18" idx="2"/>
              <a:endCxn id="14" idx="0"/>
            </p:cNvCxnSpPr>
            <p:nvPr/>
          </p:nvCxnSpPr>
          <p:spPr>
            <a:xfrm flipH="1">
              <a:off x="1913869" y="2330409"/>
              <a:ext cx="2600071"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E70E0EC-E46C-5A41-97C7-FA3545F67738}"/>
                </a:ext>
              </a:extLst>
            </p:cNvPr>
            <p:cNvCxnSpPr>
              <a:stCxn id="18" idx="2"/>
              <a:endCxn id="15" idx="0"/>
            </p:cNvCxnSpPr>
            <p:nvPr/>
          </p:nvCxnSpPr>
          <p:spPr>
            <a:xfrm>
              <a:off x="4513940" y="2330409"/>
              <a:ext cx="2916868"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grpSp>
        <p:nvGrpSpPr>
          <p:cNvPr id="29" name="Group 28">
            <a:extLst>
              <a:ext uri="{FF2B5EF4-FFF2-40B4-BE49-F238E27FC236}">
                <a16:creationId xmlns:a16="http://schemas.microsoft.com/office/drawing/2014/main" id="{9A8161C5-3CB6-AD48-8B93-6EC2050D6386}"/>
              </a:ext>
            </a:extLst>
          </p:cNvPr>
          <p:cNvGrpSpPr/>
          <p:nvPr/>
        </p:nvGrpSpPr>
        <p:grpSpPr>
          <a:xfrm>
            <a:off x="2565991" y="4797597"/>
            <a:ext cx="2951656" cy="1714460"/>
            <a:chOff x="106337" y="4252215"/>
            <a:chExt cx="3883913" cy="2255959"/>
          </a:xfrm>
        </p:grpSpPr>
        <p:sp>
          <p:nvSpPr>
            <p:cNvPr id="11" name="TextBox 10">
              <a:extLst>
                <a:ext uri="{FF2B5EF4-FFF2-40B4-BE49-F238E27FC236}">
                  <a16:creationId xmlns:a16="http://schemas.microsoft.com/office/drawing/2014/main" id="{AC57179A-538E-1643-816D-7506AABCCBA1}"/>
                </a:ext>
              </a:extLst>
            </p:cNvPr>
            <p:cNvSpPr txBox="1"/>
            <p:nvPr/>
          </p:nvSpPr>
          <p:spPr>
            <a:xfrm>
              <a:off x="439211" y="6062690"/>
              <a:ext cx="955934"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Cause </a:t>
              </a:r>
            </a:p>
          </p:txBody>
        </p:sp>
        <p:cxnSp>
          <p:nvCxnSpPr>
            <p:cNvPr id="12" name="Straight Arrow Connector 11">
              <a:extLst>
                <a:ext uri="{FF2B5EF4-FFF2-40B4-BE49-F238E27FC236}">
                  <a16:creationId xmlns:a16="http://schemas.microsoft.com/office/drawing/2014/main" id="{52B8AE83-3AB1-DE4B-AF65-1252CEB645B3}"/>
                </a:ext>
              </a:extLst>
            </p:cNvPr>
            <p:cNvCxnSpPr>
              <a:cxnSpLocks/>
              <a:stCxn id="11" idx="3"/>
              <a:endCxn id="24" idx="1"/>
            </p:cNvCxnSpPr>
            <p:nvPr/>
          </p:nvCxnSpPr>
          <p:spPr>
            <a:xfrm flipV="1">
              <a:off x="1395145" y="5659595"/>
              <a:ext cx="1744635" cy="6258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7AEAA634-A3F7-2247-9E70-368DC1C3D1A3}"/>
                </a:ext>
              </a:extLst>
            </p:cNvPr>
            <p:cNvSpPr txBox="1"/>
            <p:nvPr/>
          </p:nvSpPr>
          <p:spPr>
            <a:xfrm>
              <a:off x="470998" y="4626350"/>
              <a:ext cx="1471279" cy="769472"/>
            </a:xfrm>
            <a:prstGeom prst="rect">
              <a:avLst/>
            </a:prstGeom>
            <a:noFill/>
            <a:ln>
              <a:solidFill>
                <a:schemeClr val="tx1"/>
              </a:solidFill>
            </a:ln>
          </p:spPr>
          <p:txBody>
            <a:bodyPr wrap="none" rtlCol="0">
              <a:spAutoFit/>
            </a:bodyPr>
            <a:lstStyle/>
            <a:p>
              <a:pPr algn="ctr"/>
              <a:r>
                <a:rPr lang="en-US" sz="1600" dirty="0">
                  <a:latin typeface="Calibri Light"/>
                  <a:cs typeface="Calibri Light"/>
                </a:rPr>
                <a:t>Exogenous </a:t>
              </a:r>
            </a:p>
            <a:p>
              <a:pPr algn="ctr"/>
              <a:r>
                <a:rPr lang="en-US" sz="1600" dirty="0">
                  <a:latin typeface="Calibri Light"/>
                  <a:cs typeface="Calibri Light"/>
                </a:rPr>
                <a:t>Cause</a:t>
              </a:r>
            </a:p>
          </p:txBody>
        </p:sp>
        <p:cxnSp>
          <p:nvCxnSpPr>
            <p:cNvPr id="22" name="Straight Arrow Connector 21">
              <a:extLst>
                <a:ext uri="{FF2B5EF4-FFF2-40B4-BE49-F238E27FC236}">
                  <a16:creationId xmlns:a16="http://schemas.microsoft.com/office/drawing/2014/main" id="{85D824A3-9AE7-5244-A95A-8EDE8AAA1688}"/>
                </a:ext>
              </a:extLst>
            </p:cNvPr>
            <p:cNvCxnSpPr>
              <a:cxnSpLocks/>
              <a:stCxn id="20" idx="1"/>
              <a:endCxn id="11" idx="1"/>
            </p:cNvCxnSpPr>
            <p:nvPr/>
          </p:nvCxnSpPr>
          <p:spPr>
            <a:xfrm rot="10800000" flipV="1">
              <a:off x="439212" y="5011086"/>
              <a:ext cx="31787" cy="1274346"/>
            </a:xfrm>
            <a:prstGeom prst="curvedConnector3">
              <a:avLst>
                <a:gd name="adj1" fmla="val 104631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12A83FB-7823-8F4B-AD0D-22E1B7A83FF0}"/>
                </a:ext>
              </a:extLst>
            </p:cNvPr>
            <p:cNvCxnSpPr>
              <a:cxnSpLocks/>
              <a:stCxn id="20" idx="3"/>
              <a:endCxn id="24" idx="1"/>
            </p:cNvCxnSpPr>
            <p:nvPr/>
          </p:nvCxnSpPr>
          <p:spPr>
            <a:xfrm>
              <a:off x="1942276" y="5011086"/>
              <a:ext cx="1197504" cy="64850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421AC015-E3FA-E448-BFEC-C43DC6BFC9AD}"/>
                </a:ext>
              </a:extLst>
            </p:cNvPr>
            <p:cNvSpPr txBox="1"/>
            <p:nvPr/>
          </p:nvSpPr>
          <p:spPr>
            <a:xfrm>
              <a:off x="3139780" y="5436853"/>
              <a:ext cx="850470"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Effect</a:t>
              </a:r>
            </a:p>
          </p:txBody>
        </p:sp>
        <p:sp>
          <p:nvSpPr>
            <p:cNvPr id="28" name="TextBox 27">
              <a:extLst>
                <a:ext uri="{FF2B5EF4-FFF2-40B4-BE49-F238E27FC236}">
                  <a16:creationId xmlns:a16="http://schemas.microsoft.com/office/drawing/2014/main" id="{4D8412C0-1F55-704F-A842-844FF4769A9F}"/>
                </a:ext>
              </a:extLst>
            </p:cNvPr>
            <p:cNvSpPr txBox="1"/>
            <p:nvPr/>
          </p:nvSpPr>
          <p:spPr>
            <a:xfrm>
              <a:off x="106337" y="4252215"/>
              <a:ext cx="1746078" cy="364487"/>
            </a:xfrm>
            <a:prstGeom prst="rect">
              <a:avLst/>
            </a:prstGeom>
            <a:noFill/>
          </p:spPr>
          <p:txBody>
            <a:bodyPr wrap="none" rtlCol="0">
              <a:spAutoFit/>
            </a:bodyPr>
            <a:lstStyle/>
            <a:p>
              <a:r>
                <a:rPr lang="en-US" sz="1200" b="1" i="1" dirty="0"/>
                <a:t>Regression Model</a:t>
              </a:r>
            </a:p>
          </p:txBody>
        </p:sp>
      </p:grpSp>
    </p:spTree>
    <p:extLst>
      <p:ext uri="{BB962C8B-B14F-4D97-AF65-F5344CB8AC3E}">
        <p14:creationId xmlns:p14="http://schemas.microsoft.com/office/powerpoint/2010/main" val="32766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dirty="0">
                <a:cs typeface="Calibri Light"/>
              </a:rPr>
              <a:t>Proximate Backdoors</a:t>
            </a:r>
          </a:p>
        </p:txBody>
      </p:sp>
      <p:sp>
        <p:nvSpPr>
          <p:cNvPr id="14" name="TextBox 13"/>
          <p:cNvSpPr txBox="1"/>
          <p:nvPr/>
        </p:nvSpPr>
        <p:spPr>
          <a:xfrm>
            <a:off x="2663411" y="4779989"/>
            <a:ext cx="1534394"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82626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4197805" y="5133932"/>
            <a:ext cx="406479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140098" y="1438515"/>
            <a:ext cx="3742331"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Exogenous Cause</a:t>
            </a:r>
          </a:p>
        </p:txBody>
      </p:sp>
      <p:cxnSp>
        <p:nvCxnSpPr>
          <p:cNvPr id="19" name="Straight Arrow Connector 18"/>
          <p:cNvCxnSpPr>
            <a:stCxn id="18" idx="2"/>
            <a:endCxn id="14" idx="0"/>
          </p:cNvCxnSpPr>
          <p:nvPr/>
        </p:nvCxnSpPr>
        <p:spPr>
          <a:xfrm flipH="1">
            <a:off x="3430609" y="2146401"/>
            <a:ext cx="2580655" cy="263358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a:off x="6011264" y="2146402"/>
            <a:ext cx="1750943" cy="11524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300809" y="3298878"/>
            <a:ext cx="2922795" cy="584776"/>
          </a:xfrm>
          <a:prstGeom prst="rect">
            <a:avLst/>
          </a:prstGeom>
          <a:noFill/>
          <a:ln>
            <a:solidFill>
              <a:schemeClr val="tx1"/>
            </a:solidFill>
          </a:ln>
        </p:spPr>
        <p:txBody>
          <a:bodyPr wrap="none" rtlCol="0">
            <a:spAutoFit/>
          </a:bodyPr>
          <a:lstStyle/>
          <a:p>
            <a:pPr algn="ctr"/>
            <a:r>
              <a:rPr lang="en-US" sz="3200" dirty="0">
                <a:latin typeface="Calibri Light"/>
                <a:cs typeface="Calibri Light"/>
              </a:rPr>
              <a:t>Proximate Cause</a:t>
            </a:r>
          </a:p>
        </p:txBody>
      </p:sp>
      <p:cxnSp>
        <p:nvCxnSpPr>
          <p:cNvPr id="24" name="Straight Arrow Connector 23"/>
          <p:cNvCxnSpPr>
            <a:stCxn id="23" idx="2"/>
            <a:endCxn id="15" idx="0"/>
          </p:cNvCxnSpPr>
          <p:nvPr/>
        </p:nvCxnSpPr>
        <p:spPr>
          <a:xfrm>
            <a:off x="7762206" y="3883655"/>
            <a:ext cx="1185338" cy="8963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524000" y="5962135"/>
            <a:ext cx="9144000" cy="830997"/>
          </a:xfrm>
          <a:prstGeom prst="rect">
            <a:avLst/>
          </a:prstGeom>
          <a:noFill/>
        </p:spPr>
        <p:txBody>
          <a:bodyPr wrap="square" rtlCol="0">
            <a:spAutoFit/>
          </a:bodyPr>
          <a:lstStyle/>
          <a:p>
            <a:r>
              <a:rPr lang="en-US" sz="2400" dirty="0"/>
              <a:t>Often we only have proximate variables in a backdoor path. Controlling for just them is sufficient.</a:t>
            </a:r>
          </a:p>
        </p:txBody>
      </p:sp>
    </p:spTree>
    <p:extLst>
      <p:ext uri="{BB962C8B-B14F-4D97-AF65-F5344CB8AC3E}">
        <p14:creationId xmlns:p14="http://schemas.microsoft.com/office/powerpoint/2010/main" val="29597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par>
                                <p:cTn id="11" presetID="9" presetClass="emph" presetSubtype="0" nodeType="withEffect">
                                  <p:stCondLst>
                                    <p:cond delay="0"/>
                                  </p:stCondLst>
                                  <p:childTnLst>
                                    <p:set>
                                      <p:cBhvr rctx="PPT">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Proximate Backdoors and Regression</a:t>
            </a:r>
          </a:p>
        </p:txBody>
      </p:sp>
      <p:sp>
        <p:nvSpPr>
          <p:cNvPr id="16" name="TextBox 15">
            <a:extLst>
              <a:ext uri="{FF2B5EF4-FFF2-40B4-BE49-F238E27FC236}">
                <a16:creationId xmlns:a16="http://schemas.microsoft.com/office/drawing/2014/main" id="{7874A054-AD5C-4D4C-9961-0EFD8E66E9E0}"/>
              </a:ext>
            </a:extLst>
          </p:cNvPr>
          <p:cNvSpPr txBox="1"/>
          <p:nvPr/>
        </p:nvSpPr>
        <p:spPr>
          <a:xfrm>
            <a:off x="5272306" y="4633382"/>
            <a:ext cx="1399742"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Cause </a:t>
            </a:r>
          </a:p>
        </p:txBody>
      </p:sp>
      <p:cxnSp>
        <p:nvCxnSpPr>
          <p:cNvPr id="20" name="Straight Arrow Connector 19">
            <a:extLst>
              <a:ext uri="{FF2B5EF4-FFF2-40B4-BE49-F238E27FC236}">
                <a16:creationId xmlns:a16="http://schemas.microsoft.com/office/drawing/2014/main" id="{4893F2F8-B69A-A747-92C2-7E23EAE1A869}"/>
              </a:ext>
            </a:extLst>
          </p:cNvPr>
          <p:cNvCxnSpPr>
            <a:cxnSpLocks/>
            <a:stCxn id="16" idx="3"/>
            <a:endCxn id="27" idx="1"/>
          </p:cNvCxnSpPr>
          <p:nvPr/>
        </p:nvCxnSpPr>
        <p:spPr>
          <a:xfrm flipV="1">
            <a:off x="6672049" y="3996551"/>
            <a:ext cx="2748839" cy="95999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139883FA-6042-314A-BBC1-70183CA201B2}"/>
              </a:ext>
            </a:extLst>
          </p:cNvPr>
          <p:cNvSpPr txBox="1"/>
          <p:nvPr/>
        </p:nvSpPr>
        <p:spPr>
          <a:xfrm>
            <a:off x="5340960" y="2430119"/>
            <a:ext cx="2150463" cy="1200329"/>
          </a:xfrm>
          <a:prstGeom prst="rect">
            <a:avLst/>
          </a:prstGeom>
          <a:noFill/>
          <a:ln>
            <a:solidFill>
              <a:schemeClr val="tx1"/>
            </a:solidFill>
          </a:ln>
        </p:spPr>
        <p:txBody>
          <a:bodyPr wrap="none" rtlCol="0">
            <a:spAutoFit/>
          </a:bodyPr>
          <a:lstStyle/>
          <a:p>
            <a:pPr algn="ctr"/>
            <a:r>
              <a:rPr lang="en-US" sz="3600" dirty="0">
                <a:latin typeface="Calibri Light"/>
                <a:cs typeface="Calibri Light"/>
              </a:rPr>
              <a:t>Proximate </a:t>
            </a:r>
          </a:p>
          <a:p>
            <a:pPr algn="ctr"/>
            <a:r>
              <a:rPr lang="en-US" sz="3600" dirty="0">
                <a:latin typeface="Calibri Light"/>
                <a:cs typeface="Calibri Light"/>
              </a:rPr>
              <a:t>Cause</a:t>
            </a:r>
          </a:p>
        </p:txBody>
      </p:sp>
      <p:cxnSp>
        <p:nvCxnSpPr>
          <p:cNvPr id="25" name="Straight Arrow Connector 21">
            <a:extLst>
              <a:ext uri="{FF2B5EF4-FFF2-40B4-BE49-F238E27FC236}">
                <a16:creationId xmlns:a16="http://schemas.microsoft.com/office/drawing/2014/main" id="{63A6ACA2-43E8-954A-85E4-8C2CBCA432C2}"/>
              </a:ext>
            </a:extLst>
          </p:cNvPr>
          <p:cNvCxnSpPr>
            <a:cxnSpLocks/>
            <a:stCxn id="22" idx="1"/>
            <a:endCxn id="16" idx="1"/>
          </p:cNvCxnSpPr>
          <p:nvPr/>
        </p:nvCxnSpPr>
        <p:spPr>
          <a:xfrm rot="10800000" flipV="1">
            <a:off x="5272307" y="3030284"/>
            <a:ext cx="68653" cy="1926265"/>
          </a:xfrm>
          <a:prstGeom prst="curvedConnector3">
            <a:avLst>
              <a:gd name="adj1" fmla="val 1176372"/>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58DDF0-C268-E149-B2FD-33245B8C0E78}"/>
              </a:ext>
            </a:extLst>
          </p:cNvPr>
          <p:cNvCxnSpPr>
            <a:cxnSpLocks/>
            <a:stCxn id="22" idx="3"/>
            <a:endCxn id="27" idx="1"/>
          </p:cNvCxnSpPr>
          <p:nvPr/>
        </p:nvCxnSpPr>
        <p:spPr>
          <a:xfrm>
            <a:off x="7491422" y="3030283"/>
            <a:ext cx="1929464" cy="966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C0AD3615-E150-F64C-857B-148412B235AF}"/>
              </a:ext>
            </a:extLst>
          </p:cNvPr>
          <p:cNvSpPr txBox="1"/>
          <p:nvPr/>
        </p:nvSpPr>
        <p:spPr>
          <a:xfrm>
            <a:off x="9420886" y="3673384"/>
            <a:ext cx="1225848"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Effect</a:t>
            </a:r>
          </a:p>
        </p:txBody>
      </p:sp>
      <p:sp>
        <p:nvSpPr>
          <p:cNvPr id="28" name="TextBox 27">
            <a:extLst>
              <a:ext uri="{FF2B5EF4-FFF2-40B4-BE49-F238E27FC236}">
                <a16:creationId xmlns:a16="http://schemas.microsoft.com/office/drawing/2014/main" id="{C7468350-4F48-6E4A-A93A-137C468DAE94}"/>
              </a:ext>
            </a:extLst>
          </p:cNvPr>
          <p:cNvSpPr txBox="1"/>
          <p:nvPr/>
        </p:nvSpPr>
        <p:spPr>
          <a:xfrm>
            <a:off x="4728393" y="1856216"/>
            <a:ext cx="2837188" cy="523220"/>
          </a:xfrm>
          <a:prstGeom prst="rect">
            <a:avLst/>
          </a:prstGeom>
          <a:noFill/>
        </p:spPr>
        <p:txBody>
          <a:bodyPr wrap="none" rtlCol="0">
            <a:spAutoFit/>
          </a:bodyPr>
          <a:lstStyle/>
          <a:p>
            <a:r>
              <a:rPr lang="en-US" sz="2800" b="1" i="1" dirty="0"/>
              <a:t>Regression Model</a:t>
            </a:r>
          </a:p>
        </p:txBody>
      </p:sp>
      <p:sp>
        <p:nvSpPr>
          <p:cNvPr id="29" name="TextBox 28">
            <a:extLst>
              <a:ext uri="{FF2B5EF4-FFF2-40B4-BE49-F238E27FC236}">
                <a16:creationId xmlns:a16="http://schemas.microsoft.com/office/drawing/2014/main" id="{FE9C1419-2E43-7042-9B05-C112F6A4AB4B}"/>
              </a:ext>
            </a:extLst>
          </p:cNvPr>
          <p:cNvSpPr txBox="1"/>
          <p:nvPr/>
        </p:nvSpPr>
        <p:spPr>
          <a:xfrm>
            <a:off x="1581566" y="3153111"/>
            <a:ext cx="2506263" cy="1323439"/>
          </a:xfrm>
          <a:prstGeom prst="rect">
            <a:avLst/>
          </a:prstGeom>
          <a:noFill/>
          <a:ln>
            <a:solidFill>
              <a:schemeClr val="bg1">
                <a:lumMod val="75000"/>
              </a:schemeClr>
            </a:solidFill>
          </a:ln>
        </p:spPr>
        <p:txBody>
          <a:bodyPr wrap="none" rtlCol="0">
            <a:spAutoFit/>
          </a:bodyPr>
          <a:lstStyle/>
          <a:p>
            <a:pPr algn="ctr"/>
            <a:r>
              <a:rPr lang="en-US" sz="4000" dirty="0">
                <a:solidFill>
                  <a:schemeClr val="bg1">
                    <a:lumMod val="75000"/>
                  </a:schemeClr>
                </a:solidFill>
                <a:latin typeface="Calibri Light"/>
                <a:cs typeface="Calibri Light"/>
              </a:rPr>
              <a:t>Exogenous </a:t>
            </a:r>
          </a:p>
          <a:p>
            <a:pPr algn="ctr"/>
            <a:r>
              <a:rPr lang="en-US" sz="4000" dirty="0">
                <a:solidFill>
                  <a:schemeClr val="bg1">
                    <a:lumMod val="75000"/>
                  </a:schemeClr>
                </a:solidFill>
                <a:latin typeface="Calibri Light"/>
                <a:cs typeface="Calibri Light"/>
              </a:rPr>
              <a:t>Cause</a:t>
            </a:r>
          </a:p>
        </p:txBody>
      </p:sp>
      <p:cxnSp>
        <p:nvCxnSpPr>
          <p:cNvPr id="30" name="Straight Arrow Connector 29">
            <a:extLst>
              <a:ext uri="{FF2B5EF4-FFF2-40B4-BE49-F238E27FC236}">
                <a16:creationId xmlns:a16="http://schemas.microsoft.com/office/drawing/2014/main" id="{B3AEB04E-6FE0-9F47-85A6-65753A46C845}"/>
              </a:ext>
            </a:extLst>
          </p:cNvPr>
          <p:cNvCxnSpPr>
            <a:cxnSpLocks/>
            <a:stCxn id="29" idx="3"/>
            <a:endCxn id="16" idx="1"/>
          </p:cNvCxnSpPr>
          <p:nvPr/>
        </p:nvCxnSpPr>
        <p:spPr>
          <a:xfrm>
            <a:off x="4087828" y="3814830"/>
            <a:ext cx="1184478" cy="11417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9C58DC9C-BE4A-DE45-8BBB-7F06DFE80925}"/>
              </a:ext>
            </a:extLst>
          </p:cNvPr>
          <p:cNvCxnSpPr>
            <a:cxnSpLocks/>
            <a:stCxn id="29" idx="3"/>
            <a:endCxn id="22" idx="1"/>
          </p:cNvCxnSpPr>
          <p:nvPr/>
        </p:nvCxnSpPr>
        <p:spPr>
          <a:xfrm flipV="1">
            <a:off x="4087829" y="3030284"/>
            <a:ext cx="1253131" cy="78454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18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What Variables Block the Back Door?</a:t>
            </a:r>
          </a:p>
        </p:txBody>
      </p:sp>
      <p:sp>
        <p:nvSpPr>
          <p:cNvPr id="14" name="TextBox 13"/>
          <p:cNvSpPr txBox="1"/>
          <p:nvPr/>
        </p:nvSpPr>
        <p:spPr>
          <a:xfrm>
            <a:off x="3091413" y="4779990"/>
            <a:ext cx="67839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Y1 </a:t>
            </a:r>
          </a:p>
        </p:txBody>
      </p:sp>
      <p:sp>
        <p:nvSpPr>
          <p:cNvPr id="15" name="TextBox 14"/>
          <p:cNvSpPr txBox="1"/>
          <p:nvPr/>
        </p:nvSpPr>
        <p:spPr>
          <a:xfrm>
            <a:off x="8654837" y="4779990"/>
            <a:ext cx="585417"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Y4</a:t>
            </a:r>
          </a:p>
        </p:txBody>
      </p:sp>
      <p:cxnSp>
        <p:nvCxnSpPr>
          <p:cNvPr id="17" name="Straight Arrow Connector 16"/>
          <p:cNvCxnSpPr>
            <a:stCxn id="14" idx="3"/>
            <a:endCxn id="15" idx="1"/>
          </p:cNvCxnSpPr>
          <p:nvPr/>
        </p:nvCxnSpPr>
        <p:spPr>
          <a:xfrm>
            <a:off x="3769804" y="5072377"/>
            <a:ext cx="4885033"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796880" y="1519620"/>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X1</a:t>
            </a:r>
          </a:p>
        </p:txBody>
      </p:sp>
      <p:cxnSp>
        <p:nvCxnSpPr>
          <p:cNvPr id="19" name="Straight Arrow Connector 18"/>
          <p:cNvCxnSpPr>
            <a:stCxn id="18" idx="2"/>
            <a:endCxn id="14" idx="0"/>
          </p:cNvCxnSpPr>
          <p:nvPr/>
        </p:nvCxnSpPr>
        <p:spPr>
          <a:xfrm flipH="1">
            <a:off x="3430608" y="2104395"/>
            <a:ext cx="2665392" cy="26755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flipH="1">
            <a:off x="6078550" y="2104395"/>
            <a:ext cx="17451" cy="11139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779429" y="3218330"/>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Y2</a:t>
            </a:r>
          </a:p>
        </p:txBody>
      </p:sp>
      <p:cxnSp>
        <p:nvCxnSpPr>
          <p:cNvPr id="24" name="Straight Arrow Connector 23"/>
          <p:cNvCxnSpPr>
            <a:cxnSpLocks/>
            <a:stCxn id="23" idx="3"/>
            <a:endCxn id="15" idx="0"/>
          </p:cNvCxnSpPr>
          <p:nvPr/>
        </p:nvCxnSpPr>
        <p:spPr>
          <a:xfrm>
            <a:off x="6377669" y="3510717"/>
            <a:ext cx="2569876"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524000" y="5714456"/>
            <a:ext cx="9144000" cy="830997"/>
          </a:xfrm>
          <a:prstGeom prst="rect">
            <a:avLst/>
          </a:prstGeom>
          <a:noFill/>
        </p:spPr>
        <p:txBody>
          <a:bodyPr wrap="square" rtlCol="0">
            <a:spAutoFit/>
          </a:bodyPr>
          <a:lstStyle/>
          <a:p>
            <a:r>
              <a:rPr lang="en-US" sz="2400" dirty="0"/>
              <a:t>There are two ways to build a multiple regression with closed back doors to determine if Y1 -&gt; Y4. What are they?</a:t>
            </a:r>
          </a:p>
        </p:txBody>
      </p:sp>
      <p:cxnSp>
        <p:nvCxnSpPr>
          <p:cNvPr id="16" name="Straight Arrow Connector 15">
            <a:extLst>
              <a:ext uri="{FF2B5EF4-FFF2-40B4-BE49-F238E27FC236}">
                <a16:creationId xmlns:a16="http://schemas.microsoft.com/office/drawing/2014/main" id="{4F17A378-2C5F-A443-AF65-8F407E34002C}"/>
              </a:ext>
            </a:extLst>
          </p:cNvPr>
          <p:cNvCxnSpPr>
            <a:cxnSpLocks/>
            <a:stCxn id="23" idx="1"/>
            <a:endCxn id="14" idx="0"/>
          </p:cNvCxnSpPr>
          <p:nvPr/>
        </p:nvCxnSpPr>
        <p:spPr>
          <a:xfrm flipH="1">
            <a:off x="3430608" y="3510717"/>
            <a:ext cx="2348820"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695F7F94-A8A6-F54A-97CA-ED3A1E371B41}"/>
              </a:ext>
            </a:extLst>
          </p:cNvPr>
          <p:cNvSpPr txBox="1"/>
          <p:nvPr/>
        </p:nvSpPr>
        <p:spPr>
          <a:xfrm>
            <a:off x="8605144" y="3033244"/>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Y3</a:t>
            </a:r>
          </a:p>
        </p:txBody>
      </p:sp>
      <p:cxnSp>
        <p:nvCxnSpPr>
          <p:cNvPr id="22" name="Straight Arrow Connector 21">
            <a:extLst>
              <a:ext uri="{FF2B5EF4-FFF2-40B4-BE49-F238E27FC236}">
                <a16:creationId xmlns:a16="http://schemas.microsoft.com/office/drawing/2014/main" id="{4F84F2C3-F1D9-A147-85B5-4A99857AAF38}"/>
              </a:ext>
            </a:extLst>
          </p:cNvPr>
          <p:cNvCxnSpPr>
            <a:cxnSpLocks/>
            <a:stCxn id="18" idx="2"/>
            <a:endCxn id="20" idx="1"/>
          </p:cNvCxnSpPr>
          <p:nvPr/>
        </p:nvCxnSpPr>
        <p:spPr>
          <a:xfrm>
            <a:off x="6096001" y="2104395"/>
            <a:ext cx="2509143" cy="12212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A620C6EC-F5D3-0A4E-8F74-8E681B043DF4}"/>
              </a:ext>
            </a:extLst>
          </p:cNvPr>
          <p:cNvCxnSpPr>
            <a:cxnSpLocks/>
            <a:stCxn id="20" idx="2"/>
            <a:endCxn id="15" idx="0"/>
          </p:cNvCxnSpPr>
          <p:nvPr/>
        </p:nvCxnSpPr>
        <p:spPr>
          <a:xfrm>
            <a:off x="8904265" y="3618019"/>
            <a:ext cx="43281" cy="11619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3385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Sometimes We Cannot Shut the Backdoor</a:t>
            </a:r>
          </a:p>
        </p:txBody>
      </p:sp>
      <p:sp>
        <p:nvSpPr>
          <p:cNvPr id="13" name="TextBox 12">
            <a:extLst>
              <a:ext uri="{FF2B5EF4-FFF2-40B4-BE49-F238E27FC236}">
                <a16:creationId xmlns:a16="http://schemas.microsoft.com/office/drawing/2014/main" id="{BE5539E9-55A8-654B-BC17-73155B72608B}"/>
              </a:ext>
            </a:extLst>
          </p:cNvPr>
          <p:cNvSpPr txBox="1"/>
          <p:nvPr/>
        </p:nvSpPr>
        <p:spPr>
          <a:xfrm>
            <a:off x="3093572" y="4766749"/>
            <a:ext cx="167065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Cause </a:t>
            </a:r>
          </a:p>
        </p:txBody>
      </p:sp>
      <p:sp>
        <p:nvSpPr>
          <p:cNvPr id="18" name="TextBox 17">
            <a:extLst>
              <a:ext uri="{FF2B5EF4-FFF2-40B4-BE49-F238E27FC236}">
                <a16:creationId xmlns:a16="http://schemas.microsoft.com/office/drawing/2014/main" id="{D018CAB8-303D-2340-B4DB-E39830C287B4}"/>
              </a:ext>
            </a:extLst>
          </p:cNvPr>
          <p:cNvSpPr txBox="1"/>
          <p:nvPr/>
        </p:nvSpPr>
        <p:spPr>
          <a:xfrm>
            <a:off x="8596320" y="4766749"/>
            <a:ext cx="145822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Effect</a:t>
            </a:r>
          </a:p>
        </p:txBody>
      </p:sp>
      <p:cxnSp>
        <p:nvCxnSpPr>
          <p:cNvPr id="22" name="Straight Arrow Connector 21">
            <a:extLst>
              <a:ext uri="{FF2B5EF4-FFF2-40B4-BE49-F238E27FC236}">
                <a16:creationId xmlns:a16="http://schemas.microsoft.com/office/drawing/2014/main" id="{5D2AB2DD-FE7A-FE4C-A4C1-449199E0E953}"/>
              </a:ext>
            </a:extLst>
          </p:cNvPr>
          <p:cNvCxnSpPr>
            <a:cxnSpLocks/>
            <a:stCxn id="13" idx="3"/>
            <a:endCxn id="18" idx="1"/>
          </p:cNvCxnSpPr>
          <p:nvPr/>
        </p:nvCxnSpPr>
        <p:spPr>
          <a:xfrm>
            <a:off x="4764222" y="5151469"/>
            <a:ext cx="3832098"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0F5890D1-4A37-224A-BAF3-14507CC2C8CE}"/>
              </a:ext>
            </a:extLst>
          </p:cNvPr>
          <p:cNvSpPr txBox="1"/>
          <p:nvPr/>
        </p:nvSpPr>
        <p:spPr>
          <a:xfrm>
            <a:off x="3479344" y="1753703"/>
            <a:ext cx="5955092" cy="1446550"/>
          </a:xfrm>
          <a:prstGeom prst="rect">
            <a:avLst/>
          </a:prstGeom>
          <a:noFill/>
          <a:ln>
            <a:solidFill>
              <a:schemeClr val="tx1"/>
            </a:solidFill>
          </a:ln>
        </p:spPr>
        <p:txBody>
          <a:bodyPr wrap="none" rtlCol="0">
            <a:spAutoFit/>
          </a:bodyPr>
          <a:lstStyle/>
          <a:p>
            <a:pPr algn="ctr"/>
            <a:r>
              <a:rPr lang="en-US" sz="4400" dirty="0">
                <a:latin typeface="Calibri Light"/>
                <a:cs typeface="Calibri Light"/>
              </a:rPr>
              <a:t>Billion Dollar</a:t>
            </a:r>
          </a:p>
          <a:p>
            <a:pPr algn="ctr"/>
            <a:r>
              <a:rPr lang="en-US" sz="4400" dirty="0">
                <a:latin typeface="Calibri Light"/>
                <a:cs typeface="Calibri Light"/>
              </a:rPr>
              <a:t>Environmental Covariates</a:t>
            </a:r>
          </a:p>
        </p:txBody>
      </p:sp>
      <p:cxnSp>
        <p:nvCxnSpPr>
          <p:cNvPr id="24" name="Straight Arrow Connector 23">
            <a:extLst>
              <a:ext uri="{FF2B5EF4-FFF2-40B4-BE49-F238E27FC236}">
                <a16:creationId xmlns:a16="http://schemas.microsoft.com/office/drawing/2014/main" id="{41E38C7D-33A8-304E-A429-8839CD44A9FC}"/>
              </a:ext>
            </a:extLst>
          </p:cNvPr>
          <p:cNvCxnSpPr>
            <a:cxnSpLocks/>
            <a:stCxn id="23" idx="2"/>
            <a:endCxn id="13" idx="0"/>
          </p:cNvCxnSpPr>
          <p:nvPr/>
        </p:nvCxnSpPr>
        <p:spPr>
          <a:xfrm flipH="1">
            <a:off x="3928898" y="3200254"/>
            <a:ext cx="2527993"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E12A58FC-CA44-A040-BC38-F6A684C89F8E}"/>
              </a:ext>
            </a:extLst>
          </p:cNvPr>
          <p:cNvCxnSpPr>
            <a:cxnSpLocks/>
            <a:stCxn id="23" idx="2"/>
            <a:endCxn id="18" idx="0"/>
          </p:cNvCxnSpPr>
          <p:nvPr/>
        </p:nvCxnSpPr>
        <p:spPr>
          <a:xfrm>
            <a:off x="6456890" y="3200254"/>
            <a:ext cx="2868540"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32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Or, we suspect, but don’t know, of backdoors</a:t>
            </a:r>
          </a:p>
        </p:txBody>
      </p:sp>
      <p:sp>
        <p:nvSpPr>
          <p:cNvPr id="14" name="TextBox 13"/>
          <p:cNvSpPr txBox="1"/>
          <p:nvPr/>
        </p:nvSpPr>
        <p:spPr>
          <a:xfrm>
            <a:off x="2663411" y="4779989"/>
            <a:ext cx="1534394"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83134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4197805" y="5133932"/>
            <a:ext cx="411559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3430609" y="2552701"/>
            <a:ext cx="295494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6385552" y="2552701"/>
            <a:ext cx="261279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4508501" y="1404938"/>
            <a:ext cx="3754101"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800" dirty="0"/>
              <a:t>Who Knows</a:t>
            </a:r>
          </a:p>
        </p:txBody>
      </p:sp>
      <p:sp>
        <p:nvSpPr>
          <p:cNvPr id="7" name="TextBox 6"/>
          <p:cNvSpPr txBox="1"/>
          <p:nvPr/>
        </p:nvSpPr>
        <p:spPr>
          <a:xfrm>
            <a:off x="4215757" y="3022600"/>
            <a:ext cx="636287" cy="677108"/>
          </a:xfrm>
          <a:prstGeom prst="rect">
            <a:avLst/>
          </a:prstGeom>
          <a:noFill/>
        </p:spPr>
        <p:txBody>
          <a:bodyPr wrap="none" rtlCol="0">
            <a:spAutoFit/>
          </a:bodyPr>
          <a:lstStyle/>
          <a:p>
            <a:r>
              <a:rPr lang="en-US" sz="3800" dirty="0"/>
              <a:t>??</a:t>
            </a:r>
          </a:p>
        </p:txBody>
      </p:sp>
      <p:sp>
        <p:nvSpPr>
          <p:cNvPr id="16" name="TextBox 15"/>
          <p:cNvSpPr txBox="1"/>
          <p:nvPr/>
        </p:nvSpPr>
        <p:spPr>
          <a:xfrm>
            <a:off x="7645401" y="3022600"/>
            <a:ext cx="636287" cy="677108"/>
          </a:xfrm>
          <a:prstGeom prst="rect">
            <a:avLst/>
          </a:prstGeom>
          <a:noFill/>
        </p:spPr>
        <p:txBody>
          <a:bodyPr wrap="none" rtlCol="0">
            <a:spAutoFit/>
          </a:bodyPr>
          <a:lstStyle/>
          <a:p>
            <a:r>
              <a:rPr lang="en-US" sz="3800" dirty="0"/>
              <a:t>??</a:t>
            </a:r>
          </a:p>
        </p:txBody>
      </p:sp>
      <p:sp>
        <p:nvSpPr>
          <p:cNvPr id="20" name="TextBox 19"/>
          <p:cNvSpPr txBox="1"/>
          <p:nvPr/>
        </p:nvSpPr>
        <p:spPr>
          <a:xfrm>
            <a:off x="4858973" y="4373590"/>
            <a:ext cx="2832877" cy="1323439"/>
          </a:xfrm>
          <a:prstGeom prst="rect">
            <a:avLst/>
          </a:prstGeom>
          <a:solidFill>
            <a:srgbClr val="FFFFFF"/>
          </a:solidFill>
          <a:ln>
            <a:solidFill>
              <a:schemeClr val="tx1"/>
            </a:solidFill>
          </a:ln>
        </p:spPr>
        <p:txBody>
          <a:bodyPr wrap="none" rtlCol="0">
            <a:spAutoFit/>
          </a:bodyPr>
          <a:lstStyle/>
          <a:p>
            <a:pPr algn="ctr"/>
            <a:r>
              <a:rPr lang="en-US" sz="4000" dirty="0">
                <a:latin typeface="Calibri Light"/>
                <a:cs typeface="Calibri Light"/>
              </a:rPr>
              <a:t>Independent</a:t>
            </a:r>
          </a:p>
          <a:p>
            <a:pPr algn="ctr"/>
            <a:r>
              <a:rPr lang="en-US" sz="4000" dirty="0">
                <a:latin typeface="Calibri Light"/>
                <a:cs typeface="Calibri Light"/>
              </a:rPr>
              <a:t>Mediator</a:t>
            </a:r>
          </a:p>
        </p:txBody>
      </p:sp>
    </p:spTree>
    <p:extLst>
      <p:ext uri="{BB962C8B-B14F-4D97-AF65-F5344CB8AC3E}">
        <p14:creationId xmlns:p14="http://schemas.microsoft.com/office/powerpoint/2010/main" val="24255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a:rPr>
              <a:t>Solution 2: The Front-Door Criterion</a:t>
            </a:r>
          </a:p>
        </p:txBody>
      </p:sp>
      <p:sp>
        <p:nvSpPr>
          <p:cNvPr id="24" name="Content Placeholder 23"/>
          <p:cNvSpPr>
            <a:spLocks noGrp="1"/>
          </p:cNvSpPr>
          <p:nvPr>
            <p:ph sz="half" idx="2"/>
          </p:nvPr>
        </p:nvSpPr>
        <p:spPr>
          <a:xfrm>
            <a:off x="6311899" y="1600201"/>
            <a:ext cx="5207165" cy="4525963"/>
          </a:xfrm>
        </p:spPr>
        <p:txBody>
          <a:bodyPr>
            <a:normAutofit fontScale="92500" lnSpcReduction="10000"/>
          </a:bodyPr>
          <a:lstStyle/>
          <a:p>
            <a:r>
              <a:rPr lang="en-US" dirty="0"/>
              <a:t>A variable satisfies the front-door criteria when it blocks all paths from X to Y.</a:t>
            </a:r>
          </a:p>
          <a:p>
            <a:endParaRPr lang="en-US" dirty="0"/>
          </a:p>
          <a:p>
            <a:r>
              <a:rPr lang="en-US" dirty="0"/>
              <a:t>In practice, you need a causally identified mediating variable unaffected by anything else.</a:t>
            </a:r>
          </a:p>
          <a:p>
            <a:endParaRPr lang="en-US" dirty="0"/>
          </a:p>
          <a:p>
            <a:r>
              <a:rPr lang="en-US" dirty="0"/>
              <a:t>Thus, the influence of the cause is felt by the effect solely through its mediator.</a:t>
            </a:r>
          </a:p>
        </p:txBody>
      </p:sp>
      <p:grpSp>
        <p:nvGrpSpPr>
          <p:cNvPr id="10" name="Group 9"/>
          <p:cNvGrpSpPr/>
          <p:nvPr/>
        </p:nvGrpSpPr>
        <p:grpSpPr>
          <a:xfrm>
            <a:off x="1946735" y="1998695"/>
            <a:ext cx="4212684" cy="3330531"/>
            <a:chOff x="1059625" y="1404938"/>
            <a:chExt cx="7177884" cy="4000024"/>
          </a:xfrm>
        </p:grpSpPr>
        <p:sp>
          <p:nvSpPr>
            <p:cNvPr id="14" name="TextBox 13"/>
            <p:cNvSpPr txBox="1"/>
            <p:nvPr/>
          </p:nvSpPr>
          <p:spPr>
            <a:xfrm>
              <a:off x="1059625" y="4779988"/>
              <a:ext cx="1693963"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p:cNvSpPr txBox="1"/>
            <p:nvPr/>
          </p:nvSpPr>
          <p:spPr>
            <a:xfrm>
              <a:off x="6711182" y="4779989"/>
              <a:ext cx="1526327"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p:cNvCxnSpPr>
              <a:stCxn id="14" idx="3"/>
              <a:endCxn id="20" idx="1"/>
            </p:cNvCxnSpPr>
            <p:nvPr/>
          </p:nvCxnSpPr>
          <p:spPr>
            <a:xfrm flipV="1">
              <a:off x="2753588" y="5053799"/>
              <a:ext cx="938054" cy="342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07" y="2552699"/>
              <a:ext cx="2954944" cy="2227288"/>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1"/>
              <a:ext cx="2612794" cy="2227288"/>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a:ln>
              <a:solidFill>
                <a:srgbClr val="EEECE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2"/>
                  </a:solidFill>
                </a:rPr>
                <a:t>Who Knows</a:t>
              </a:r>
            </a:p>
          </p:txBody>
        </p:sp>
        <p:sp>
          <p:nvSpPr>
            <p:cNvPr id="7" name="TextBox 6"/>
            <p:cNvSpPr txBox="1"/>
            <p:nvPr/>
          </p:nvSpPr>
          <p:spPr>
            <a:xfrm>
              <a:off x="2691756" y="3022600"/>
              <a:ext cx="800651" cy="554467"/>
            </a:xfrm>
            <a:prstGeom prst="rect">
              <a:avLst/>
            </a:prstGeom>
            <a:noFill/>
          </p:spPr>
          <p:txBody>
            <a:bodyPr wrap="none" rtlCol="0">
              <a:spAutoFit/>
            </a:bodyPr>
            <a:lstStyle/>
            <a:p>
              <a:r>
                <a:rPr lang="en-US" sz="2400" dirty="0">
                  <a:solidFill>
                    <a:schemeClr val="bg2"/>
                  </a:solidFill>
                </a:rPr>
                <a:t>??</a:t>
              </a:r>
            </a:p>
          </p:txBody>
        </p:sp>
        <p:sp>
          <p:nvSpPr>
            <p:cNvPr id="16" name="TextBox 15"/>
            <p:cNvSpPr txBox="1"/>
            <p:nvPr/>
          </p:nvSpPr>
          <p:spPr>
            <a:xfrm>
              <a:off x="6121401" y="3022600"/>
              <a:ext cx="800651" cy="554467"/>
            </a:xfrm>
            <a:prstGeom prst="rect">
              <a:avLst/>
            </a:prstGeom>
            <a:noFill/>
          </p:spPr>
          <p:txBody>
            <a:bodyPr wrap="none" rtlCol="0">
              <a:spAutoFit/>
            </a:bodyPr>
            <a:lstStyle/>
            <a:p>
              <a:r>
                <a:rPr lang="en-US" sz="2400" dirty="0">
                  <a:solidFill>
                    <a:schemeClr val="bg2"/>
                  </a:solidFill>
                </a:rPr>
                <a:t>??</a:t>
              </a:r>
            </a:p>
          </p:txBody>
        </p:sp>
        <p:sp>
          <p:nvSpPr>
            <p:cNvPr id="20" name="TextBox 19"/>
            <p:cNvSpPr txBox="1"/>
            <p:nvPr/>
          </p:nvSpPr>
          <p:spPr>
            <a:xfrm>
              <a:off x="3691642" y="4702636"/>
              <a:ext cx="2119534" cy="702326"/>
            </a:xfrm>
            <a:prstGeom prst="rect">
              <a:avLst/>
            </a:prstGeom>
            <a:solidFill>
              <a:srgbClr val="FFFFFF"/>
            </a:solidFill>
            <a:ln>
              <a:solidFill>
                <a:schemeClr val="tx1"/>
              </a:solidFill>
            </a:ln>
          </p:spPr>
          <p:txBody>
            <a:bodyPr wrap="none" rtlCol="0">
              <a:spAutoFit/>
            </a:bodyPr>
            <a:lstStyle/>
            <a:p>
              <a:pPr algn="ctr"/>
              <a:r>
                <a:rPr lang="en-US" sz="1600" dirty="0">
                  <a:latin typeface="Calibri Light"/>
                  <a:cs typeface="Calibri Light"/>
                </a:rPr>
                <a:t>Independent</a:t>
              </a:r>
            </a:p>
            <a:p>
              <a:pPr algn="ctr"/>
              <a:r>
                <a:rPr lang="en-US" sz="1600" dirty="0">
                  <a:latin typeface="Calibri Light"/>
                  <a:cs typeface="Calibri Light"/>
                </a:rPr>
                <a:t>Mediator</a:t>
              </a:r>
            </a:p>
          </p:txBody>
        </p:sp>
        <p:cxnSp>
          <p:nvCxnSpPr>
            <p:cNvPr id="12" name="Straight Arrow Connector 11"/>
            <p:cNvCxnSpPr>
              <a:stCxn id="20" idx="3"/>
              <a:endCxn id="15" idx="1"/>
            </p:cNvCxnSpPr>
            <p:nvPr/>
          </p:nvCxnSpPr>
          <p:spPr>
            <a:xfrm>
              <a:off x="5811177" y="5053799"/>
              <a:ext cx="900005" cy="342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9468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dirty="0">
                <a:cs typeface="Calibri Light"/>
              </a:rPr>
              <a:t>Example: Smoking and Cancer</a:t>
            </a:r>
          </a:p>
        </p:txBody>
      </p:sp>
      <p:sp>
        <p:nvSpPr>
          <p:cNvPr id="14" name="TextBox 13"/>
          <p:cNvSpPr txBox="1"/>
          <p:nvPr/>
        </p:nvSpPr>
        <p:spPr>
          <a:xfrm>
            <a:off x="2636164" y="4779989"/>
            <a:ext cx="1588897"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Smoking</a:t>
            </a:r>
          </a:p>
        </p:txBody>
      </p:sp>
      <p:sp>
        <p:nvSpPr>
          <p:cNvPr id="15" name="TextBox 14"/>
          <p:cNvSpPr txBox="1"/>
          <p:nvPr/>
        </p:nvSpPr>
        <p:spPr>
          <a:xfrm>
            <a:off x="8332941" y="4785966"/>
            <a:ext cx="1330814"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Cancer</a:t>
            </a:r>
          </a:p>
        </p:txBody>
      </p:sp>
      <p:cxnSp>
        <p:nvCxnSpPr>
          <p:cNvPr id="17" name="Straight Arrow Connector 16"/>
          <p:cNvCxnSpPr>
            <a:stCxn id="14" idx="3"/>
            <a:endCxn id="15" idx="1"/>
          </p:cNvCxnSpPr>
          <p:nvPr/>
        </p:nvCxnSpPr>
        <p:spPr>
          <a:xfrm>
            <a:off x="4225061" y="5072377"/>
            <a:ext cx="4107880" cy="59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a:stCxn id="4" idx="4"/>
            <a:endCxn id="14" idx="0"/>
          </p:cNvCxnSpPr>
          <p:nvPr/>
        </p:nvCxnSpPr>
        <p:spPr>
          <a:xfrm flipH="1">
            <a:off x="3430613" y="2552700"/>
            <a:ext cx="2844927" cy="222728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4" idx="4"/>
            <a:endCxn id="15" idx="0"/>
          </p:cNvCxnSpPr>
          <p:nvPr/>
        </p:nvCxnSpPr>
        <p:spPr>
          <a:xfrm>
            <a:off x="6275540" y="2552700"/>
            <a:ext cx="2722808" cy="2233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3181611" y="1404938"/>
            <a:ext cx="6187857"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Other factors (genetic, stress, environment) </a:t>
            </a:r>
          </a:p>
        </p:txBody>
      </p:sp>
      <p:sp>
        <p:nvSpPr>
          <p:cNvPr id="20" name="TextBox 19"/>
          <p:cNvSpPr txBox="1"/>
          <p:nvPr/>
        </p:nvSpPr>
        <p:spPr>
          <a:xfrm>
            <a:off x="5651637" y="4550945"/>
            <a:ext cx="1133644" cy="1077218"/>
          </a:xfrm>
          <a:prstGeom prst="rect">
            <a:avLst/>
          </a:prstGeom>
          <a:solidFill>
            <a:srgbClr val="FFFFFF"/>
          </a:solidFill>
          <a:ln>
            <a:solidFill>
              <a:schemeClr val="tx1"/>
            </a:solidFill>
          </a:ln>
        </p:spPr>
        <p:txBody>
          <a:bodyPr wrap="none" rtlCol="0">
            <a:spAutoFit/>
          </a:bodyPr>
          <a:lstStyle/>
          <a:p>
            <a:pPr algn="ctr"/>
            <a:r>
              <a:rPr lang="en-US" sz="3200" dirty="0">
                <a:latin typeface="Calibri Light"/>
                <a:cs typeface="Calibri Light"/>
              </a:rPr>
              <a:t>Tar in</a:t>
            </a:r>
          </a:p>
          <a:p>
            <a:pPr algn="ctr"/>
            <a:r>
              <a:rPr lang="en-US" sz="3200" dirty="0">
                <a:latin typeface="Calibri Light"/>
                <a:cs typeface="Calibri Light"/>
              </a:rPr>
              <a:t>Lungs</a:t>
            </a:r>
          </a:p>
        </p:txBody>
      </p:sp>
      <p:cxnSp>
        <p:nvCxnSpPr>
          <p:cNvPr id="13" name="Straight Arrow Connector 12"/>
          <p:cNvCxnSpPr>
            <a:stCxn id="14" idx="3"/>
            <a:endCxn id="20" idx="1"/>
          </p:cNvCxnSpPr>
          <p:nvPr/>
        </p:nvCxnSpPr>
        <p:spPr>
          <a:xfrm>
            <a:off x="4225061" y="5072377"/>
            <a:ext cx="1426576" cy="171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04A20B-D104-C740-802E-8C1DA0E7F981}"/>
              </a:ext>
            </a:extLst>
          </p:cNvPr>
          <p:cNvSpPr txBox="1"/>
          <p:nvPr/>
        </p:nvSpPr>
        <p:spPr>
          <a:xfrm>
            <a:off x="1524001" y="6422066"/>
            <a:ext cx="5265993" cy="338554"/>
          </a:xfrm>
          <a:prstGeom prst="rect">
            <a:avLst/>
          </a:prstGeom>
          <a:noFill/>
        </p:spPr>
        <p:txBody>
          <a:bodyPr wrap="none" rtlCol="0">
            <a:spAutoFit/>
          </a:bodyPr>
          <a:lstStyle/>
          <a:p>
            <a:r>
              <a:rPr lang="en-US" sz="1600" dirty="0">
                <a:latin typeface="Avenir" panose="02000503020000020003" pitchFamily="2" charset="0"/>
              </a:rPr>
              <a:t>See Pearl’s books and papers for the do calculus of this</a:t>
            </a:r>
          </a:p>
        </p:txBody>
      </p:sp>
    </p:spTree>
    <p:extLst>
      <p:ext uri="{BB962C8B-B14F-4D97-AF65-F5344CB8AC3E}">
        <p14:creationId xmlns:p14="http://schemas.microsoft.com/office/powerpoint/2010/main" val="42001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dirty="0">
                <a:cs typeface="Calibri Light"/>
              </a:rPr>
              <a:t>Example: Sharing a Rideshare</a:t>
            </a:r>
          </a:p>
        </p:txBody>
      </p:sp>
      <p:sp>
        <p:nvSpPr>
          <p:cNvPr id="14" name="TextBox 13"/>
          <p:cNvSpPr txBox="1"/>
          <p:nvPr/>
        </p:nvSpPr>
        <p:spPr>
          <a:xfrm>
            <a:off x="626199" y="4558518"/>
            <a:ext cx="2812372" cy="1077218"/>
          </a:xfrm>
          <a:prstGeom prst="rect">
            <a:avLst/>
          </a:prstGeom>
          <a:noFill/>
          <a:ln>
            <a:solidFill>
              <a:schemeClr val="tx1"/>
            </a:solidFill>
          </a:ln>
        </p:spPr>
        <p:txBody>
          <a:bodyPr wrap="none" rtlCol="0">
            <a:spAutoFit/>
          </a:bodyPr>
          <a:lstStyle/>
          <a:p>
            <a:pPr algn="ctr"/>
            <a:r>
              <a:rPr lang="en-US" sz="3200" dirty="0">
                <a:latin typeface="Calibri Light"/>
                <a:cs typeface="Calibri Light"/>
              </a:rPr>
              <a:t>Chose a Shared </a:t>
            </a:r>
          </a:p>
          <a:p>
            <a:pPr algn="ctr"/>
            <a:r>
              <a:rPr lang="en-US" sz="3200" dirty="0">
                <a:latin typeface="Calibri Light"/>
                <a:cs typeface="Calibri Light"/>
              </a:rPr>
              <a:t>Lyft/Uber</a:t>
            </a:r>
          </a:p>
        </p:txBody>
      </p:sp>
      <p:sp>
        <p:nvSpPr>
          <p:cNvPr id="15" name="TextBox 14"/>
          <p:cNvSpPr txBox="1"/>
          <p:nvPr/>
        </p:nvSpPr>
        <p:spPr>
          <a:xfrm>
            <a:off x="9143862" y="4558518"/>
            <a:ext cx="1512722" cy="1077218"/>
          </a:xfrm>
          <a:prstGeom prst="rect">
            <a:avLst/>
          </a:prstGeom>
          <a:noFill/>
          <a:ln>
            <a:solidFill>
              <a:schemeClr val="tx1"/>
            </a:solidFill>
          </a:ln>
        </p:spPr>
        <p:txBody>
          <a:bodyPr wrap="none" rtlCol="0">
            <a:spAutoFit/>
          </a:bodyPr>
          <a:lstStyle/>
          <a:p>
            <a:pPr algn="ctr"/>
            <a:r>
              <a:rPr lang="en-US" sz="3200" dirty="0">
                <a:latin typeface="Calibri Light"/>
                <a:cs typeface="Calibri Light"/>
              </a:rPr>
              <a:t>Tip</a:t>
            </a:r>
          </a:p>
          <a:p>
            <a:pPr algn="ctr"/>
            <a:r>
              <a:rPr lang="en-US" sz="3200" dirty="0">
                <a:latin typeface="Calibri Light"/>
                <a:cs typeface="Calibri Light"/>
              </a:rPr>
              <a:t>Amount</a:t>
            </a:r>
          </a:p>
        </p:txBody>
      </p:sp>
      <p:cxnSp>
        <p:nvCxnSpPr>
          <p:cNvPr id="17" name="Straight Arrow Connector 16"/>
          <p:cNvCxnSpPr>
            <a:stCxn id="14" idx="3"/>
            <a:endCxn id="15" idx="1"/>
          </p:cNvCxnSpPr>
          <p:nvPr/>
        </p:nvCxnSpPr>
        <p:spPr>
          <a:xfrm>
            <a:off x="3438571" y="5097127"/>
            <a:ext cx="5705291"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a:stCxn id="4" idx="4"/>
            <a:endCxn id="14" idx="0"/>
          </p:cNvCxnSpPr>
          <p:nvPr/>
        </p:nvCxnSpPr>
        <p:spPr>
          <a:xfrm flipH="1">
            <a:off x="2032385" y="2552700"/>
            <a:ext cx="4243155" cy="20058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4" idx="4"/>
            <a:endCxn id="15" idx="0"/>
          </p:cNvCxnSpPr>
          <p:nvPr/>
        </p:nvCxnSpPr>
        <p:spPr>
          <a:xfrm>
            <a:off x="6275540" y="2552700"/>
            <a:ext cx="3624683" cy="20058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3181611" y="1404938"/>
            <a:ext cx="6187857"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Cheap People make Cheap Choices</a:t>
            </a:r>
          </a:p>
        </p:txBody>
      </p:sp>
      <p:sp>
        <p:nvSpPr>
          <p:cNvPr id="20" name="TextBox 19"/>
          <p:cNvSpPr txBox="1"/>
          <p:nvPr/>
        </p:nvSpPr>
        <p:spPr>
          <a:xfrm>
            <a:off x="5020054" y="4550945"/>
            <a:ext cx="2396810" cy="1077218"/>
          </a:xfrm>
          <a:prstGeom prst="rect">
            <a:avLst/>
          </a:prstGeom>
          <a:solidFill>
            <a:srgbClr val="FFFFFF"/>
          </a:solidFill>
          <a:ln>
            <a:solidFill>
              <a:schemeClr val="tx1"/>
            </a:solidFill>
          </a:ln>
        </p:spPr>
        <p:txBody>
          <a:bodyPr wrap="none" rtlCol="0">
            <a:spAutoFit/>
          </a:bodyPr>
          <a:lstStyle/>
          <a:p>
            <a:pPr algn="ctr"/>
            <a:r>
              <a:rPr lang="en-US" sz="3200" dirty="0">
                <a:latin typeface="Calibri Light"/>
                <a:cs typeface="Calibri Light"/>
              </a:rPr>
              <a:t>Get a Shared </a:t>
            </a:r>
          </a:p>
          <a:p>
            <a:pPr algn="ctr"/>
            <a:r>
              <a:rPr lang="en-US" sz="3200" dirty="0">
                <a:latin typeface="Calibri Light"/>
                <a:cs typeface="Calibri Light"/>
              </a:rPr>
              <a:t>Lyft/Uber</a:t>
            </a:r>
          </a:p>
        </p:txBody>
      </p:sp>
      <p:cxnSp>
        <p:nvCxnSpPr>
          <p:cNvPr id="13" name="Straight Arrow Connector 12"/>
          <p:cNvCxnSpPr>
            <a:stCxn id="14" idx="3"/>
            <a:endCxn id="20" idx="1"/>
          </p:cNvCxnSpPr>
          <p:nvPr/>
        </p:nvCxnSpPr>
        <p:spPr>
          <a:xfrm flipV="1">
            <a:off x="3438571" y="5089554"/>
            <a:ext cx="1581483" cy="757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04A20B-D104-C740-802E-8C1DA0E7F981}"/>
              </a:ext>
            </a:extLst>
          </p:cNvPr>
          <p:cNvSpPr txBox="1"/>
          <p:nvPr/>
        </p:nvSpPr>
        <p:spPr>
          <a:xfrm>
            <a:off x="96034" y="6395059"/>
            <a:ext cx="9448356" cy="338554"/>
          </a:xfrm>
          <a:prstGeom prst="rect">
            <a:avLst/>
          </a:prstGeom>
          <a:noFill/>
        </p:spPr>
        <p:txBody>
          <a:bodyPr wrap="none" rtlCol="0">
            <a:spAutoFit/>
          </a:bodyPr>
          <a:lstStyle/>
          <a:p>
            <a:r>
              <a:rPr lang="en-US" sz="1600" dirty="0" err="1">
                <a:latin typeface="Avenir" panose="02000503020000020003" pitchFamily="2" charset="0"/>
              </a:rPr>
              <a:t>Bellemere</a:t>
            </a:r>
            <a:r>
              <a:rPr lang="en-US" sz="1600" dirty="0">
                <a:latin typeface="Avenir" panose="02000503020000020003" pitchFamily="2" charset="0"/>
              </a:rPr>
              <a:t> et al. 2022 The Paper of How: Estimating Treatment Effects Using the Front-Door Criterion∗</a:t>
            </a:r>
          </a:p>
        </p:txBody>
      </p:sp>
    </p:spTree>
    <p:extLst>
      <p:ext uri="{BB962C8B-B14F-4D97-AF65-F5344CB8AC3E}">
        <p14:creationId xmlns:p14="http://schemas.microsoft.com/office/powerpoint/2010/main" val="6177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BDBE-0561-12DB-DB19-13B2A0D862E5}"/>
              </a:ext>
            </a:extLst>
          </p:cNvPr>
          <p:cNvSpPr>
            <a:spLocks noGrp="1"/>
          </p:cNvSpPr>
          <p:nvPr>
            <p:ph type="title"/>
          </p:nvPr>
        </p:nvSpPr>
        <p:spPr>
          <a:xfrm>
            <a:off x="201202" y="6668"/>
            <a:ext cx="10515600" cy="1325563"/>
          </a:xfrm>
        </p:spPr>
        <p:txBody>
          <a:bodyPr/>
          <a:lstStyle/>
          <a:p>
            <a:r>
              <a:rPr lang="en-US" dirty="0"/>
              <a:t>Example: Sharks and Bivalves</a:t>
            </a:r>
          </a:p>
        </p:txBody>
      </p:sp>
      <p:pic>
        <p:nvPicPr>
          <p:cNvPr id="5" name="Picture 4">
            <a:extLst>
              <a:ext uri="{FF2B5EF4-FFF2-40B4-BE49-F238E27FC236}">
                <a16:creationId xmlns:a16="http://schemas.microsoft.com/office/drawing/2014/main" id="{97F066D4-67C6-B2CC-3F9F-4525B377DDFF}"/>
              </a:ext>
            </a:extLst>
          </p:cNvPr>
          <p:cNvPicPr>
            <a:picLocks noChangeAspect="1"/>
          </p:cNvPicPr>
          <p:nvPr/>
        </p:nvPicPr>
        <p:blipFill>
          <a:blip r:embed="rId2"/>
          <a:stretch>
            <a:fillRect/>
          </a:stretch>
        </p:blipFill>
        <p:spPr>
          <a:xfrm>
            <a:off x="1754843" y="1275908"/>
            <a:ext cx="8397478" cy="4977657"/>
          </a:xfrm>
          <a:prstGeom prst="rect">
            <a:avLst/>
          </a:prstGeom>
        </p:spPr>
      </p:pic>
      <p:sp>
        <p:nvSpPr>
          <p:cNvPr id="6" name="TextBox 5">
            <a:extLst>
              <a:ext uri="{FF2B5EF4-FFF2-40B4-BE49-F238E27FC236}">
                <a16:creationId xmlns:a16="http://schemas.microsoft.com/office/drawing/2014/main" id="{AA102D1E-A60E-8973-7F72-9EE6473512A7}"/>
              </a:ext>
            </a:extLst>
          </p:cNvPr>
          <p:cNvSpPr txBox="1"/>
          <p:nvPr/>
        </p:nvSpPr>
        <p:spPr>
          <a:xfrm>
            <a:off x="1524000" y="6482000"/>
            <a:ext cx="2278188" cy="369332"/>
          </a:xfrm>
          <a:prstGeom prst="rect">
            <a:avLst/>
          </a:prstGeom>
          <a:noFill/>
        </p:spPr>
        <p:txBody>
          <a:bodyPr wrap="none" rtlCol="0">
            <a:spAutoFit/>
          </a:bodyPr>
          <a:lstStyle/>
          <a:p>
            <a:r>
              <a:rPr lang="en-US" dirty="0" err="1"/>
              <a:t>Arif</a:t>
            </a:r>
            <a:r>
              <a:rPr lang="en-US" dirty="0"/>
              <a:t> and MacNeil 2022</a:t>
            </a:r>
          </a:p>
        </p:txBody>
      </p:sp>
      <p:sp>
        <p:nvSpPr>
          <p:cNvPr id="7" name="Rectangle 6">
            <a:extLst>
              <a:ext uri="{FF2B5EF4-FFF2-40B4-BE49-F238E27FC236}">
                <a16:creationId xmlns:a16="http://schemas.microsoft.com/office/drawing/2014/main" id="{AA73C8E8-520E-46EF-7B5E-14898F2511A1}"/>
              </a:ext>
            </a:extLst>
          </p:cNvPr>
          <p:cNvSpPr/>
          <p:nvPr/>
        </p:nvSpPr>
        <p:spPr>
          <a:xfrm>
            <a:off x="6967871" y="5571460"/>
            <a:ext cx="2339163" cy="682104"/>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C4E7EFE-03B4-F8F7-E43C-5F9240AF9736}"/>
              </a:ext>
            </a:extLst>
          </p:cNvPr>
          <p:cNvSpPr/>
          <p:nvPr/>
        </p:nvSpPr>
        <p:spPr>
          <a:xfrm>
            <a:off x="2374606" y="3094074"/>
            <a:ext cx="3455581" cy="2477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BDEAE3-C564-BDD9-231D-EA0DF54248B4}"/>
              </a:ext>
            </a:extLst>
          </p:cNvPr>
          <p:cNvSpPr/>
          <p:nvPr/>
        </p:nvSpPr>
        <p:spPr>
          <a:xfrm>
            <a:off x="6096001" y="3094074"/>
            <a:ext cx="3455581" cy="2477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6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But there are Mediators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425899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4232-C12F-2811-EEC1-4DF9AECF7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B2946-1DC7-E916-39DD-2BFB6C9A1B75}"/>
              </a:ext>
            </a:extLst>
          </p:cNvPr>
          <p:cNvSpPr>
            <a:spLocks noGrp="1"/>
          </p:cNvSpPr>
          <p:nvPr>
            <p:ph type="title"/>
          </p:nvPr>
        </p:nvSpPr>
        <p:spPr>
          <a:xfrm>
            <a:off x="188843" y="365125"/>
            <a:ext cx="11164957" cy="1325563"/>
          </a:xfrm>
        </p:spPr>
        <p:txBody>
          <a:bodyPr/>
          <a:lstStyle/>
          <a:p>
            <a:r>
              <a:rPr lang="en-US" dirty="0"/>
              <a:t>Uses of Causal Diagrams</a:t>
            </a:r>
          </a:p>
        </p:txBody>
      </p:sp>
      <p:sp>
        <p:nvSpPr>
          <p:cNvPr id="3" name="Content Placeholder 2">
            <a:extLst>
              <a:ext uri="{FF2B5EF4-FFF2-40B4-BE49-F238E27FC236}">
                <a16:creationId xmlns:a16="http://schemas.microsoft.com/office/drawing/2014/main" id="{7E88C299-D15A-555A-D8DF-585419A9AF05}"/>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Simplifying Complex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Determining Covariates with Conditional Independence</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Finding Open Backdoors to Confounding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Counterfactual Thinking</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217490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Counterfactual Thinking: What would Happen If….</a:t>
            </a:r>
          </a:p>
        </p:txBody>
      </p:sp>
      <p:pic>
        <p:nvPicPr>
          <p:cNvPr id="4" name="Picture 247" descr="(0)48">
            <a:extLst>
              <a:ext uri="{FF2B5EF4-FFF2-40B4-BE49-F238E27FC236}">
                <a16:creationId xmlns:a16="http://schemas.microsoft.com/office/drawing/2014/main" id="{5FD196BD-F1A6-8EE5-E23D-33208C88FC37}"/>
              </a:ext>
            </a:extLst>
          </p:cNvPr>
          <p:cNvPicPr>
            <a:picLocks noChangeAspect="1" noChangeArrowheads="1"/>
          </p:cNvPicPr>
          <p:nvPr/>
        </p:nvPicPr>
        <p:blipFill>
          <a:blip r:embed="rId2"/>
          <a:srcRect/>
          <a:stretch>
            <a:fillRect/>
          </a:stretch>
        </p:blipFill>
        <p:spPr bwMode="auto">
          <a:xfrm>
            <a:off x="8297917" y="796577"/>
            <a:ext cx="2432050" cy="1520825"/>
          </a:xfrm>
          <a:prstGeom prst="rect">
            <a:avLst/>
          </a:prstGeom>
          <a:noFill/>
        </p:spPr>
      </p:pic>
      <p:pic>
        <p:nvPicPr>
          <p:cNvPr id="5" name="Picture 2" descr="sea-waves-wallpaper">
            <a:extLst>
              <a:ext uri="{FF2B5EF4-FFF2-40B4-BE49-F238E27FC236}">
                <a16:creationId xmlns:a16="http://schemas.microsoft.com/office/drawing/2014/main" id="{2A57C079-294D-4C48-48E4-1559F6F8ED69}"/>
              </a:ext>
            </a:extLst>
          </p:cNvPr>
          <p:cNvPicPr>
            <a:picLocks noChangeAspect="1" noChangeArrowheads="1"/>
          </p:cNvPicPr>
          <p:nvPr/>
        </p:nvPicPr>
        <p:blipFill>
          <a:blip r:embed="rId3"/>
          <a:srcRect/>
          <a:stretch>
            <a:fillRect/>
          </a:stretch>
        </p:blipFill>
        <p:spPr bwMode="auto">
          <a:xfrm>
            <a:off x="8322884" y="2516187"/>
            <a:ext cx="2432050" cy="1825625"/>
          </a:xfrm>
          <a:prstGeom prst="rect">
            <a:avLst/>
          </a:prstGeom>
          <a:noFill/>
        </p:spPr>
      </p:pic>
      <p:grpSp>
        <p:nvGrpSpPr>
          <p:cNvPr id="14" name="Group 13">
            <a:extLst>
              <a:ext uri="{FF2B5EF4-FFF2-40B4-BE49-F238E27FC236}">
                <a16:creationId xmlns:a16="http://schemas.microsoft.com/office/drawing/2014/main" id="{A00524E2-27E0-BA6D-DE57-55DDF8582C62}"/>
              </a:ext>
            </a:extLst>
          </p:cNvPr>
          <p:cNvGrpSpPr/>
          <p:nvPr/>
        </p:nvGrpSpPr>
        <p:grpSpPr>
          <a:xfrm>
            <a:off x="8255138" y="4662350"/>
            <a:ext cx="2737542" cy="2079733"/>
            <a:chOff x="6346825" y="146200"/>
            <a:chExt cx="2737542" cy="2079733"/>
          </a:xfrm>
        </p:grpSpPr>
        <p:pic>
          <p:nvPicPr>
            <p:cNvPr id="16" name="Picture 2" descr="sea-waves-wallpaper">
              <a:extLst>
                <a:ext uri="{FF2B5EF4-FFF2-40B4-BE49-F238E27FC236}">
                  <a16:creationId xmlns:a16="http://schemas.microsoft.com/office/drawing/2014/main" id="{D475A208-C14C-B011-7FFC-6495D61FC315}"/>
                </a:ext>
              </a:extLst>
            </p:cNvPr>
            <p:cNvPicPr>
              <a:picLocks noChangeAspect="1" noChangeArrowheads="1"/>
            </p:cNvPicPr>
            <p:nvPr/>
          </p:nvPicPr>
          <p:blipFill>
            <a:blip r:embed="rId3"/>
            <a:srcRect/>
            <a:stretch>
              <a:fillRect/>
            </a:stretch>
          </p:blipFill>
          <p:spPr bwMode="auto">
            <a:xfrm>
              <a:off x="6346825" y="146201"/>
              <a:ext cx="1283771" cy="963666"/>
            </a:xfrm>
            <a:prstGeom prst="rect">
              <a:avLst/>
            </a:prstGeom>
            <a:noFill/>
          </p:spPr>
        </p:pic>
        <p:pic>
          <p:nvPicPr>
            <p:cNvPr id="17" name="Picture 2" descr="sea-waves-wallpaper">
              <a:extLst>
                <a:ext uri="{FF2B5EF4-FFF2-40B4-BE49-F238E27FC236}">
                  <a16:creationId xmlns:a16="http://schemas.microsoft.com/office/drawing/2014/main" id="{A528E564-FC30-2FB3-6E09-B52D9B02E40E}"/>
                </a:ext>
              </a:extLst>
            </p:cNvPr>
            <p:cNvPicPr>
              <a:picLocks noChangeAspect="1" noChangeArrowheads="1"/>
            </p:cNvPicPr>
            <p:nvPr/>
          </p:nvPicPr>
          <p:blipFill>
            <a:blip r:embed="rId3"/>
            <a:srcRect/>
            <a:stretch>
              <a:fillRect/>
            </a:stretch>
          </p:blipFill>
          <p:spPr bwMode="auto">
            <a:xfrm>
              <a:off x="7800596" y="146200"/>
              <a:ext cx="1283771" cy="963666"/>
            </a:xfrm>
            <a:prstGeom prst="rect">
              <a:avLst/>
            </a:prstGeom>
            <a:noFill/>
          </p:spPr>
        </p:pic>
        <p:pic>
          <p:nvPicPr>
            <p:cNvPr id="18" name="Picture 2" descr="sea-waves-wallpaper">
              <a:extLst>
                <a:ext uri="{FF2B5EF4-FFF2-40B4-BE49-F238E27FC236}">
                  <a16:creationId xmlns:a16="http://schemas.microsoft.com/office/drawing/2014/main" id="{0FBBDD8B-6C9D-4EF9-95A2-3AD8962B2C1F}"/>
                </a:ext>
              </a:extLst>
            </p:cNvPr>
            <p:cNvPicPr>
              <a:picLocks noChangeAspect="1" noChangeArrowheads="1"/>
            </p:cNvPicPr>
            <p:nvPr/>
          </p:nvPicPr>
          <p:blipFill>
            <a:blip r:embed="rId3"/>
            <a:srcRect/>
            <a:stretch>
              <a:fillRect/>
            </a:stretch>
          </p:blipFill>
          <p:spPr bwMode="auto">
            <a:xfrm>
              <a:off x="6346825" y="1262267"/>
              <a:ext cx="1283771" cy="963666"/>
            </a:xfrm>
            <a:prstGeom prst="rect">
              <a:avLst/>
            </a:prstGeom>
            <a:noFill/>
          </p:spPr>
        </p:pic>
        <p:pic>
          <p:nvPicPr>
            <p:cNvPr id="19" name="Picture 2" descr="sea-waves-wallpaper">
              <a:extLst>
                <a:ext uri="{FF2B5EF4-FFF2-40B4-BE49-F238E27FC236}">
                  <a16:creationId xmlns:a16="http://schemas.microsoft.com/office/drawing/2014/main" id="{CEF8ED06-513F-CD7B-7973-8A8D0A7780E9}"/>
                </a:ext>
              </a:extLst>
            </p:cNvPr>
            <p:cNvPicPr>
              <a:picLocks noChangeAspect="1" noChangeArrowheads="1"/>
            </p:cNvPicPr>
            <p:nvPr/>
          </p:nvPicPr>
          <p:blipFill>
            <a:blip r:embed="rId3"/>
            <a:srcRect/>
            <a:stretch>
              <a:fillRect/>
            </a:stretch>
          </p:blipFill>
          <p:spPr bwMode="auto">
            <a:xfrm>
              <a:off x="7800596" y="1262267"/>
              <a:ext cx="1283771" cy="963666"/>
            </a:xfrm>
            <a:prstGeom prst="rect">
              <a:avLst/>
            </a:prstGeom>
            <a:noFill/>
          </p:spPr>
        </p:pic>
      </p:grpSp>
      <p:sp>
        <p:nvSpPr>
          <p:cNvPr id="20" name="TextBox 19">
            <a:extLst>
              <a:ext uri="{FF2B5EF4-FFF2-40B4-BE49-F238E27FC236}">
                <a16:creationId xmlns:a16="http://schemas.microsoft.com/office/drawing/2014/main" id="{47D1E9FF-0493-B7EF-138F-A52237EF07D9}"/>
              </a:ext>
            </a:extLst>
          </p:cNvPr>
          <p:cNvSpPr txBox="1"/>
          <p:nvPr/>
        </p:nvSpPr>
        <p:spPr>
          <a:xfrm>
            <a:off x="6559825" y="1372323"/>
            <a:ext cx="1671740" cy="461665"/>
          </a:xfrm>
          <a:prstGeom prst="rect">
            <a:avLst/>
          </a:prstGeom>
          <a:noFill/>
        </p:spPr>
        <p:txBody>
          <a:bodyPr wrap="none" rtlCol="0">
            <a:spAutoFit/>
          </a:bodyPr>
          <a:lstStyle/>
          <a:p>
            <a:r>
              <a:rPr lang="en-US" sz="2400" dirty="0"/>
              <a:t>The Present</a:t>
            </a:r>
          </a:p>
        </p:txBody>
      </p:sp>
      <p:sp>
        <p:nvSpPr>
          <p:cNvPr id="21" name="TextBox 20">
            <a:extLst>
              <a:ext uri="{FF2B5EF4-FFF2-40B4-BE49-F238E27FC236}">
                <a16:creationId xmlns:a16="http://schemas.microsoft.com/office/drawing/2014/main" id="{A3A96848-3901-FDE1-B412-CD372D5B7869}"/>
              </a:ext>
            </a:extLst>
          </p:cNvPr>
          <p:cNvSpPr txBox="1"/>
          <p:nvPr/>
        </p:nvSpPr>
        <p:spPr>
          <a:xfrm>
            <a:off x="6537627" y="3425282"/>
            <a:ext cx="1685846" cy="461665"/>
          </a:xfrm>
          <a:prstGeom prst="rect">
            <a:avLst/>
          </a:prstGeom>
          <a:noFill/>
        </p:spPr>
        <p:txBody>
          <a:bodyPr wrap="none" rtlCol="0">
            <a:spAutoFit/>
          </a:bodyPr>
          <a:lstStyle/>
          <a:p>
            <a:r>
              <a:rPr lang="en-US" sz="2400" dirty="0"/>
              <a:t>Near Future</a:t>
            </a:r>
          </a:p>
        </p:txBody>
      </p:sp>
      <p:sp>
        <p:nvSpPr>
          <p:cNvPr id="22" name="TextBox 21">
            <a:extLst>
              <a:ext uri="{FF2B5EF4-FFF2-40B4-BE49-F238E27FC236}">
                <a16:creationId xmlns:a16="http://schemas.microsoft.com/office/drawing/2014/main" id="{D2C341A2-4DF6-7264-4624-04F9529CD3E8}"/>
              </a:ext>
            </a:extLst>
          </p:cNvPr>
          <p:cNvSpPr txBox="1"/>
          <p:nvPr/>
        </p:nvSpPr>
        <p:spPr>
          <a:xfrm>
            <a:off x="6694846" y="5441350"/>
            <a:ext cx="1465979" cy="461665"/>
          </a:xfrm>
          <a:prstGeom prst="rect">
            <a:avLst/>
          </a:prstGeom>
          <a:noFill/>
        </p:spPr>
        <p:txBody>
          <a:bodyPr wrap="none" rtlCol="0">
            <a:spAutoFit/>
          </a:bodyPr>
          <a:lstStyle/>
          <a:p>
            <a:r>
              <a:rPr lang="en-US" sz="2400" dirty="0"/>
              <a:t>Far Future</a:t>
            </a:r>
          </a:p>
        </p:txBody>
      </p:sp>
    </p:spTree>
    <p:extLst>
      <p:ext uri="{BB962C8B-B14F-4D97-AF65-F5344CB8AC3E}">
        <p14:creationId xmlns:p14="http://schemas.microsoft.com/office/powerpoint/2010/main" val="28593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Seemingly Simple, But, At the Core of Understanding Causality</a:t>
            </a:r>
          </a:p>
        </p:txBody>
      </p:sp>
      <p:sp>
        <p:nvSpPr>
          <p:cNvPr id="2" name="TextBox 1">
            <a:extLst>
              <a:ext uri="{FF2B5EF4-FFF2-40B4-BE49-F238E27FC236}">
                <a16:creationId xmlns:a16="http://schemas.microsoft.com/office/drawing/2014/main" id="{31272FD8-E5B6-C319-0168-3338C518DB88}"/>
              </a:ext>
            </a:extLst>
          </p:cNvPr>
          <p:cNvSpPr txBox="1"/>
          <p:nvPr/>
        </p:nvSpPr>
        <p:spPr>
          <a:xfrm>
            <a:off x="5496339" y="1606915"/>
            <a:ext cx="6009861"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want to estimate an </a:t>
            </a:r>
            <a:r>
              <a:rPr lang="en-US" sz="2000" b="1" dirty="0"/>
              <a:t>Average CAUSAL Effect</a:t>
            </a:r>
            <a:r>
              <a:rPr lang="en-US" sz="2000" dirty="0"/>
              <a:t> of waves on invertebrates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observe Inverts With Waves – Inverts Without Waves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This is a </a:t>
            </a:r>
            <a:r>
              <a:rPr lang="en-US" sz="2000" i="1" dirty="0"/>
              <a:t>POPULATION</a:t>
            </a:r>
            <a:r>
              <a:rPr lang="en-US" sz="2000" dirty="0"/>
              <a:t> phenomenon – the </a:t>
            </a:r>
            <a:r>
              <a:rPr lang="en-US" sz="2000" b="1" dirty="0"/>
              <a:t>Average Treatment Effect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From our measurements, we only observe what happens with waves or no waves in the sample we have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What would have happened if those same replicates had opposite the “treatments”? Would our observation hold?</a:t>
            </a:r>
          </a:p>
        </p:txBody>
      </p:sp>
    </p:spTree>
    <p:extLst>
      <p:ext uri="{BB962C8B-B14F-4D97-AF65-F5344CB8AC3E}">
        <p14:creationId xmlns:p14="http://schemas.microsoft.com/office/powerpoint/2010/main" val="34304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normAutofit/>
          </a:bodyPr>
          <a:lstStyle/>
          <a:p>
            <a:r>
              <a:rPr lang="en-US" sz="3600" dirty="0"/>
              <a:t>DAGs Let us See If We Can Estimate Valid ATEs and Make Counterfactual Predictions</a:t>
            </a:r>
          </a:p>
        </p:txBody>
      </p:sp>
      <p:sp>
        <p:nvSpPr>
          <p:cNvPr id="4" name="TextBox 3">
            <a:extLst>
              <a:ext uri="{FF2B5EF4-FFF2-40B4-BE49-F238E27FC236}">
                <a16:creationId xmlns:a16="http://schemas.microsoft.com/office/drawing/2014/main" id="{A6DF76C1-1BC6-A60D-E13C-73748CD44765}"/>
              </a:ext>
            </a:extLst>
          </p:cNvPr>
          <p:cNvSpPr txBox="1"/>
          <p:nvPr/>
        </p:nvSpPr>
        <p:spPr>
          <a:xfrm>
            <a:off x="5741504" y="1708072"/>
            <a:ext cx="6078395" cy="1569660"/>
          </a:xfrm>
          <a:prstGeom prst="rect">
            <a:avLst/>
          </a:prstGeom>
          <a:noFill/>
        </p:spPr>
        <p:txBody>
          <a:bodyPr wrap="none" rtlCol="0">
            <a:spAutoFit/>
          </a:bodyPr>
          <a:lstStyle/>
          <a:p>
            <a:r>
              <a:rPr lang="en-US" sz="3200" dirty="0"/>
              <a:t>Difference in means = ATE +</a:t>
            </a:r>
          </a:p>
          <a:p>
            <a:r>
              <a:rPr lang="en-US" sz="3200" dirty="0"/>
              <a:t>	Selection Bias +</a:t>
            </a:r>
          </a:p>
          <a:p>
            <a:r>
              <a:rPr lang="en-US" sz="3200" dirty="0"/>
              <a:t>	Treatment Heterogeneity Bias</a:t>
            </a:r>
          </a:p>
        </p:txBody>
      </p:sp>
      <p:sp>
        <p:nvSpPr>
          <p:cNvPr id="5" name="TextBox 4">
            <a:extLst>
              <a:ext uri="{FF2B5EF4-FFF2-40B4-BE49-F238E27FC236}">
                <a16:creationId xmlns:a16="http://schemas.microsoft.com/office/drawing/2014/main" id="{DB06DC04-649D-ED40-B66B-EA5C4BC7DFBB}"/>
              </a:ext>
            </a:extLst>
          </p:cNvPr>
          <p:cNvSpPr txBox="1"/>
          <p:nvPr/>
        </p:nvSpPr>
        <p:spPr>
          <a:xfrm>
            <a:off x="6137754" y="3832964"/>
            <a:ext cx="605424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Do confounders lead to selection bias?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Have we controlled for selection bias in our sample or experiment?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Are “treatments” uniform? Or being experienced in the same way?</a:t>
            </a:r>
          </a:p>
        </p:txBody>
      </p:sp>
    </p:spTree>
    <p:extLst>
      <p:ext uri="{BB962C8B-B14F-4D97-AF65-F5344CB8AC3E}">
        <p14:creationId xmlns:p14="http://schemas.microsoft.com/office/powerpoint/2010/main" val="12995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0" y="0"/>
            <a:ext cx="11244470" cy="1325563"/>
          </a:xfrm>
        </p:spPr>
        <p:txBody>
          <a:bodyPr>
            <a:normAutofit/>
          </a:bodyPr>
          <a:lstStyle/>
          <a:p>
            <a:r>
              <a:rPr lang="en-US" sz="3600" dirty="0"/>
              <a:t>Using DAGs to Get ATEs for Inference Requires Methods to Remove Bias</a:t>
            </a:r>
          </a:p>
        </p:txBody>
      </p:sp>
      <p:sp>
        <p:nvSpPr>
          <p:cNvPr id="2" name="TextBox 1">
            <a:extLst>
              <a:ext uri="{FF2B5EF4-FFF2-40B4-BE49-F238E27FC236}">
                <a16:creationId xmlns:a16="http://schemas.microsoft.com/office/drawing/2014/main" id="{31272FD8-E5B6-C319-0168-3338C518DB88}"/>
              </a:ext>
            </a:extLst>
          </p:cNvPr>
          <p:cNvSpPr txBox="1"/>
          <p:nvPr/>
        </p:nvSpPr>
        <p:spPr>
          <a:xfrm>
            <a:off x="5524629" y="1225689"/>
            <a:ext cx="6009861" cy="5262979"/>
          </a:xfrm>
          <a:prstGeom prst="rect">
            <a:avLst/>
          </a:prstGeom>
          <a:noFill/>
        </p:spPr>
        <p:txBody>
          <a:bodyPr wrap="square" rtlCol="0">
            <a:spAutoFit/>
          </a:bodyPr>
          <a:lstStyle/>
          <a:p>
            <a:r>
              <a:rPr lang="en-US" sz="2400" dirty="0"/>
              <a:t>Difference in means = ATE +</a:t>
            </a:r>
          </a:p>
          <a:p>
            <a:r>
              <a:rPr lang="en-US" sz="2400" dirty="0"/>
              <a:t>	Selection Bias +</a:t>
            </a:r>
          </a:p>
          <a:p>
            <a:r>
              <a:rPr lang="en-US" sz="2400" dirty="0"/>
              <a:t>	Treatment Heterogeneity Bias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Our job is to remove bias so Difference in Means = ATE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Experiments</a:t>
            </a:r>
            <a:r>
              <a:rPr lang="en-US" sz="2400" dirty="0"/>
              <a:t> let us remove selection and heterogeneity bias by removing drivers of bias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Observational studies </a:t>
            </a:r>
            <a:r>
              <a:rPr lang="en-US" sz="2400" dirty="0"/>
              <a:t>let us remove bias via carefully constructed models based on DAGS</a:t>
            </a:r>
          </a:p>
          <a:p>
            <a:pPr marL="742950" lvl="1" indent="-285750">
              <a:buFont typeface="Arial" panose="020B0604020202020204" pitchFamily="34" charset="0"/>
              <a:buChar char="•"/>
            </a:pPr>
            <a:r>
              <a:rPr lang="en-US" sz="2400" dirty="0"/>
              <a:t>We can even include interactions!</a:t>
            </a:r>
          </a:p>
        </p:txBody>
      </p:sp>
    </p:spTree>
    <p:extLst>
      <p:ext uri="{BB962C8B-B14F-4D97-AF65-F5344CB8AC3E}">
        <p14:creationId xmlns:p14="http://schemas.microsoft.com/office/powerpoint/2010/main" val="259543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DAGS + Counterfactuals = Clear Inference</a:t>
            </a:r>
          </a:p>
        </p:txBody>
      </p:sp>
      <p:sp>
        <p:nvSpPr>
          <p:cNvPr id="2" name="TextBox 1">
            <a:extLst>
              <a:ext uri="{FF2B5EF4-FFF2-40B4-BE49-F238E27FC236}">
                <a16:creationId xmlns:a16="http://schemas.microsoft.com/office/drawing/2014/main" id="{31272FD8-E5B6-C319-0168-3338C518DB88}"/>
              </a:ext>
            </a:extLst>
          </p:cNvPr>
          <p:cNvSpPr txBox="1"/>
          <p:nvPr/>
        </p:nvSpPr>
        <p:spPr>
          <a:xfrm>
            <a:off x="5671391" y="1948313"/>
            <a:ext cx="6009861"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With a DAG, we can see potential sources of bias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We can use counterfactual thinking here to understand how changing waves should cascade through the system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practice, we can see what variables might obscure our counterfactual inferences</a:t>
            </a:r>
          </a:p>
        </p:txBody>
      </p:sp>
    </p:spTree>
    <p:extLst>
      <p:ext uri="{BB962C8B-B14F-4D97-AF65-F5344CB8AC3E}">
        <p14:creationId xmlns:p14="http://schemas.microsoft.com/office/powerpoint/2010/main" val="9591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225F-A57D-CC2C-6FB3-E40B535C6380}"/>
              </a:ext>
            </a:extLst>
          </p:cNvPr>
          <p:cNvSpPr>
            <a:spLocks noGrp="1"/>
          </p:cNvSpPr>
          <p:nvPr>
            <p:ph type="title"/>
          </p:nvPr>
        </p:nvSpPr>
        <p:spPr>
          <a:xfrm>
            <a:off x="838200" y="2217676"/>
            <a:ext cx="10515600" cy="1325563"/>
          </a:xfrm>
        </p:spPr>
        <p:txBody>
          <a:bodyPr/>
          <a:lstStyle/>
          <a:p>
            <a:r>
              <a:rPr lang="en-US" dirty="0"/>
              <a:t>What do you need to control for to have valid counterfactual inference?</a:t>
            </a:r>
          </a:p>
        </p:txBody>
      </p:sp>
    </p:spTree>
    <p:extLst>
      <p:ext uri="{BB962C8B-B14F-4D97-AF65-F5344CB8AC3E}">
        <p14:creationId xmlns:p14="http://schemas.microsoft.com/office/powerpoint/2010/main" val="2155956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784D-CE29-3A41-90D0-996C12CC9FA0}"/>
              </a:ext>
            </a:extLst>
          </p:cNvPr>
          <p:cNvSpPr>
            <a:spLocks noGrp="1"/>
          </p:cNvSpPr>
          <p:nvPr>
            <p:ph type="title"/>
          </p:nvPr>
        </p:nvSpPr>
        <p:spPr>
          <a:xfrm>
            <a:off x="0" y="147321"/>
            <a:ext cx="10515600" cy="1325563"/>
          </a:xfrm>
        </p:spPr>
        <p:txBody>
          <a:bodyPr/>
          <a:lstStyle/>
          <a:p>
            <a:r>
              <a:rPr lang="en-US" dirty="0"/>
              <a:t>Boxes and Arrows, Oh My!	</a:t>
            </a:r>
          </a:p>
        </p:txBody>
      </p:sp>
      <p:sp>
        <p:nvSpPr>
          <p:cNvPr id="3" name="Content Placeholder 2">
            <a:extLst>
              <a:ext uri="{FF2B5EF4-FFF2-40B4-BE49-F238E27FC236}">
                <a16:creationId xmlns:a16="http://schemas.microsoft.com/office/drawing/2014/main" id="{4C3626EB-CD16-C248-BC31-A9EE8B59A3E0}"/>
              </a:ext>
            </a:extLst>
          </p:cNvPr>
          <p:cNvSpPr>
            <a:spLocks noGrp="1"/>
          </p:cNvSpPr>
          <p:nvPr>
            <p:ph idx="1"/>
          </p:nvPr>
        </p:nvSpPr>
        <p:spPr>
          <a:xfrm>
            <a:off x="0" y="1814195"/>
            <a:ext cx="6442710" cy="4351338"/>
          </a:xfrm>
        </p:spPr>
        <p:txBody>
          <a:bodyPr>
            <a:normAutofit fontScale="92500" lnSpcReduction="20000"/>
          </a:bodyPr>
          <a:lstStyle/>
          <a:p>
            <a:r>
              <a:rPr lang="en-US" dirty="0"/>
              <a:t>Causal Diagrams let you be specific about cause and effect in a system</a:t>
            </a:r>
          </a:p>
          <a:p>
            <a:endParaRPr lang="en-US" dirty="0"/>
          </a:p>
          <a:p>
            <a:r>
              <a:rPr lang="en-US" dirty="0"/>
              <a:t>We can incorporate many aspects of our knowledge into Causal Diagrams</a:t>
            </a:r>
          </a:p>
          <a:p>
            <a:endParaRPr lang="en-US" dirty="0"/>
          </a:p>
          <a:p>
            <a:r>
              <a:rPr lang="en-US" dirty="0"/>
              <a:t>Causal Diagrams illuminate potential confounders to watch out for via Back-Door effects</a:t>
            </a:r>
          </a:p>
          <a:p>
            <a:endParaRPr lang="en-US" dirty="0"/>
          </a:p>
          <a:p>
            <a:r>
              <a:rPr lang="en-US" dirty="0"/>
              <a:t>Causal diagrams let us design effective experiments and observational studies</a:t>
            </a:r>
          </a:p>
        </p:txBody>
      </p:sp>
      <p:pic>
        <p:nvPicPr>
          <p:cNvPr id="4" name="Picture 3">
            <a:extLst>
              <a:ext uri="{FF2B5EF4-FFF2-40B4-BE49-F238E27FC236}">
                <a16:creationId xmlns:a16="http://schemas.microsoft.com/office/drawing/2014/main" id="{D99A0C42-5CC6-8557-191E-86338B808027}"/>
              </a:ext>
            </a:extLst>
          </p:cNvPr>
          <p:cNvPicPr>
            <a:picLocks noChangeAspect="1"/>
          </p:cNvPicPr>
          <p:nvPr/>
        </p:nvPicPr>
        <p:blipFill>
          <a:blip r:embed="rId2"/>
          <a:stretch>
            <a:fillRect/>
          </a:stretch>
        </p:blipFill>
        <p:spPr>
          <a:xfrm>
            <a:off x="6442710" y="1472884"/>
            <a:ext cx="5589073" cy="4841239"/>
          </a:xfrm>
          <a:prstGeom prst="rect">
            <a:avLst/>
          </a:prstGeom>
        </p:spPr>
      </p:pic>
    </p:spTree>
    <p:extLst>
      <p:ext uri="{BB962C8B-B14F-4D97-AF65-F5344CB8AC3E}">
        <p14:creationId xmlns:p14="http://schemas.microsoft.com/office/powerpoint/2010/main" val="223760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9F8E-2FBD-1675-596C-DD8F0C3B80B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55B5CA-2D08-D3FA-C667-3B25571CBA83}"/>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3666D084-6A44-D452-C921-0CBCF2F114F8}"/>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08F3A7C7-93BC-BF3F-BA35-E56689040736}"/>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203E4097-E095-294A-7E02-E41B91C1C580}"/>
              </a:ext>
            </a:extLst>
          </p:cNvPr>
          <p:cNvCxnSpPr>
            <a:stCxn id="8" idx="2"/>
            <a:endCxn id="6" idx="0"/>
          </p:cNvCxnSpPr>
          <p:nvPr/>
        </p:nvCxnSpPr>
        <p:spPr>
          <a:xfrm flipH="1">
            <a:off x="5122950" y="2587736"/>
            <a:ext cx="1" cy="100684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1FE8181A-B1A2-FAF2-2593-3EAAEB543774}"/>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9518B56F-282F-E0A9-9EB8-78DFBC925F5B}"/>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626CA620-CECE-4A66-1541-8445341A6BE7}"/>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B4169F2-C2A7-35CE-E664-2B2CB7085FC0}"/>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20BF0AEB-243B-2886-5AB8-2077956CF244}"/>
              </a:ext>
            </a:extLst>
          </p:cNvPr>
          <p:cNvSpPr>
            <a:spLocks noGrp="1"/>
          </p:cNvSpPr>
          <p:nvPr>
            <p:ph type="title"/>
          </p:nvPr>
        </p:nvSpPr>
        <p:spPr>
          <a:xfrm>
            <a:off x="119269" y="115917"/>
            <a:ext cx="11244470" cy="1325563"/>
          </a:xfrm>
        </p:spPr>
        <p:txBody>
          <a:bodyPr/>
          <a:lstStyle/>
          <a:p>
            <a:r>
              <a:rPr lang="en-US" dirty="0"/>
              <a:t>Waves Really Means Two Things</a:t>
            </a:r>
          </a:p>
        </p:txBody>
      </p:sp>
      <p:grpSp>
        <p:nvGrpSpPr>
          <p:cNvPr id="29" name="Group 28">
            <a:extLst>
              <a:ext uri="{FF2B5EF4-FFF2-40B4-BE49-F238E27FC236}">
                <a16:creationId xmlns:a16="http://schemas.microsoft.com/office/drawing/2014/main" id="{FB43397E-90BE-5542-85FC-227EFB329C6A}"/>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A7F47073-2806-EFCF-99AC-8AB4E8FE0F60}"/>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4DD62118-E21B-2C04-9A40-D65D2F4D5068}"/>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A505DF9F-A65F-C6FB-E3A4-016A27DFCC69}"/>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0903CDC6-9F53-A9E4-C49D-CB91E267AC87}"/>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746EDEEE-C7EA-1AB1-7BC1-C5BA7B50269F}"/>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65DFBC19-0F2B-C6E9-3074-4726680C7EA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C1736232-C569-4079-2E72-A5F5CB8D25EA}"/>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5B2CB1BA-E227-34A5-70D8-C0434C89BD0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7DF2789C-A909-01CE-1B62-085307F8A3A7}"/>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22F4A63C-98A8-F548-41B5-3D51B2E8A28A}"/>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6FEB031E-6D72-B07A-F252-9AEEEB8C2C16}"/>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447E74B1-E65F-281F-71C4-9154EE924FBE}"/>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9DDA610C-59FA-74F1-C6DC-C473946038D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867EE802-BC06-6DCE-C910-5213D0930E8A}"/>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E6808BEF-D609-4475-FA4F-2E1AA9B055DC}"/>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67BD33C4-44BF-873A-4C90-C6B0172F920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F8778ADB-C759-5BD9-9FCA-CAC46D143147}"/>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166079A1-3AFB-5512-221A-E541DD9670C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409CEA55-BC5B-A209-B878-71D053B0ABB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8A1A460-3977-8582-A313-AB80DA065B3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4CBFCA6C-EC30-46CE-5BE9-537C117DDCE3}"/>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B1FD32EE-C113-C78C-FDBE-62B9CDA14AD5}"/>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5AC57C12-8256-C645-6B41-B5A566DF5780}"/>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43CD9805-B5E4-0154-07FD-073FD456B105}"/>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7F69DE53-BE51-B66B-2894-055ACCCF490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5ED65227-C336-265C-7A7B-48623393E687}"/>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95C67FE6-1D21-8863-CB25-63E792F92EF3}"/>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93319F6D-A5B4-1095-869C-B6AFAB96A85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63A6333A-64C3-5AAC-1DF2-80877D8A07C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CD3FADAD-CF8C-E51D-45EC-51222AF1360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72D6B561-0F9E-0254-8BEA-0C86FC8E5BDF}"/>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8EC834D3-1320-4465-D9E4-19173ABE5517}"/>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33FA196C-6A47-D206-1E43-5E1D01F00B7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2781DE7E-81A2-A901-31F9-A01C1C7C0CE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F7E5FE45-497E-44F3-12A9-F846AB001994}"/>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440B52C2-0C0E-425A-3502-D929AC10CF19}"/>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716209B7-909D-F90A-975D-0EF9B5D0DB63}"/>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09078BB4-1F87-7F13-B96F-74A98A4C533A}"/>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A42AF45A-0D7D-C8CA-A8ED-B92AADB5D674}"/>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2D97C5EB-0878-F9DF-34E2-4FAD434B47E8}"/>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653B59-AE89-A8D8-B572-D99DAFC88784}"/>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C6F220FC-3D23-A27F-FB70-43A4E6D48EBF}"/>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AE3BC9A6-EC14-FF49-A650-0607B0370078}"/>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530B24B5-F05C-8AE7-05B7-A4C991AE3D4A}"/>
              </a:ext>
            </a:extLst>
          </p:cNvPr>
          <p:cNvCxnSpPr>
            <a:cxnSpLocks/>
            <a:stCxn id="2" idx="2"/>
            <a:endCxn id="6" idx="0"/>
          </p:cNvCxnSpPr>
          <p:nvPr/>
        </p:nvCxnSpPr>
        <p:spPr>
          <a:xfrm flipH="1">
            <a:off x="5122950" y="2587736"/>
            <a:ext cx="1759731" cy="100684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D645CDB4-4220-6816-9A9A-DF41B49EC885}"/>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6871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5D9FA-6C48-18C1-FE62-3A5C4AE72A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7323394-D5CD-3BB2-339C-A97914AF8A0B}"/>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5BE917E0-62BD-5970-4067-4A908E3224E3}"/>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7D4F5F13-042F-B168-C463-9B141C0B3017}"/>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F4879B57-8402-8C5E-9EBA-CD12C39112BB}"/>
              </a:ext>
            </a:extLst>
          </p:cNvPr>
          <p:cNvCxnSpPr>
            <a:stCxn id="8" idx="2"/>
            <a:endCxn id="6" idx="0"/>
          </p:cNvCxnSpPr>
          <p:nvPr/>
        </p:nvCxnSpPr>
        <p:spPr>
          <a:xfrm flipH="1">
            <a:off x="4009209" y="2587736"/>
            <a:ext cx="111374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4DCAA2E0-F1FB-540E-1AAE-E78A34A403D4}"/>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D9C53FAC-62E1-8575-C547-D91852369CBC}"/>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22592975-4B44-96B5-7F7F-6233F43C832F}"/>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DC6E205B-1926-3D20-E8B5-614FEC5C3272}"/>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488173C9-7F8B-1226-0C3C-C139C9F2F507}"/>
              </a:ext>
            </a:extLst>
          </p:cNvPr>
          <p:cNvSpPr>
            <a:spLocks noGrp="1"/>
          </p:cNvSpPr>
          <p:nvPr>
            <p:ph type="title"/>
          </p:nvPr>
        </p:nvSpPr>
        <p:spPr>
          <a:xfrm>
            <a:off x="119269" y="115917"/>
            <a:ext cx="11244470" cy="1325563"/>
          </a:xfrm>
        </p:spPr>
        <p:txBody>
          <a:bodyPr/>
          <a:lstStyle/>
          <a:p>
            <a:r>
              <a:rPr lang="en-US" dirty="0"/>
              <a:t>The Kelp -&gt; Algae Effect is Light Availability</a:t>
            </a:r>
          </a:p>
        </p:txBody>
      </p:sp>
      <p:grpSp>
        <p:nvGrpSpPr>
          <p:cNvPr id="29" name="Group 28">
            <a:extLst>
              <a:ext uri="{FF2B5EF4-FFF2-40B4-BE49-F238E27FC236}">
                <a16:creationId xmlns:a16="http://schemas.microsoft.com/office/drawing/2014/main" id="{25C54244-C668-BF54-E4E1-DE81F90353E9}"/>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3A2E600E-D90E-BF01-2AA2-1B6009A06BC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A26BA9F1-94F8-FE83-63C3-C3754655FAB7}"/>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20CE3A6B-60BC-0751-354C-CCC9231EACB8}"/>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F6B6D93C-093D-B5E6-7AAC-8E5B58B69809}"/>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159FF555-A8C1-8FFF-A4AD-8DDDEDFEA5E9}"/>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D048C5D2-CC41-35BA-0EDF-975DEA16095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16D47436-E86A-40A3-A455-1E413C44C6A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B4C32264-B1B2-414C-EC38-BFCCCCAA2717}"/>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700071A9-95E0-A339-D1E5-9B4215F6FEE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D8E2A1C5-6E67-24EE-4BFF-E41861F094F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47AC3825-71C1-F74C-4474-5C2953CA5E90}"/>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7B105910-BF14-A4ED-14C2-BC8A8662A12F}"/>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1413DF77-3441-00C9-62F8-45C1AD6630B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F14B6B2D-4078-BA1B-F14E-C641206DC97D}"/>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DCD40768-104C-B761-FD40-2D98A49DB6A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95B45B90-452A-FF8F-00FC-E67F191DFA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F78A5823-E37B-82A1-BC25-7127F08E68BC}"/>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136E9085-6863-5BD9-7F34-AAC9750AB4F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80676C04-32F9-CB07-9BA9-BB787C9BE3F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BA03F9A5-FEF9-A5CE-C1A1-4FE1B01642E0}"/>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35A6A3DF-C25E-01FE-4499-EA53CD88B85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A47B127E-AABE-AB72-A071-158A286B0782}"/>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DD179574-0DAC-88F5-2A36-59BB6E668DF6}"/>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721AD460-92E2-1729-B939-FDFDA520527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95DBBF46-CE19-0649-C54E-DC3E495F729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6ABFBC7F-2910-02BE-6690-8D1C05053C8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9E32783E-41FA-D68D-DC69-1B65235EDBC6}"/>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A96EB399-4BE2-96D9-6495-1BCAB8335DA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3CAB7BB0-D004-152F-AADC-2791EAD4E1C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FD74D4DF-D6B8-7464-C14D-64D68E32534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C1DF833B-F66C-C725-6036-CA2B549EFB11}"/>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09321950-0124-E53E-0F06-56CAADB14548}"/>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C8C9A78F-6568-B84F-7918-E1007C02C60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3AC29913-BCD2-B993-0562-2C2D081A8D4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94861511-11CC-ADA3-F9B7-A38598E02237}"/>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9591734D-E2FD-8318-CD4B-B3F2436EA998}"/>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2E9EFAE6-6AF7-D83A-7078-D79A7AA323F7}"/>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F8D217C-949D-BC2F-9271-12190AF2436E}"/>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33E523F3-F987-D804-D54A-C057FE992074}"/>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E9059F30-B283-A3DC-4234-5682B58CBD89}"/>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BAE31B11-4D2A-5844-460E-E90700B4D779}"/>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A449FD49-C004-9EE0-9062-948A27558B97}"/>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651CDAF7-1992-CCDE-27BA-E0906E2C2419}"/>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2D4D97B1-933F-1A76-E928-CBDCE572A53E}"/>
              </a:ext>
            </a:extLst>
          </p:cNvPr>
          <p:cNvCxnSpPr>
            <a:cxnSpLocks/>
            <a:stCxn id="2" idx="2"/>
            <a:endCxn id="6" idx="0"/>
          </p:cNvCxnSpPr>
          <p:nvPr/>
        </p:nvCxnSpPr>
        <p:spPr>
          <a:xfrm flipH="1">
            <a:off x="4009209" y="2587736"/>
            <a:ext cx="287347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690A963D-2C82-3591-99D1-3999D85BDD08}"/>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499E1CC2-9944-0316-A505-AF8ECAD121EC}"/>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F101A64B-841E-A8FD-6488-C05B440F4024}"/>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4713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A49AE-A0BF-64AD-DC56-7053FFD7F80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BBC9855-2203-8A3F-1FDF-D74EB87E4E8C}"/>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13ABE449-0BF1-50D9-78E6-88107E6A147B}"/>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7FA86838-D94B-55CB-1A42-B5D613355027}"/>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81F404D6-B1C4-0B5F-657F-5B3E7AFE4056}"/>
              </a:ext>
            </a:extLst>
          </p:cNvPr>
          <p:cNvCxnSpPr>
            <a:stCxn id="8" idx="2"/>
            <a:endCxn id="6" idx="0"/>
          </p:cNvCxnSpPr>
          <p:nvPr/>
        </p:nvCxnSpPr>
        <p:spPr>
          <a:xfrm flipH="1">
            <a:off x="4009209" y="2587736"/>
            <a:ext cx="111374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CFF58DAD-EAC3-DAC6-D477-7D6DEA56D58D}"/>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5DF5617-C0C5-C751-BDD4-55CCFB0A3BFE}"/>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17D7FB32-5848-08A9-3AB8-F89A96CCBAEE}"/>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319BBF5-62E2-C547-52AA-FF594E307563}"/>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E51BBE76-CACA-97B7-8BEC-C40C5AD71AE3}"/>
              </a:ext>
            </a:extLst>
          </p:cNvPr>
          <p:cNvSpPr>
            <a:spLocks noGrp="1"/>
          </p:cNvSpPr>
          <p:nvPr>
            <p:ph type="title"/>
          </p:nvPr>
        </p:nvSpPr>
        <p:spPr>
          <a:xfrm>
            <a:off x="119269" y="115917"/>
            <a:ext cx="11244470" cy="1325563"/>
          </a:xfrm>
        </p:spPr>
        <p:txBody>
          <a:bodyPr/>
          <a:lstStyle/>
          <a:p>
            <a:r>
              <a:rPr lang="en-US" dirty="0"/>
              <a:t>What About the Rest of the System?</a:t>
            </a:r>
          </a:p>
        </p:txBody>
      </p:sp>
      <p:grpSp>
        <p:nvGrpSpPr>
          <p:cNvPr id="29" name="Group 28">
            <a:extLst>
              <a:ext uri="{FF2B5EF4-FFF2-40B4-BE49-F238E27FC236}">
                <a16:creationId xmlns:a16="http://schemas.microsoft.com/office/drawing/2014/main" id="{65E3511E-06C5-FB60-C78A-9E97E592244E}"/>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62251A7C-476F-426D-428B-8DD4BA9371C1}"/>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D53E4BFA-D080-1FFB-14C6-834C2E5B9A0B}"/>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5290813C-9D39-460B-6FE5-42BCFEE76830}"/>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442BE872-DE31-F2CD-F27A-391F6F52B84E}"/>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B95857C0-8C26-E9F8-B5AC-3C66CECDF20B}"/>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192CE9D2-F09A-AA08-2D98-1F3661DE9F1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B954F236-1549-D8D3-544F-57951CC5DA3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47A5879B-B28A-6C60-A9FD-E15AFF45378E}"/>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D386B945-3D31-B711-A455-52049D9D608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94143D62-0BCE-A56B-A47B-4475E2545FC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397E9A7F-1B40-320B-DA7C-523FC27C60A4}"/>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C7EFF8B8-7101-954A-61F7-6DAF764C5D5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DFB3FB7C-A99B-DE09-DEED-D4111287A7E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6B8EF3DB-E02E-7C1F-BB9D-79E8B7CD2B88}"/>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5F8ECC91-A957-175D-A9DB-192BEB165F4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B263F838-D56A-834E-466B-5C2209DE41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4ADD5C6-D547-3987-6962-B49007E605F4}"/>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DAF7002F-CA5D-E173-9775-2EFA91016C2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3C21B2EC-EC56-AE2D-CA87-40EE63C55CF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CFCD311B-174D-399A-AF5C-E029FBF46CEC}"/>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D991C33D-F579-0A51-E3CE-D9F97466DFE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7720CE8F-4B43-3682-E82C-8E7DB6C2C6B1}"/>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F7702F54-52BA-3D10-D989-F87D35D686D7}"/>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135333A3-EDEB-3649-36EA-5BDEB6698D2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56A9392E-DD8D-C4BD-EEF3-CB280758272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9C0B890C-54A3-F8A9-0E15-C400737E9A91}"/>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CF1CEBA5-83B2-A331-7E64-88944A0760E8}"/>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8C51AA6D-1306-329D-21C8-20396B72344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1232037F-F7EC-C09D-8765-8E3B0415AA9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33FBC32-0FE1-9584-2D30-74D2CA3A0BD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2F8143E2-4E36-F39D-CBAB-60F944AC90E4}"/>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3A4095B0-569A-87D2-2609-F91F29F01D26}"/>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99613671-3A41-3D32-F380-EC1DAD34E649}"/>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D9DEFB16-2C04-4624-D451-1218FE6DD6DA}"/>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009AF9FC-0B0C-C2C1-9D0D-D5E287BB5662}"/>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666266C5-63E0-9A87-53AF-D2B1E0D91873}"/>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A583635A-3236-8FF5-3E49-4CAFB8938162}"/>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2F90306D-EA9C-C3EC-10E2-402D216C25F3}"/>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0D9B5A7D-C1EA-C398-1977-08CB991B911C}"/>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30FB3F40-3662-D3AE-BBEF-843EB0CA1A4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0EF38C08-0735-CDE3-7AD7-249794F771A6}"/>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251BCDB-2011-EFCA-0840-8A338B50457B}"/>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809B4A9B-7BCE-5DC6-A272-38914A372336}"/>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4AD686B9-44A4-2383-4CF6-65FF93920FC3}"/>
              </a:ext>
            </a:extLst>
          </p:cNvPr>
          <p:cNvCxnSpPr>
            <a:cxnSpLocks/>
            <a:stCxn id="2" idx="2"/>
            <a:endCxn id="6" idx="0"/>
          </p:cNvCxnSpPr>
          <p:nvPr/>
        </p:nvCxnSpPr>
        <p:spPr>
          <a:xfrm flipH="1">
            <a:off x="4009209" y="2587736"/>
            <a:ext cx="287347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C1BC5D8-D8A6-C720-33C8-C3580A0EE4B1}"/>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2C9D553A-3E2A-FF1F-30C7-EF7149C1AFFD}"/>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2757F91C-7906-A659-2A4C-37292BC2F882}"/>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5CF8AB40-959C-4F28-8E7C-8491E9BA3F07}"/>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3BF05DFD-33A3-EDB7-C588-FDC643304577}"/>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780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5D33-ABCE-B6DC-C07D-3BAEDE40727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000FFE0-3FD0-2131-4931-DE4B5D186580}"/>
              </a:ext>
            </a:extLst>
          </p:cNvPr>
          <p:cNvSpPr txBox="1"/>
          <p:nvPr/>
        </p:nvSpPr>
        <p:spPr>
          <a:xfrm>
            <a:off x="3667705" y="3631187"/>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32DFFED4-9716-358B-A91E-C78887A10D3A}"/>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E163B8CF-183B-2B95-52F2-98081872D80E}"/>
              </a:ext>
            </a:extLst>
          </p:cNvPr>
          <p:cNvSpPr txBox="1"/>
          <p:nvPr/>
        </p:nvSpPr>
        <p:spPr>
          <a:xfrm>
            <a:off x="4692031" y="1879850"/>
            <a:ext cx="861839"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Height</a:t>
            </a:r>
          </a:p>
        </p:txBody>
      </p:sp>
      <p:cxnSp>
        <p:nvCxnSpPr>
          <p:cNvPr id="9" name="Straight Arrow Connector 8">
            <a:extLst>
              <a:ext uri="{FF2B5EF4-FFF2-40B4-BE49-F238E27FC236}">
                <a16:creationId xmlns:a16="http://schemas.microsoft.com/office/drawing/2014/main" id="{B02D2EAB-20CD-9FD4-1FE0-BAC58F4269BC}"/>
              </a:ext>
            </a:extLst>
          </p:cNvPr>
          <p:cNvCxnSpPr>
            <a:stCxn id="8" idx="2"/>
            <a:endCxn id="6" idx="0"/>
          </p:cNvCxnSpPr>
          <p:nvPr/>
        </p:nvCxnSpPr>
        <p:spPr>
          <a:xfrm flipH="1">
            <a:off x="4009209" y="2587736"/>
            <a:ext cx="111374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DA1822B4-2A3A-2B32-C530-1DCE46AEEB30}"/>
              </a:ext>
            </a:extLst>
          </p:cNvPr>
          <p:cNvCxnSpPr>
            <a:cxnSpLocks/>
            <a:stCxn id="8" idx="2"/>
            <a:endCxn id="11" idx="0"/>
          </p:cNvCxnSpPr>
          <p:nvPr/>
        </p:nvCxnSpPr>
        <p:spPr>
          <a:xfrm>
            <a:off x="5122951" y="2587736"/>
            <a:ext cx="178525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979F76AD-5F57-866F-66EC-EDA2F11A621A}"/>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2044041E-BF0E-4819-ED29-A54C5D6C76D5}"/>
              </a:ext>
            </a:extLst>
          </p:cNvPr>
          <p:cNvCxnSpPr>
            <a:cxnSpLocks/>
            <a:stCxn id="6" idx="3"/>
            <a:endCxn id="5" idx="1"/>
          </p:cNvCxnSpPr>
          <p:nvPr/>
        </p:nvCxnSpPr>
        <p:spPr>
          <a:xfrm>
            <a:off x="4350712" y="3831242"/>
            <a:ext cx="812598" cy="156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72192489-B888-8428-EB16-6E9B5E9C609C}"/>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2FAEAA45-B247-7296-4E49-66807E696DC9}"/>
              </a:ext>
            </a:extLst>
          </p:cNvPr>
          <p:cNvSpPr>
            <a:spLocks noGrp="1"/>
          </p:cNvSpPr>
          <p:nvPr>
            <p:ph type="title"/>
          </p:nvPr>
        </p:nvSpPr>
        <p:spPr>
          <a:xfrm>
            <a:off x="119269" y="115917"/>
            <a:ext cx="11244470" cy="1325563"/>
          </a:xfrm>
        </p:spPr>
        <p:txBody>
          <a:bodyPr/>
          <a:lstStyle/>
          <a:p>
            <a:r>
              <a:rPr lang="en-US" dirty="0"/>
              <a:t>AGH! How do I Simplify This?</a:t>
            </a:r>
          </a:p>
        </p:txBody>
      </p:sp>
      <p:grpSp>
        <p:nvGrpSpPr>
          <p:cNvPr id="29" name="Group 28">
            <a:extLst>
              <a:ext uri="{FF2B5EF4-FFF2-40B4-BE49-F238E27FC236}">
                <a16:creationId xmlns:a16="http://schemas.microsoft.com/office/drawing/2014/main" id="{CE8BDF8E-7E63-3AAB-7D48-06EEF6CAD9AB}"/>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F64787D5-975A-2A5F-4B4A-F0643C4E2F4F}"/>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F90FB713-17ED-9A03-68CA-5823E1A53E93}"/>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9F97FCC9-27A3-E72E-7223-8B6B4C7F1493}"/>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61C56841-4E45-9542-19FE-63A76C025C0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7649433A-38A9-D0D9-FCF1-38BB84492254}"/>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5CA8C7EA-4718-71FE-B9B7-5D137F8ECF7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37FBDB59-46A3-A739-0EB8-FE89D251607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D5558DE1-92F6-B861-1EB4-7F9670C10FC7}"/>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30867624-E5FA-E50D-F983-408A5BE3C6D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B61ADE17-E109-E8E2-455A-2A83CCB3132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BBC48E21-2D8F-68E2-6840-13A7C55A5FA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FBB3B52C-A63E-93EE-4AB8-500391E386E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1FDA9667-09CB-CF7D-1421-5263E0D595B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C95F09FF-DA28-2B25-0957-89BBA11387A2}"/>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2468B9BA-E196-097B-03C2-EB0A43C53BDC}"/>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50CE4F01-40DD-BEAD-4DBB-4EF6CC9F3A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4CE4ED72-620D-7053-C6E0-892DE99FCFBB}"/>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EB48F520-3AFD-41E3-7269-3E11815D716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D9DD36D5-F39F-F321-8242-FF376BC6FCF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F7950567-0C46-50A7-DB06-D10B06A75D2A}"/>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09FE5933-A696-5AE8-D3B4-50B5E98BDC1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B8F54A0C-B4B0-E628-CF85-A13CE32CAA8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A921109-DCBB-799C-9049-B484C9A36F33}"/>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2CD9366D-0B1C-F4ED-E4D4-2AE816F0E5FB}"/>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48B6838-F344-1371-A9D3-27BA6BD5D65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1B5076D5-B9DE-6B1F-D343-904FA9037CD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7F7F11BD-4CE3-C142-7747-66E5479157FD}"/>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D688F4F1-D8B6-0353-2D53-47E98D7399B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8C9F7372-D98F-CE53-3025-43A3F51ED7F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DCDB1687-838C-C28F-490F-152D663041D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D5E32057-797A-8793-A5A3-91A7FFAE59B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F599B697-49A6-729A-BCFE-120B1809F9ED}"/>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9826AE9D-ADF4-5546-7AD5-E64779528038}"/>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8236F43D-3257-0685-DD61-402067B160C0}"/>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490BC9BE-D40C-F836-D66E-F2F72388EC39}"/>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21910D2C-2A80-2546-2D40-ABE162C1C73C}"/>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099212BE-B888-9079-857F-0FB1C4880D08}"/>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9882680B-0493-5105-9A08-F623794AAA10}"/>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E9C8D1E9-1DF6-B918-D653-44C29112CA52}"/>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45396894-DDC9-0CD1-321A-B516D59D2CDC}"/>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F858F502-7BEB-F32C-4A74-61AF5CD0844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B8797F18-419E-D86C-27D7-59B21D8936DD}"/>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794FCBBB-A554-8C80-7229-1A662F9B25A6}"/>
              </a:ext>
            </a:extLst>
          </p:cNvPr>
          <p:cNvSpPr txBox="1"/>
          <p:nvPr/>
        </p:nvSpPr>
        <p:spPr>
          <a:xfrm>
            <a:off x="6251226" y="1879850"/>
            <a:ext cx="1262910" cy="707886"/>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a:t>
            </a:r>
          </a:p>
          <a:p>
            <a:pPr algn="ctr"/>
            <a:r>
              <a:rPr lang="en-US" sz="2000" dirty="0">
                <a:latin typeface="Calibri Light"/>
                <a:cs typeface="Calibri Light"/>
              </a:rPr>
              <a:t>Frequency</a:t>
            </a:r>
          </a:p>
        </p:txBody>
      </p:sp>
      <p:cxnSp>
        <p:nvCxnSpPr>
          <p:cNvPr id="4" name="Straight Arrow Connector 3">
            <a:extLst>
              <a:ext uri="{FF2B5EF4-FFF2-40B4-BE49-F238E27FC236}">
                <a16:creationId xmlns:a16="http://schemas.microsoft.com/office/drawing/2014/main" id="{3B223032-558F-F317-3CDE-2FE2436352FE}"/>
              </a:ext>
            </a:extLst>
          </p:cNvPr>
          <p:cNvCxnSpPr>
            <a:cxnSpLocks/>
            <a:stCxn id="2" idx="2"/>
            <a:endCxn id="6" idx="0"/>
          </p:cNvCxnSpPr>
          <p:nvPr/>
        </p:nvCxnSpPr>
        <p:spPr>
          <a:xfrm flipH="1">
            <a:off x="4009209" y="2587736"/>
            <a:ext cx="2873472"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F4BD31A-3FF8-7D9E-109B-E7423DF70DB3}"/>
              </a:ext>
            </a:extLst>
          </p:cNvPr>
          <p:cNvCxnSpPr>
            <a:cxnSpLocks/>
            <a:stCxn id="2" idx="2"/>
            <a:endCxn id="11" idx="0"/>
          </p:cNvCxnSpPr>
          <p:nvPr/>
        </p:nvCxnSpPr>
        <p:spPr>
          <a:xfrm>
            <a:off x="6882681" y="2587736"/>
            <a:ext cx="25526" cy="104345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BEB9B7C9-4E27-9DEA-6E92-A199CB615F26}"/>
              </a:ext>
            </a:extLst>
          </p:cNvPr>
          <p:cNvSpPr txBox="1"/>
          <p:nvPr/>
        </p:nvSpPr>
        <p:spPr>
          <a:xfrm>
            <a:off x="5163310" y="3632747"/>
            <a:ext cx="741614"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Light </a:t>
            </a:r>
          </a:p>
        </p:txBody>
      </p:sp>
      <p:cxnSp>
        <p:nvCxnSpPr>
          <p:cNvPr id="21" name="Straight Arrow Connector 20">
            <a:extLst>
              <a:ext uri="{FF2B5EF4-FFF2-40B4-BE49-F238E27FC236}">
                <a16:creationId xmlns:a16="http://schemas.microsoft.com/office/drawing/2014/main" id="{BD598ED7-3559-41DD-75FE-0BF2478E13D9}"/>
              </a:ext>
            </a:extLst>
          </p:cNvPr>
          <p:cNvCxnSpPr>
            <a:cxnSpLocks/>
            <a:stCxn id="5" idx="3"/>
            <a:endCxn id="11" idx="1"/>
          </p:cNvCxnSpPr>
          <p:nvPr/>
        </p:nvCxnSpPr>
        <p:spPr>
          <a:xfrm flipV="1">
            <a:off x="5904924" y="3815853"/>
            <a:ext cx="656714" cy="1694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031F8BE4-4366-B3E7-8AAB-1FE58D1DB71C}"/>
              </a:ext>
            </a:extLst>
          </p:cNvPr>
          <p:cNvSpPr txBox="1"/>
          <p:nvPr/>
        </p:nvSpPr>
        <p:spPr>
          <a:xfrm>
            <a:off x="3305329" y="5145794"/>
            <a:ext cx="144764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Acidification</a:t>
            </a:r>
          </a:p>
        </p:txBody>
      </p:sp>
      <p:cxnSp>
        <p:nvCxnSpPr>
          <p:cNvPr id="16" name="Straight Arrow Connector 15">
            <a:extLst>
              <a:ext uri="{FF2B5EF4-FFF2-40B4-BE49-F238E27FC236}">
                <a16:creationId xmlns:a16="http://schemas.microsoft.com/office/drawing/2014/main" id="{08E35C1A-73E7-B748-550A-A005BBF16403}"/>
              </a:ext>
            </a:extLst>
          </p:cNvPr>
          <p:cNvCxnSpPr>
            <a:cxnSpLocks/>
            <a:stCxn id="14" idx="3"/>
            <a:endCxn id="7" idx="1"/>
          </p:cNvCxnSpPr>
          <p:nvPr/>
        </p:nvCxnSpPr>
        <p:spPr>
          <a:xfrm>
            <a:off x="4752969" y="5345849"/>
            <a:ext cx="1379288" cy="589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1606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1968</Words>
  <Application>Microsoft Macintosh PowerPoint</Application>
  <PresentationFormat>Widescreen</PresentationFormat>
  <Paragraphs>472</Paragraphs>
  <Slides>57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Avenir</vt:lpstr>
      <vt:lpstr>Avenir Book</vt:lpstr>
      <vt:lpstr>Calibri</vt:lpstr>
      <vt:lpstr>Calibri Light</vt:lpstr>
      <vt:lpstr>Cambria Math</vt:lpstr>
      <vt:lpstr>Source Sans Pro</vt:lpstr>
      <vt:lpstr>Office Theme</vt:lpstr>
      <vt:lpstr>Using Your Causal Diagram</vt:lpstr>
      <vt:lpstr>Uses of Causal Diagrams</vt:lpstr>
      <vt:lpstr>What Is It Good For?</vt:lpstr>
      <vt:lpstr>So Let’s Draw a DAG: Where we Start</vt:lpstr>
      <vt:lpstr>But there are Mediators</vt:lpstr>
      <vt:lpstr>Waves Really Means Two Things</vt:lpstr>
      <vt:lpstr>The Kelp -&gt; Algae Effect is Light Availability</vt:lpstr>
      <vt:lpstr>What About the Rest of the System?</vt:lpstr>
      <vt:lpstr>AGH! How do I Simplify This?</vt:lpstr>
      <vt:lpstr>Strategies of Simplification</vt:lpstr>
      <vt:lpstr>Get Rid of Weak Variables (we already did)</vt:lpstr>
      <vt:lpstr>Combine Redundant Variables</vt:lpstr>
      <vt:lpstr>Combine Redundant Variables</vt:lpstr>
      <vt:lpstr>Remove Unneeded Mediators</vt:lpstr>
      <vt:lpstr>Remove Unneeded Mediators</vt:lpstr>
      <vt:lpstr>Get Rid of Irrelevant Variables</vt:lpstr>
      <vt:lpstr>Simplify your Causal Diagrams</vt:lpstr>
      <vt:lpstr>Uses of Causal Diagrams</vt:lpstr>
      <vt:lpstr>So This is How we Think Our System Works</vt:lpstr>
      <vt:lpstr>Do I need to Control for Waves or Kelp?</vt:lpstr>
      <vt:lpstr>Conditional Independence: The Hard Causal Claim</vt:lpstr>
      <vt:lpstr>Quick Note: Nonlinearities</vt:lpstr>
      <vt:lpstr>Conditional Independence (Directed Separation)</vt:lpstr>
      <vt:lpstr>What are the Conditional Independence Relationships Here?</vt:lpstr>
      <vt:lpstr>Should I Condition on Anything? NO! </vt:lpstr>
      <vt:lpstr>What if I Wanted to Look at Inverts ~ Waves?</vt:lpstr>
      <vt:lpstr>What does Conditional Independence Mean Here?</vt:lpstr>
      <vt:lpstr>What claims of conditional independence do *you* have involving your response of interest?</vt:lpstr>
      <vt:lpstr>Uses of Causal Diagrams</vt:lpstr>
      <vt:lpstr>Confounding Variables</vt:lpstr>
      <vt:lpstr>Why All of this Worry About Structure of a Whole System?</vt:lpstr>
      <vt:lpstr>What is a Confounder?</vt:lpstr>
      <vt:lpstr>The Back-Door Effect sensu Judea Pearl</vt:lpstr>
      <vt:lpstr>Open Back Doors and Omitted Variable Bias</vt:lpstr>
      <vt:lpstr>Where does OVB Come From in a Model?</vt:lpstr>
      <vt:lpstr>Omitted Variable Bias and Causal Identification</vt:lpstr>
      <vt:lpstr>Causal Identification</vt:lpstr>
      <vt:lpstr>Causal Identification</vt:lpstr>
      <vt:lpstr>How do we solve this problem?</vt:lpstr>
      <vt:lpstr>Solution 1: Fulfill the Backdoor Criteria</vt:lpstr>
      <vt:lpstr>Proximate Backdoors</vt:lpstr>
      <vt:lpstr>Proximate Backdoors and Regression</vt:lpstr>
      <vt:lpstr>What Variables Block the Back Door?</vt:lpstr>
      <vt:lpstr>Sometimes We Cannot Shut the Backdoor</vt:lpstr>
      <vt:lpstr>Or, we suspect, but don’t know, of backdoors</vt:lpstr>
      <vt:lpstr>Solution 2: The Front-Door Criterion</vt:lpstr>
      <vt:lpstr>Example: Smoking and Cancer</vt:lpstr>
      <vt:lpstr>Example: Sharing a Rideshare</vt:lpstr>
      <vt:lpstr>Example: Sharks and Bivalves</vt:lpstr>
      <vt:lpstr>Uses of Causal Diagrams</vt:lpstr>
      <vt:lpstr>Counterfactual Thinking: What would Happen If….</vt:lpstr>
      <vt:lpstr>Seemingly Simple, But, At the Core of Understanding Causality</vt:lpstr>
      <vt:lpstr>DAGs Let us See If We Can Estimate Valid ATEs and Make Counterfactual Predictions</vt:lpstr>
      <vt:lpstr>Using DAGs to Get ATEs for Inference Requires Methods to Remove Bias</vt:lpstr>
      <vt:lpstr>DAGS + Counterfactuals = Clear Inference</vt:lpstr>
      <vt:lpstr>What do you need to control for to have valid counterfactual inference?</vt:lpstr>
      <vt:lpstr>Boxes and Arrows, Oh 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Inference from Nature</dc:title>
  <dc:creator>Jarrett Byrnes</dc:creator>
  <cp:lastModifiedBy>Jarrett Byrnes</cp:lastModifiedBy>
  <cp:revision>40</cp:revision>
  <dcterms:created xsi:type="dcterms:W3CDTF">2020-11-30T21:25:26Z</dcterms:created>
  <dcterms:modified xsi:type="dcterms:W3CDTF">2025-04-10T16:17:09Z</dcterms:modified>
</cp:coreProperties>
</file>