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7" r:id="rId2"/>
    <p:sldId id="464" r:id="rId3"/>
    <p:sldId id="321" r:id="rId4"/>
    <p:sldId id="511" r:id="rId5"/>
    <p:sldId id="512" r:id="rId6"/>
    <p:sldId id="479" r:id="rId7"/>
    <p:sldId id="480" r:id="rId8"/>
    <p:sldId id="481" r:id="rId9"/>
    <p:sldId id="483" r:id="rId10"/>
    <p:sldId id="482" r:id="rId11"/>
    <p:sldId id="484" r:id="rId12"/>
    <p:sldId id="485" r:id="rId13"/>
    <p:sldId id="486" r:id="rId14"/>
    <p:sldId id="412" r:id="rId15"/>
    <p:sldId id="455" r:id="rId16"/>
    <p:sldId id="489" r:id="rId17"/>
    <p:sldId id="487" r:id="rId18"/>
    <p:sldId id="488" r:id="rId19"/>
    <p:sldId id="491" r:id="rId20"/>
    <p:sldId id="490" r:id="rId21"/>
    <p:sldId id="493" r:id="rId22"/>
    <p:sldId id="492" r:id="rId23"/>
    <p:sldId id="494" r:id="rId24"/>
    <p:sldId id="513" r:id="rId25"/>
    <p:sldId id="495" r:id="rId26"/>
    <p:sldId id="448" r:id="rId27"/>
    <p:sldId id="449" r:id="rId28"/>
    <p:sldId id="450" r:id="rId29"/>
    <p:sldId id="408" r:id="rId30"/>
    <p:sldId id="452" r:id="rId31"/>
    <p:sldId id="451" r:id="rId32"/>
    <p:sldId id="413" r:id="rId33"/>
    <p:sldId id="416" r:id="rId34"/>
    <p:sldId id="496" r:id="rId35"/>
    <p:sldId id="514" r:id="rId36"/>
    <p:sldId id="497" r:id="rId37"/>
    <p:sldId id="421" r:id="rId38"/>
    <p:sldId id="498" r:id="rId39"/>
    <p:sldId id="423" r:id="rId40"/>
    <p:sldId id="472" r:id="rId41"/>
    <p:sldId id="501" r:id="rId42"/>
    <p:sldId id="272" r:id="rId43"/>
    <p:sldId id="266" r:id="rId44"/>
    <p:sldId id="271" r:id="rId45"/>
    <p:sldId id="503" r:id="rId46"/>
    <p:sldId id="425" r:id="rId47"/>
    <p:sldId id="426" r:id="rId48"/>
    <p:sldId id="427" r:id="rId49"/>
    <p:sldId id="473" r:id="rId50"/>
    <p:sldId id="279" r:id="rId51"/>
    <p:sldId id="476" r:id="rId52"/>
    <p:sldId id="429" r:id="rId53"/>
    <p:sldId id="474" r:id="rId54"/>
    <p:sldId id="475" r:id="rId55"/>
    <p:sldId id="519" r:id="rId56"/>
    <p:sldId id="515" r:id="rId57"/>
    <p:sldId id="292" r:id="rId58"/>
    <p:sldId id="297" r:id="rId59"/>
    <p:sldId id="505" r:id="rId60"/>
    <p:sldId id="508" r:id="rId61"/>
    <p:sldId id="509" r:id="rId62"/>
    <p:sldId id="295" r:id="rId63"/>
    <p:sldId id="510" r:id="rId64"/>
    <p:sldId id="507" r:id="rId65"/>
    <p:sldId id="516" r:id="rId66"/>
    <p:sldId id="518" r:id="rId67"/>
    <p:sldId id="520" r:id="rId68"/>
    <p:sldId id="434" r:id="rId69"/>
    <p:sldId id="460" r:id="rId70"/>
    <p:sldId id="43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3"/>
    <p:restoredTop sz="96327"/>
  </p:normalViewPr>
  <p:slideViewPr>
    <p:cSldViewPr snapToGrid="0">
      <p:cViewPr varScale="1">
        <p:scale>
          <a:sx n="109" d="100"/>
          <a:sy n="109" d="100"/>
        </p:scale>
        <p:origin x="208" y="6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2591A-3360-5949-83CA-F0FA62718DC5}" type="datetimeFigureOut">
              <a:rPr lang="en-US" smtClean="0"/>
              <a:t>11/17/23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64F89-3964-D041-9511-CE24D34D009D}" type="slidenum">
              <a:rPr lang="en-US" smtClean="0"/>
              <a:t>‹#›</a:t>
            </a:fld>
            <a:endParaRPr lang="en-US"/>
          </a:p>
        </p:txBody>
      </p:sp>
    </p:spTree>
    <p:extLst>
      <p:ext uri="{BB962C8B-B14F-4D97-AF65-F5344CB8AC3E}">
        <p14:creationId xmlns:p14="http://schemas.microsoft.com/office/powerpoint/2010/main" val="399690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CF0D6-2367-814F-BB19-162B3D598388}" type="slidenum">
              <a:rPr lang="en-US" smtClean="0"/>
              <a:t>37</a:t>
            </a:fld>
            <a:endParaRPr lang="en-US"/>
          </a:p>
        </p:txBody>
      </p:sp>
    </p:spTree>
    <p:extLst>
      <p:ext uri="{BB962C8B-B14F-4D97-AF65-F5344CB8AC3E}">
        <p14:creationId xmlns:p14="http://schemas.microsoft.com/office/powerpoint/2010/main" val="251854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64F89-3964-D041-9511-CE24D34D009D}" type="slidenum">
              <a:rPr lang="en-US" smtClean="0"/>
              <a:t>55</a:t>
            </a:fld>
            <a:endParaRPr lang="en-US"/>
          </a:p>
        </p:txBody>
      </p:sp>
    </p:spTree>
    <p:extLst>
      <p:ext uri="{BB962C8B-B14F-4D97-AF65-F5344CB8AC3E}">
        <p14:creationId xmlns:p14="http://schemas.microsoft.com/office/powerpoint/2010/main" val="16884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249B-1B59-1F13-4AEA-FA67E7C4ED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3363FD-E79B-EB3C-401E-5CDC2621A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21D504-99DC-D5FE-37E2-10D556BF630C}"/>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3439C691-F2E5-A21F-36F4-FF747B8CD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9EDE7-69D0-ECF1-BABC-0E99EBE155F2}"/>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630168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5F7A-C822-9515-9950-17D206E0E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460558-B002-54AE-6A4A-ED9AECF1C9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0BFD3-9ADE-FAE8-823B-67B7B9D95DBC}"/>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D959B496-6B22-5691-44AF-DEF85EF96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7C3A8-0F3E-336B-2A62-EFC3C9C732A2}"/>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355653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A2BFE-2DFA-364A-0CA9-73ECE83F05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FFFC8-30FE-B056-69F9-B8C1DBEBF0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03927-3144-CDBD-8E0E-F931177F6E3D}"/>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7463AD19-4996-FBE1-9FC6-6C2F6455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6610A-63E5-CEB7-7AC3-8072C478AD3C}"/>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419803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AA9B-46F5-241C-32ED-4049FED859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93DC5-ED1A-4CF1-DE88-DA7F74B669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6C36-D114-6049-F475-FB84419F04DF}"/>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57A4D0F5-1F0C-6B05-1C24-8EA4E0FE4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B48C4-7118-EB6A-3397-0B825375D3D5}"/>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312063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1040-4C29-FD33-2A32-E0543E927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DCD27-7DD2-5586-245B-6F24BAF3F1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B8A266-DD59-5E6E-5B41-8DEF4351770F}"/>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61C17029-7743-94F6-BF23-B1C2CF181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0D84E-F35E-28A4-6F72-5853AD97CFE9}"/>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365029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0252-F17D-A628-4F74-07B04CBFD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ACF5AA-FD2F-36AB-D36B-EA36CBD82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DCE34-8D61-B30A-4E48-FD60321F2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40C108-4100-60A5-602C-81BEC455F7F0}"/>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6" name="Footer Placeholder 5">
            <a:extLst>
              <a:ext uri="{FF2B5EF4-FFF2-40B4-BE49-F238E27FC236}">
                <a16:creationId xmlns:a16="http://schemas.microsoft.com/office/drawing/2014/main" id="{E7BC9A7E-7A04-DDEC-FF53-1E6E6EDB8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9A817-1974-366F-29D7-7ED89F2D77A5}"/>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6829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8804-21CF-02F4-35EC-33305FD64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53C946-B6D0-A919-C3FF-1344C545B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640C1-79AC-B66F-FC8D-F12527456D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554D1F-B874-546F-C3AA-72BE7BD41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A1F150-A499-1863-10CA-99C598B5C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948573-219F-1F24-B9A1-797ECBAC5A9A}"/>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8" name="Footer Placeholder 7">
            <a:extLst>
              <a:ext uri="{FF2B5EF4-FFF2-40B4-BE49-F238E27FC236}">
                <a16:creationId xmlns:a16="http://schemas.microsoft.com/office/drawing/2014/main" id="{EB044589-41C2-BD6B-07A9-0406EC3502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7ED3E5-FCB1-BD2E-5404-B1B500049956}"/>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03815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CD15-CA3D-AE28-4BE9-96BB6DFA5A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4C45C-D595-FC62-2CD2-332F3224C300}"/>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4" name="Footer Placeholder 3">
            <a:extLst>
              <a:ext uri="{FF2B5EF4-FFF2-40B4-BE49-F238E27FC236}">
                <a16:creationId xmlns:a16="http://schemas.microsoft.com/office/drawing/2014/main" id="{60D2399B-AEF9-1B2F-0D5A-515544329C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2420D2-B469-2C61-2626-1D06EACFC57D}"/>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86537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88F84-3AA7-1CB0-9950-83D4FEF6BE5D}"/>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3" name="Footer Placeholder 2">
            <a:extLst>
              <a:ext uri="{FF2B5EF4-FFF2-40B4-BE49-F238E27FC236}">
                <a16:creationId xmlns:a16="http://schemas.microsoft.com/office/drawing/2014/main" id="{30BF3050-FD2C-9B7D-112D-F91257C150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EE8AF-6CAB-AD93-3409-8A762BB8D0AA}"/>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33785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1DCD0-B0D1-F621-58FB-7084736B9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AC91AA-A812-47D7-AF00-0EAA4950E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F6F327-214A-B79D-97F1-DB0CB8CA9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BB83B-B224-2664-EF35-7D2B03CB5DBF}"/>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6" name="Footer Placeholder 5">
            <a:extLst>
              <a:ext uri="{FF2B5EF4-FFF2-40B4-BE49-F238E27FC236}">
                <a16:creationId xmlns:a16="http://schemas.microsoft.com/office/drawing/2014/main" id="{9B163941-43F9-3C83-8E6C-F5930E61B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CC846-6DB9-FA5C-5EA8-D0B6EA353165}"/>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55346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0E4B-0106-925D-1B54-33CC6DA33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702A31-E83C-B513-475C-358F6A472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925E8-ADF3-9F69-0FFA-A0527E427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93262-2DA4-55D3-9C67-E30616BD0A72}"/>
              </a:ext>
            </a:extLst>
          </p:cNvPr>
          <p:cNvSpPr>
            <a:spLocks noGrp="1"/>
          </p:cNvSpPr>
          <p:nvPr>
            <p:ph type="dt" sz="half" idx="10"/>
          </p:nvPr>
        </p:nvSpPr>
        <p:spPr/>
        <p:txBody>
          <a:bodyPr/>
          <a:lstStyle/>
          <a:p>
            <a:fld id="{266B84DB-084B-0445-A15D-16A9A16D8CD3}" type="datetimeFigureOut">
              <a:rPr lang="en-US" smtClean="0"/>
              <a:t>11/17/23</a:t>
            </a:fld>
            <a:endParaRPr lang="en-US"/>
          </a:p>
        </p:txBody>
      </p:sp>
      <p:sp>
        <p:nvSpPr>
          <p:cNvPr id="6" name="Footer Placeholder 5">
            <a:extLst>
              <a:ext uri="{FF2B5EF4-FFF2-40B4-BE49-F238E27FC236}">
                <a16:creationId xmlns:a16="http://schemas.microsoft.com/office/drawing/2014/main" id="{A4BD8876-6E1A-5CFC-4068-091528B02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45AC7-32C8-3F74-7B71-48050B8D77BA}"/>
              </a:ext>
            </a:extLst>
          </p:cNvPr>
          <p:cNvSpPr>
            <a:spLocks noGrp="1"/>
          </p:cNvSpPr>
          <p:nvPr>
            <p:ph type="sldNum" sz="quarter" idx="12"/>
          </p:nvPr>
        </p:nvSpPr>
        <p:spPr/>
        <p:txBody>
          <a:bodyPr/>
          <a:lstStyle/>
          <a:p>
            <a:fld id="{ED601B20-1328-9A4F-8B06-9297AEF90075}" type="slidenum">
              <a:rPr lang="en-US" smtClean="0"/>
              <a:t>‹#›</a:t>
            </a:fld>
            <a:endParaRPr lang="en-US"/>
          </a:p>
        </p:txBody>
      </p:sp>
    </p:spTree>
    <p:extLst>
      <p:ext uri="{BB962C8B-B14F-4D97-AF65-F5344CB8AC3E}">
        <p14:creationId xmlns:p14="http://schemas.microsoft.com/office/powerpoint/2010/main" val="255233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EF457-36B0-17D0-847B-F76F7B79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ED5CD-EC0B-086B-F039-EB1ECE507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9C2DE-B987-5D45-0831-C43037E50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B84DB-084B-0445-A15D-16A9A16D8CD3}" type="datetimeFigureOut">
              <a:rPr lang="en-US" smtClean="0"/>
              <a:t>11/17/23</a:t>
            </a:fld>
            <a:endParaRPr lang="en-US"/>
          </a:p>
        </p:txBody>
      </p:sp>
      <p:sp>
        <p:nvSpPr>
          <p:cNvPr id="5" name="Footer Placeholder 4">
            <a:extLst>
              <a:ext uri="{FF2B5EF4-FFF2-40B4-BE49-F238E27FC236}">
                <a16:creationId xmlns:a16="http://schemas.microsoft.com/office/drawing/2014/main" id="{AF619178-08FF-494A-90B1-10DC0B856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3D865E-6231-27E9-A361-7F234CDEC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01B20-1328-9A4F-8B06-9297AEF90075}" type="slidenum">
              <a:rPr lang="en-US" smtClean="0"/>
              <a:t>‹#›</a:t>
            </a:fld>
            <a:endParaRPr lang="en-US"/>
          </a:p>
        </p:txBody>
      </p:sp>
    </p:spTree>
    <p:extLst>
      <p:ext uri="{BB962C8B-B14F-4D97-AF65-F5344CB8AC3E}">
        <p14:creationId xmlns:p14="http://schemas.microsoft.com/office/powerpoint/2010/main" val="133982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2DBD49-7871-8636-332D-3A6D035CBE33}"/>
              </a:ext>
            </a:extLst>
          </p:cNvPr>
          <p:cNvSpPr>
            <a:spLocks noGrp="1"/>
          </p:cNvSpPr>
          <p:nvPr>
            <p:ph type="title"/>
          </p:nvPr>
        </p:nvSpPr>
        <p:spPr>
          <a:xfrm>
            <a:off x="318065" y="884583"/>
            <a:ext cx="4183276" cy="3441914"/>
          </a:xfrm>
        </p:spPr>
        <p:txBody>
          <a:bodyPr vert="horz" lIns="91440" tIns="45720" rIns="91440" bIns="45720" rtlCol="0" anchor="b">
            <a:noAutofit/>
          </a:bodyPr>
          <a:lstStyle/>
          <a:p>
            <a:r>
              <a:rPr lang="en-US" sz="5400" kern="1200" dirty="0">
                <a:solidFill>
                  <a:schemeClr val="tx1"/>
                </a:solidFill>
                <a:latin typeface="+mj-lt"/>
                <a:ea typeface="+mj-ea"/>
                <a:cs typeface="+mj-cs"/>
              </a:rPr>
              <a:t>Causal Approaches to Observational Data</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Image">
            <a:extLst>
              <a:ext uri="{FF2B5EF4-FFF2-40B4-BE49-F238E27FC236}">
                <a16:creationId xmlns:a16="http://schemas.microsoft.com/office/drawing/2014/main" id="{F6E98C81-A829-1BB2-D25D-2F70422789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7112" y="130588"/>
            <a:ext cx="6596823" cy="659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05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0" y="-19471"/>
            <a:ext cx="10515600" cy="1325563"/>
          </a:xfrm>
        </p:spPr>
        <p:txBody>
          <a:bodyPr>
            <a:noAutofit/>
          </a:bodyPr>
          <a:lstStyle/>
          <a:p>
            <a:r>
              <a:rPr lang="en-US" sz="4000" dirty="0"/>
              <a:t>A Backdoor?</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1755494" y="1386068"/>
            <a:ext cx="3893941" cy="3244951"/>
          </a:xfrm>
          <a:prstGeom prst="rect">
            <a:avLst/>
          </a:prstGeom>
        </p:spPr>
      </p:pic>
      <p:sp>
        <p:nvSpPr>
          <p:cNvPr id="3" name="TextBox 2">
            <a:extLst>
              <a:ext uri="{FF2B5EF4-FFF2-40B4-BE49-F238E27FC236}">
                <a16:creationId xmlns:a16="http://schemas.microsoft.com/office/drawing/2014/main" id="{E4F1B04D-2D9A-3F0D-C8A8-3B17DB403F3F}"/>
              </a:ext>
            </a:extLst>
          </p:cNvPr>
          <p:cNvSpPr txBox="1"/>
          <p:nvPr/>
        </p:nvSpPr>
        <p:spPr>
          <a:xfrm>
            <a:off x="318554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5649435"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359267" y="5148768"/>
            <a:ext cx="129016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B5527C53-454D-C269-D417-518805788B08}"/>
              </a:ext>
            </a:extLst>
          </p:cNvPr>
          <p:cNvSpPr txBox="1"/>
          <p:nvPr/>
        </p:nvSpPr>
        <p:spPr>
          <a:xfrm>
            <a:off x="7680384" y="4825603"/>
            <a:ext cx="1759457"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Location</a:t>
            </a:r>
          </a:p>
        </p:txBody>
      </p:sp>
      <p:cxnSp>
        <p:nvCxnSpPr>
          <p:cNvPr id="8" name="Straight Arrow Connector 7">
            <a:extLst>
              <a:ext uri="{FF2B5EF4-FFF2-40B4-BE49-F238E27FC236}">
                <a16:creationId xmlns:a16="http://schemas.microsoft.com/office/drawing/2014/main" id="{E76FD76C-4B24-8CD6-26E4-2F364A6784F6}"/>
              </a:ext>
            </a:extLst>
          </p:cNvPr>
          <p:cNvCxnSpPr>
            <a:cxnSpLocks/>
            <a:stCxn id="7" idx="1"/>
            <a:endCxn id="5" idx="3"/>
          </p:cNvCxnSpPr>
          <p:nvPr/>
        </p:nvCxnSpPr>
        <p:spPr>
          <a:xfrm flipH="1">
            <a:off x="6542565" y="5148768"/>
            <a:ext cx="113781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A97BA3C3-760B-B3B3-5692-BC0E9BAC70E0}"/>
              </a:ext>
            </a:extLst>
          </p:cNvPr>
          <p:cNvCxnSpPr>
            <a:cxnSpLocks/>
            <a:stCxn id="7" idx="2"/>
            <a:endCxn id="3" idx="2"/>
          </p:cNvCxnSpPr>
          <p:nvPr/>
        </p:nvCxnSpPr>
        <p:spPr>
          <a:xfrm rot="5400000">
            <a:off x="6166260" y="3078081"/>
            <a:ext cx="12700" cy="4787704"/>
          </a:xfrm>
          <a:prstGeom prst="bentConnector3">
            <a:avLst>
              <a:gd name="adj1" fmla="val 5718984"/>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1FCF307D-8EF3-AFFD-5533-685672F858DA}"/>
              </a:ext>
            </a:extLst>
          </p:cNvPr>
          <p:cNvSpPr txBox="1"/>
          <p:nvPr/>
        </p:nvSpPr>
        <p:spPr>
          <a:xfrm>
            <a:off x="6172177" y="1498799"/>
            <a:ext cx="426433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If location influences color, we have an open backdoor that either needs to be modeled or sampling design needs to decouple them</a:t>
            </a:r>
          </a:p>
        </p:txBody>
      </p:sp>
    </p:spTree>
    <p:extLst>
      <p:ext uri="{BB962C8B-B14F-4D97-AF65-F5344CB8AC3E}">
        <p14:creationId xmlns:p14="http://schemas.microsoft.com/office/powerpoint/2010/main" val="364855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0" y="11653"/>
            <a:ext cx="10515600" cy="1325563"/>
          </a:xfrm>
        </p:spPr>
        <p:txBody>
          <a:bodyPr>
            <a:noAutofit/>
          </a:bodyPr>
          <a:lstStyle/>
          <a:p>
            <a:r>
              <a:rPr lang="en-US" sz="4000" dirty="0"/>
              <a:t>Collider Bias</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1755494" y="1386068"/>
            <a:ext cx="3893941" cy="3244951"/>
          </a:xfrm>
          <a:prstGeom prst="rect">
            <a:avLst/>
          </a:prstGeom>
        </p:spPr>
      </p:pic>
      <p:sp>
        <p:nvSpPr>
          <p:cNvPr id="3" name="TextBox 2">
            <a:extLst>
              <a:ext uri="{FF2B5EF4-FFF2-40B4-BE49-F238E27FC236}">
                <a16:creationId xmlns:a16="http://schemas.microsoft.com/office/drawing/2014/main" id="{E4F1B04D-2D9A-3F0D-C8A8-3B17DB403F3F}"/>
              </a:ext>
            </a:extLst>
          </p:cNvPr>
          <p:cNvSpPr txBox="1"/>
          <p:nvPr/>
        </p:nvSpPr>
        <p:spPr>
          <a:xfrm>
            <a:off x="318554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5649435"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359267" y="5148768"/>
            <a:ext cx="129016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B5527C53-454D-C269-D417-518805788B08}"/>
              </a:ext>
            </a:extLst>
          </p:cNvPr>
          <p:cNvSpPr txBox="1"/>
          <p:nvPr/>
        </p:nvSpPr>
        <p:spPr>
          <a:xfrm>
            <a:off x="7680384" y="4825603"/>
            <a:ext cx="1759457"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Location</a:t>
            </a:r>
          </a:p>
        </p:txBody>
      </p:sp>
      <p:cxnSp>
        <p:nvCxnSpPr>
          <p:cNvPr id="8" name="Straight Arrow Connector 7">
            <a:extLst>
              <a:ext uri="{FF2B5EF4-FFF2-40B4-BE49-F238E27FC236}">
                <a16:creationId xmlns:a16="http://schemas.microsoft.com/office/drawing/2014/main" id="{E76FD76C-4B24-8CD6-26E4-2F364A6784F6}"/>
              </a:ext>
            </a:extLst>
          </p:cNvPr>
          <p:cNvCxnSpPr>
            <a:cxnSpLocks/>
            <a:stCxn id="7" idx="1"/>
            <a:endCxn id="5" idx="3"/>
          </p:cNvCxnSpPr>
          <p:nvPr/>
        </p:nvCxnSpPr>
        <p:spPr>
          <a:xfrm flipH="1">
            <a:off x="6542565" y="5148768"/>
            <a:ext cx="113781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71C75F49-A48F-710A-9D24-9DBB75451E87}"/>
              </a:ext>
            </a:extLst>
          </p:cNvPr>
          <p:cNvSpPr txBox="1"/>
          <p:nvPr/>
        </p:nvSpPr>
        <p:spPr>
          <a:xfrm>
            <a:off x="6172177" y="1498799"/>
            <a:ext cx="426433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Large balls are likely at the top OR of a certain color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By chance less likely to be both at the top AND of a certain color</a:t>
            </a:r>
          </a:p>
        </p:txBody>
      </p:sp>
    </p:spTree>
    <p:extLst>
      <p:ext uri="{BB962C8B-B14F-4D97-AF65-F5344CB8AC3E}">
        <p14:creationId xmlns:p14="http://schemas.microsoft.com/office/powerpoint/2010/main" val="282716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D052-78E3-FB48-8E89-3465BC4A5E03}"/>
              </a:ext>
            </a:extLst>
          </p:cNvPr>
          <p:cNvSpPr>
            <a:spLocks noGrp="1"/>
          </p:cNvSpPr>
          <p:nvPr>
            <p:ph type="title"/>
          </p:nvPr>
        </p:nvSpPr>
        <p:spPr>
          <a:xfrm>
            <a:off x="-10269" y="-139929"/>
            <a:ext cx="10515600" cy="1325563"/>
          </a:xfrm>
        </p:spPr>
        <p:txBody>
          <a:bodyPr>
            <a:normAutofit/>
          </a:bodyPr>
          <a:lstStyle/>
          <a:p>
            <a:r>
              <a:rPr lang="en-US" dirty="0"/>
              <a:t>A Collision of Sampling and Regression</a:t>
            </a:r>
          </a:p>
        </p:txBody>
      </p:sp>
      <p:grpSp>
        <p:nvGrpSpPr>
          <p:cNvPr id="4" name="Group 3">
            <a:extLst>
              <a:ext uri="{FF2B5EF4-FFF2-40B4-BE49-F238E27FC236}">
                <a16:creationId xmlns:a16="http://schemas.microsoft.com/office/drawing/2014/main" id="{8BF3F179-1896-4543-AD9B-1BE860D2F656}"/>
              </a:ext>
            </a:extLst>
          </p:cNvPr>
          <p:cNvGrpSpPr/>
          <p:nvPr/>
        </p:nvGrpSpPr>
        <p:grpSpPr>
          <a:xfrm>
            <a:off x="3026004" y="2785734"/>
            <a:ext cx="5270937" cy="4122625"/>
            <a:chOff x="1502003" y="2679405"/>
            <a:chExt cx="5270937" cy="4122625"/>
          </a:xfrm>
        </p:grpSpPr>
        <p:sp>
          <p:nvSpPr>
            <p:cNvPr id="5" name="Rectangle 4">
              <a:extLst>
                <a:ext uri="{FF2B5EF4-FFF2-40B4-BE49-F238E27FC236}">
                  <a16:creationId xmlns:a16="http://schemas.microsoft.com/office/drawing/2014/main" id="{5766A90E-25B5-B343-A711-9C5A6C5B1A58}"/>
                </a:ext>
              </a:extLst>
            </p:cNvPr>
            <p:cNvSpPr/>
            <p:nvPr/>
          </p:nvSpPr>
          <p:spPr>
            <a:xfrm>
              <a:off x="1871330" y="2679405"/>
              <a:ext cx="4901610" cy="375329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2E6D3D6-2A98-894A-9504-F95117FCBF13}"/>
                </a:ext>
              </a:extLst>
            </p:cNvPr>
            <p:cNvSpPr txBox="1"/>
            <p:nvPr/>
          </p:nvSpPr>
          <p:spPr>
            <a:xfrm>
              <a:off x="3117895" y="6432698"/>
              <a:ext cx="1744067" cy="369332"/>
            </a:xfrm>
            <a:prstGeom prst="rect">
              <a:avLst/>
            </a:prstGeom>
            <a:noFill/>
          </p:spPr>
          <p:txBody>
            <a:bodyPr wrap="none" rtlCol="0">
              <a:spAutoFit/>
            </a:bodyPr>
            <a:lstStyle/>
            <a:p>
              <a:r>
                <a:rPr lang="en-US" dirty="0"/>
                <a:t>Academic Ability</a:t>
              </a:r>
            </a:p>
          </p:txBody>
        </p:sp>
        <p:sp>
          <p:nvSpPr>
            <p:cNvPr id="7" name="TextBox 6">
              <a:extLst>
                <a:ext uri="{FF2B5EF4-FFF2-40B4-BE49-F238E27FC236}">
                  <a16:creationId xmlns:a16="http://schemas.microsoft.com/office/drawing/2014/main" id="{FDBDBC89-2FA1-EE47-96FD-8D6B632A2219}"/>
                </a:ext>
              </a:extLst>
            </p:cNvPr>
            <p:cNvSpPr txBox="1"/>
            <p:nvPr/>
          </p:nvSpPr>
          <p:spPr>
            <a:xfrm rot="16200000">
              <a:off x="910174" y="4371384"/>
              <a:ext cx="1552989" cy="369332"/>
            </a:xfrm>
            <a:prstGeom prst="rect">
              <a:avLst/>
            </a:prstGeom>
            <a:noFill/>
          </p:spPr>
          <p:txBody>
            <a:bodyPr wrap="none" rtlCol="0">
              <a:spAutoFit/>
            </a:bodyPr>
            <a:lstStyle/>
            <a:p>
              <a:r>
                <a:rPr lang="en-US" dirty="0"/>
                <a:t>Athletic Ability</a:t>
              </a:r>
            </a:p>
          </p:txBody>
        </p:sp>
      </p:grpSp>
      <p:sp>
        <p:nvSpPr>
          <p:cNvPr id="62" name="Oval 61">
            <a:extLst>
              <a:ext uri="{FF2B5EF4-FFF2-40B4-BE49-F238E27FC236}">
                <a16:creationId xmlns:a16="http://schemas.microsoft.com/office/drawing/2014/main" id="{3898F771-4390-704E-8C86-3A06850EEBE1}"/>
              </a:ext>
            </a:extLst>
          </p:cNvPr>
          <p:cNvSpPr/>
          <p:nvPr/>
        </p:nvSpPr>
        <p:spPr>
          <a:xfrm>
            <a:off x="6319429" y="378623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3AD71BB-120F-C24B-BD86-3D48B1E68FBC}"/>
              </a:ext>
            </a:extLst>
          </p:cNvPr>
          <p:cNvSpPr/>
          <p:nvPr/>
        </p:nvSpPr>
        <p:spPr>
          <a:xfrm>
            <a:off x="6121698" y="426067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6E7F463-434D-0C49-B1B8-64861A6A06F8}"/>
              </a:ext>
            </a:extLst>
          </p:cNvPr>
          <p:cNvSpPr/>
          <p:nvPr/>
        </p:nvSpPr>
        <p:spPr>
          <a:xfrm>
            <a:off x="5995209" y="395862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5040D0F-F61E-3B48-A616-78130ED11F39}"/>
              </a:ext>
            </a:extLst>
          </p:cNvPr>
          <p:cNvSpPr/>
          <p:nvPr/>
        </p:nvSpPr>
        <p:spPr>
          <a:xfrm>
            <a:off x="6625475" y="408511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07009E8-62EF-2841-9FCE-75BBC017D2FF}"/>
              </a:ext>
            </a:extLst>
          </p:cNvPr>
          <p:cNvSpPr/>
          <p:nvPr/>
        </p:nvSpPr>
        <p:spPr>
          <a:xfrm>
            <a:off x="6337603" y="408511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A77DC3C-08A6-FC47-9883-3FB58D95A144}"/>
              </a:ext>
            </a:extLst>
          </p:cNvPr>
          <p:cNvSpPr/>
          <p:nvPr/>
        </p:nvSpPr>
        <p:spPr>
          <a:xfrm>
            <a:off x="6616752" y="4348969"/>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41DC75C-CC1F-8F41-8F0D-9849AEEDF335}"/>
              </a:ext>
            </a:extLst>
          </p:cNvPr>
          <p:cNvSpPr/>
          <p:nvPr/>
        </p:nvSpPr>
        <p:spPr>
          <a:xfrm>
            <a:off x="6097709" y="378306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4AC6904-D869-064D-87F1-C7A9D8486425}"/>
              </a:ext>
            </a:extLst>
          </p:cNvPr>
          <p:cNvSpPr/>
          <p:nvPr/>
        </p:nvSpPr>
        <p:spPr>
          <a:xfrm>
            <a:off x="6655280" y="388450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7C7F95F-4CF6-EB4A-846D-BDB76CAA6F7A}"/>
              </a:ext>
            </a:extLst>
          </p:cNvPr>
          <p:cNvSpPr/>
          <p:nvPr/>
        </p:nvSpPr>
        <p:spPr>
          <a:xfrm>
            <a:off x="5792390" y="391272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FE33709-23A3-394B-822D-ED00A90C66C6}"/>
              </a:ext>
            </a:extLst>
          </p:cNvPr>
          <p:cNvSpPr/>
          <p:nvPr/>
        </p:nvSpPr>
        <p:spPr>
          <a:xfrm>
            <a:off x="6706167" y="372750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CCA5947-F315-5F4A-A183-A406CA82F01F}"/>
              </a:ext>
            </a:extLst>
          </p:cNvPr>
          <p:cNvSpPr/>
          <p:nvPr/>
        </p:nvSpPr>
        <p:spPr>
          <a:xfrm>
            <a:off x="6832656" y="403043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F5463EC-6F6D-8943-9A8B-F406E07107BB}"/>
              </a:ext>
            </a:extLst>
          </p:cNvPr>
          <p:cNvSpPr/>
          <p:nvPr/>
        </p:nvSpPr>
        <p:spPr>
          <a:xfrm>
            <a:off x="7098720" y="379074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DCF6F52-D5BF-5842-AB3E-D168E99442C4}"/>
              </a:ext>
            </a:extLst>
          </p:cNvPr>
          <p:cNvSpPr/>
          <p:nvPr/>
        </p:nvSpPr>
        <p:spPr>
          <a:xfrm>
            <a:off x="6972231" y="348869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08BB3B1-EE08-5F49-9981-CC52B51958B8}"/>
              </a:ext>
            </a:extLst>
          </p:cNvPr>
          <p:cNvSpPr/>
          <p:nvPr/>
        </p:nvSpPr>
        <p:spPr>
          <a:xfrm>
            <a:off x="7314625" y="361518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63B0A88-FF8E-9D4D-B235-A5E4BCC21A60}"/>
              </a:ext>
            </a:extLst>
          </p:cNvPr>
          <p:cNvSpPr/>
          <p:nvPr/>
        </p:nvSpPr>
        <p:spPr>
          <a:xfrm>
            <a:off x="7257923" y="3925281"/>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1E75605-34FD-8F40-9861-40CD967EBB06}"/>
              </a:ext>
            </a:extLst>
          </p:cNvPr>
          <p:cNvSpPr/>
          <p:nvPr/>
        </p:nvSpPr>
        <p:spPr>
          <a:xfrm>
            <a:off x="6769412" y="344279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15593B2-EA6A-4E4E-9F1D-24A5C79380E5}"/>
              </a:ext>
            </a:extLst>
          </p:cNvPr>
          <p:cNvSpPr/>
          <p:nvPr/>
        </p:nvSpPr>
        <p:spPr>
          <a:xfrm>
            <a:off x="7161965" y="403357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DEDFDC6-A4AF-AF45-A926-89ABB8028295}"/>
              </a:ext>
            </a:extLst>
          </p:cNvPr>
          <p:cNvSpPr/>
          <p:nvPr/>
        </p:nvSpPr>
        <p:spPr>
          <a:xfrm>
            <a:off x="5810928" y="371179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42913B5-D4BC-854B-9577-9294055E62F0}"/>
              </a:ext>
            </a:extLst>
          </p:cNvPr>
          <p:cNvSpPr/>
          <p:nvPr/>
        </p:nvSpPr>
        <p:spPr>
          <a:xfrm>
            <a:off x="6116974" y="401067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6DEA6BC-6B2D-2040-B0F1-AD567547C5A7}"/>
              </a:ext>
            </a:extLst>
          </p:cNvPr>
          <p:cNvSpPr/>
          <p:nvPr/>
        </p:nvSpPr>
        <p:spPr>
          <a:xfrm>
            <a:off x="5829102" y="401067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B6270D9-6031-BD4A-8545-8A495BBF9114}"/>
              </a:ext>
            </a:extLst>
          </p:cNvPr>
          <p:cNvSpPr/>
          <p:nvPr/>
        </p:nvSpPr>
        <p:spPr>
          <a:xfrm>
            <a:off x="5589208" y="370862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AEC14F0-3DC8-004F-B1D7-C678E274714E}"/>
              </a:ext>
            </a:extLst>
          </p:cNvPr>
          <p:cNvSpPr/>
          <p:nvPr/>
        </p:nvSpPr>
        <p:spPr>
          <a:xfrm>
            <a:off x="6146779" y="381006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37E2F418-04D4-AB4D-A0E8-0487CDC98540}"/>
              </a:ext>
            </a:extLst>
          </p:cNvPr>
          <p:cNvSpPr/>
          <p:nvPr/>
        </p:nvSpPr>
        <p:spPr>
          <a:xfrm>
            <a:off x="5949403" y="3998913"/>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FE2A21A-C29A-B045-A75F-EBC947695F17}"/>
              </a:ext>
            </a:extLst>
          </p:cNvPr>
          <p:cNvSpPr/>
          <p:nvPr/>
        </p:nvSpPr>
        <p:spPr>
          <a:xfrm>
            <a:off x="5634429" y="3304224"/>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B98CBBEF-5E12-2D47-BE98-F667FF87DEF3}"/>
              </a:ext>
            </a:extLst>
          </p:cNvPr>
          <p:cNvSpPr/>
          <p:nvPr/>
        </p:nvSpPr>
        <p:spPr>
          <a:xfrm>
            <a:off x="6138206" y="312866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CADA2463-5092-A64C-B3A3-5EE593E2B48A}"/>
              </a:ext>
            </a:extLst>
          </p:cNvPr>
          <p:cNvSpPr/>
          <p:nvPr/>
        </p:nvSpPr>
        <p:spPr>
          <a:xfrm>
            <a:off x="5850334" y="312866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651F4754-45F0-5E40-80A4-B16E7B6D4E9A}"/>
              </a:ext>
            </a:extLst>
          </p:cNvPr>
          <p:cNvSpPr/>
          <p:nvPr/>
        </p:nvSpPr>
        <p:spPr>
          <a:xfrm>
            <a:off x="5793632" y="343876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9006F067-ECD2-464C-BE24-56646106FB84}"/>
              </a:ext>
            </a:extLst>
          </p:cNvPr>
          <p:cNvSpPr/>
          <p:nvPr/>
        </p:nvSpPr>
        <p:spPr>
          <a:xfrm>
            <a:off x="6129483" y="339251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1466CAB-C9AC-7B40-B544-B23B8B335D44}"/>
              </a:ext>
            </a:extLst>
          </p:cNvPr>
          <p:cNvSpPr/>
          <p:nvPr/>
        </p:nvSpPr>
        <p:spPr>
          <a:xfrm>
            <a:off x="5697674" y="3547051"/>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Content Placeholder 2">
            <a:extLst>
              <a:ext uri="{FF2B5EF4-FFF2-40B4-BE49-F238E27FC236}">
                <a16:creationId xmlns:a16="http://schemas.microsoft.com/office/drawing/2014/main" id="{79FA7922-66F4-CD4B-BD90-CB7F7C0199BB}"/>
              </a:ext>
            </a:extLst>
          </p:cNvPr>
          <p:cNvSpPr>
            <a:spLocks noGrp="1"/>
          </p:cNvSpPr>
          <p:nvPr>
            <p:ph idx="1"/>
          </p:nvPr>
        </p:nvSpPr>
        <p:spPr>
          <a:xfrm>
            <a:off x="1624885" y="1119387"/>
            <a:ext cx="8229600" cy="4525963"/>
          </a:xfrm>
        </p:spPr>
        <p:txBody>
          <a:bodyPr>
            <a:normAutofit/>
          </a:bodyPr>
          <a:lstStyle/>
          <a:p>
            <a:pPr marL="0" indent="0">
              <a:buNone/>
            </a:pPr>
            <a:r>
              <a:rPr lang="en-US" sz="2400" b="1" i="1" dirty="0">
                <a:latin typeface="Avenir" panose="02000503020000020003" pitchFamily="2" charset="0"/>
              </a:rPr>
              <a:t>Consider the following:</a:t>
            </a:r>
            <a:endParaRPr lang="en-US" sz="2400" dirty="0">
              <a:latin typeface="Avenir" panose="02000503020000020003" pitchFamily="2" charset="0"/>
            </a:endParaRPr>
          </a:p>
          <a:p>
            <a:pPr marL="0" indent="0">
              <a:buNone/>
            </a:pPr>
            <a:r>
              <a:rPr lang="en-US" sz="2400" dirty="0">
                <a:latin typeface="Avenir" panose="02000503020000020003" pitchFamily="2" charset="0"/>
              </a:rPr>
              <a:t>You are interested to see if academic ability and athletic ability are correlated. So, you sample students at your university.</a:t>
            </a:r>
          </a:p>
        </p:txBody>
      </p:sp>
      <p:cxnSp>
        <p:nvCxnSpPr>
          <p:cNvPr id="216" name="Straight Connector 215">
            <a:extLst>
              <a:ext uri="{FF2B5EF4-FFF2-40B4-BE49-F238E27FC236}">
                <a16:creationId xmlns:a16="http://schemas.microsoft.com/office/drawing/2014/main" id="{8AF5C5A3-FE61-FA41-A74F-E13B18479D5F}"/>
              </a:ext>
            </a:extLst>
          </p:cNvPr>
          <p:cNvCxnSpPr/>
          <p:nvPr/>
        </p:nvCxnSpPr>
        <p:spPr>
          <a:xfrm>
            <a:off x="5634429" y="3128665"/>
            <a:ext cx="1749983" cy="1346793"/>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409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F3F179-1896-4543-AD9B-1BE860D2F656}"/>
              </a:ext>
            </a:extLst>
          </p:cNvPr>
          <p:cNvGrpSpPr/>
          <p:nvPr/>
        </p:nvGrpSpPr>
        <p:grpSpPr>
          <a:xfrm>
            <a:off x="3026004" y="2785734"/>
            <a:ext cx="5270937" cy="4122625"/>
            <a:chOff x="1502003" y="2679405"/>
            <a:chExt cx="5270937" cy="4122625"/>
          </a:xfrm>
        </p:grpSpPr>
        <p:sp>
          <p:nvSpPr>
            <p:cNvPr id="5" name="Rectangle 4">
              <a:extLst>
                <a:ext uri="{FF2B5EF4-FFF2-40B4-BE49-F238E27FC236}">
                  <a16:creationId xmlns:a16="http://schemas.microsoft.com/office/drawing/2014/main" id="{5766A90E-25B5-B343-A711-9C5A6C5B1A58}"/>
                </a:ext>
              </a:extLst>
            </p:cNvPr>
            <p:cNvSpPr/>
            <p:nvPr/>
          </p:nvSpPr>
          <p:spPr>
            <a:xfrm>
              <a:off x="1871330" y="2679405"/>
              <a:ext cx="4901610" cy="375329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2E6D3D6-2A98-894A-9504-F95117FCBF13}"/>
                </a:ext>
              </a:extLst>
            </p:cNvPr>
            <p:cNvSpPr txBox="1"/>
            <p:nvPr/>
          </p:nvSpPr>
          <p:spPr>
            <a:xfrm>
              <a:off x="3117895" y="6432698"/>
              <a:ext cx="1744067" cy="369332"/>
            </a:xfrm>
            <a:prstGeom prst="rect">
              <a:avLst/>
            </a:prstGeom>
            <a:noFill/>
          </p:spPr>
          <p:txBody>
            <a:bodyPr wrap="none" rtlCol="0">
              <a:spAutoFit/>
            </a:bodyPr>
            <a:lstStyle/>
            <a:p>
              <a:r>
                <a:rPr lang="en-US" dirty="0"/>
                <a:t>Academic Ability</a:t>
              </a:r>
            </a:p>
          </p:txBody>
        </p:sp>
        <p:sp>
          <p:nvSpPr>
            <p:cNvPr id="7" name="TextBox 6">
              <a:extLst>
                <a:ext uri="{FF2B5EF4-FFF2-40B4-BE49-F238E27FC236}">
                  <a16:creationId xmlns:a16="http://schemas.microsoft.com/office/drawing/2014/main" id="{FDBDBC89-2FA1-EE47-96FD-8D6B632A2219}"/>
                </a:ext>
              </a:extLst>
            </p:cNvPr>
            <p:cNvSpPr txBox="1"/>
            <p:nvPr/>
          </p:nvSpPr>
          <p:spPr>
            <a:xfrm rot="16200000">
              <a:off x="910174" y="4371384"/>
              <a:ext cx="1552989" cy="369332"/>
            </a:xfrm>
            <a:prstGeom prst="rect">
              <a:avLst/>
            </a:prstGeom>
            <a:noFill/>
          </p:spPr>
          <p:txBody>
            <a:bodyPr wrap="none" rtlCol="0">
              <a:spAutoFit/>
            </a:bodyPr>
            <a:lstStyle/>
            <a:p>
              <a:r>
                <a:rPr lang="en-US" dirty="0"/>
                <a:t>Athletic Ability</a:t>
              </a:r>
            </a:p>
          </p:txBody>
        </p:sp>
      </p:grpSp>
      <p:sp>
        <p:nvSpPr>
          <p:cNvPr id="8" name="Oval 7">
            <a:extLst>
              <a:ext uri="{FF2B5EF4-FFF2-40B4-BE49-F238E27FC236}">
                <a16:creationId xmlns:a16="http://schemas.microsoft.com/office/drawing/2014/main" id="{C50D0CEE-5CC6-B449-AD99-3F8FDF93ECAB}"/>
              </a:ext>
            </a:extLst>
          </p:cNvPr>
          <p:cNvSpPr/>
          <p:nvPr/>
        </p:nvSpPr>
        <p:spPr>
          <a:xfrm>
            <a:off x="3982166" y="557906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E57F39-3AC7-5D44-BE92-38B328849E38}"/>
              </a:ext>
            </a:extLst>
          </p:cNvPr>
          <p:cNvSpPr/>
          <p:nvPr/>
        </p:nvSpPr>
        <p:spPr>
          <a:xfrm>
            <a:off x="4108655" y="588199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27E59D-3A54-9B49-91B9-1BCC5CDD41AA}"/>
              </a:ext>
            </a:extLst>
          </p:cNvPr>
          <p:cNvSpPr/>
          <p:nvPr/>
        </p:nvSpPr>
        <p:spPr>
          <a:xfrm>
            <a:off x="4572450" y="516786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FED25B-5B38-FA4B-8219-5740F9BF414D}"/>
              </a:ext>
            </a:extLst>
          </p:cNvPr>
          <p:cNvSpPr/>
          <p:nvPr/>
        </p:nvSpPr>
        <p:spPr>
          <a:xfrm>
            <a:off x="4374719" y="564230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43BE9F-0F8B-F446-AF55-48E8C904A823}"/>
              </a:ext>
            </a:extLst>
          </p:cNvPr>
          <p:cNvSpPr/>
          <p:nvPr/>
        </p:nvSpPr>
        <p:spPr>
          <a:xfrm>
            <a:off x="4248230" y="534025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3865C3-156E-F344-901D-03BA975C003D}"/>
              </a:ext>
            </a:extLst>
          </p:cNvPr>
          <p:cNvSpPr/>
          <p:nvPr/>
        </p:nvSpPr>
        <p:spPr>
          <a:xfrm>
            <a:off x="4878496" y="546674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6072E2E-97BA-0549-AFF7-B6558E6B945C}"/>
              </a:ext>
            </a:extLst>
          </p:cNvPr>
          <p:cNvSpPr/>
          <p:nvPr/>
        </p:nvSpPr>
        <p:spPr>
          <a:xfrm>
            <a:off x="4590624" y="546674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F436329-94E6-3D45-B8D9-59876A025437}"/>
              </a:ext>
            </a:extLst>
          </p:cNvPr>
          <p:cNvSpPr/>
          <p:nvPr/>
        </p:nvSpPr>
        <p:spPr>
          <a:xfrm>
            <a:off x="4533922" y="577684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87E05F-B134-D841-9B88-F7811FBF24B0}"/>
              </a:ext>
            </a:extLst>
          </p:cNvPr>
          <p:cNvSpPr/>
          <p:nvPr/>
        </p:nvSpPr>
        <p:spPr>
          <a:xfrm>
            <a:off x="4869773" y="573060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0D00A4-3FAC-B74C-9E04-35C5AA4E15E3}"/>
              </a:ext>
            </a:extLst>
          </p:cNvPr>
          <p:cNvSpPr/>
          <p:nvPr/>
        </p:nvSpPr>
        <p:spPr>
          <a:xfrm>
            <a:off x="4350730" y="516469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834C74-4079-E742-8EDE-C82D9758C5AD}"/>
              </a:ext>
            </a:extLst>
          </p:cNvPr>
          <p:cNvSpPr/>
          <p:nvPr/>
        </p:nvSpPr>
        <p:spPr>
          <a:xfrm>
            <a:off x="4908301" y="526613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162FFF-23E1-2944-8731-BE70FF2BC4D9}"/>
              </a:ext>
            </a:extLst>
          </p:cNvPr>
          <p:cNvSpPr/>
          <p:nvPr/>
        </p:nvSpPr>
        <p:spPr>
          <a:xfrm>
            <a:off x="4045411" y="529435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088C80D-4280-4D44-A8A4-00CF4E4276CB}"/>
              </a:ext>
            </a:extLst>
          </p:cNvPr>
          <p:cNvSpPr/>
          <p:nvPr/>
        </p:nvSpPr>
        <p:spPr>
          <a:xfrm>
            <a:off x="4437964" y="588513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8206AD-A448-AA48-AE80-9C8D60BC7B3B}"/>
              </a:ext>
            </a:extLst>
          </p:cNvPr>
          <p:cNvSpPr/>
          <p:nvPr/>
        </p:nvSpPr>
        <p:spPr>
          <a:xfrm>
            <a:off x="4424057" y="457118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DB2521-0A7A-FB4F-832D-F8711432567B}"/>
              </a:ext>
            </a:extLst>
          </p:cNvPr>
          <p:cNvSpPr/>
          <p:nvPr/>
        </p:nvSpPr>
        <p:spPr>
          <a:xfrm>
            <a:off x="4550546" y="487411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43E8EB2-1015-C449-823E-F0FFDCBA6970}"/>
              </a:ext>
            </a:extLst>
          </p:cNvPr>
          <p:cNvSpPr/>
          <p:nvPr/>
        </p:nvSpPr>
        <p:spPr>
          <a:xfrm>
            <a:off x="5014341" y="415998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9F641D2-682C-BE48-AF78-18B5EEC8258B}"/>
              </a:ext>
            </a:extLst>
          </p:cNvPr>
          <p:cNvSpPr/>
          <p:nvPr/>
        </p:nvSpPr>
        <p:spPr>
          <a:xfrm>
            <a:off x="4816610" y="463442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CF75C21-4320-7440-96AE-AA5D84F83703}"/>
              </a:ext>
            </a:extLst>
          </p:cNvPr>
          <p:cNvSpPr/>
          <p:nvPr/>
        </p:nvSpPr>
        <p:spPr>
          <a:xfrm>
            <a:off x="4690121" y="433237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98A64F-4A1E-DC42-8B9F-C8A8E3A76D3E}"/>
              </a:ext>
            </a:extLst>
          </p:cNvPr>
          <p:cNvSpPr/>
          <p:nvPr/>
        </p:nvSpPr>
        <p:spPr>
          <a:xfrm>
            <a:off x="5320387" y="445886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87A1264-8D3D-1547-949E-FD6E0063CB31}"/>
              </a:ext>
            </a:extLst>
          </p:cNvPr>
          <p:cNvSpPr/>
          <p:nvPr/>
        </p:nvSpPr>
        <p:spPr>
          <a:xfrm>
            <a:off x="5032515" y="445886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D96CD4A-A5D5-8248-ABD6-FBDE3134BACB}"/>
              </a:ext>
            </a:extLst>
          </p:cNvPr>
          <p:cNvSpPr/>
          <p:nvPr/>
        </p:nvSpPr>
        <p:spPr>
          <a:xfrm>
            <a:off x="4975813" y="476896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31D080E-54B4-A14A-9A4E-2AB6287714A6}"/>
              </a:ext>
            </a:extLst>
          </p:cNvPr>
          <p:cNvSpPr/>
          <p:nvPr/>
        </p:nvSpPr>
        <p:spPr>
          <a:xfrm>
            <a:off x="5311664" y="472272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985449-432A-C94B-84E4-61C4C2A0EEC4}"/>
              </a:ext>
            </a:extLst>
          </p:cNvPr>
          <p:cNvSpPr/>
          <p:nvPr/>
        </p:nvSpPr>
        <p:spPr>
          <a:xfrm>
            <a:off x="4792621" y="415681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23F19EF-AC3A-F641-8590-BC36F5BE4466}"/>
              </a:ext>
            </a:extLst>
          </p:cNvPr>
          <p:cNvSpPr/>
          <p:nvPr/>
        </p:nvSpPr>
        <p:spPr>
          <a:xfrm>
            <a:off x="5350192" y="425825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E77C44D-B5DA-6E44-99C8-885E49D40CAC}"/>
              </a:ext>
            </a:extLst>
          </p:cNvPr>
          <p:cNvSpPr/>
          <p:nvPr/>
        </p:nvSpPr>
        <p:spPr>
          <a:xfrm>
            <a:off x="4487302" y="428647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4E5828-2045-024B-A4B5-5CA580C1B80C}"/>
              </a:ext>
            </a:extLst>
          </p:cNvPr>
          <p:cNvSpPr/>
          <p:nvPr/>
        </p:nvSpPr>
        <p:spPr>
          <a:xfrm>
            <a:off x="4879855" y="487725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E042C4-766A-744D-9B92-1EBCB5CA2739}"/>
              </a:ext>
            </a:extLst>
          </p:cNvPr>
          <p:cNvSpPr/>
          <p:nvPr/>
        </p:nvSpPr>
        <p:spPr>
          <a:xfrm>
            <a:off x="4871398" y="502056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1301D0D-B10E-3344-8C07-D4E41BB19804}"/>
              </a:ext>
            </a:extLst>
          </p:cNvPr>
          <p:cNvSpPr/>
          <p:nvPr/>
        </p:nvSpPr>
        <p:spPr>
          <a:xfrm>
            <a:off x="4997887" y="532350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329D3F7-31D5-5F4E-916E-B1FE72F72788}"/>
              </a:ext>
            </a:extLst>
          </p:cNvPr>
          <p:cNvSpPr/>
          <p:nvPr/>
        </p:nvSpPr>
        <p:spPr>
          <a:xfrm>
            <a:off x="5461682" y="460937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9E621D4-1893-EB40-8463-C50DDBB6CBB7}"/>
              </a:ext>
            </a:extLst>
          </p:cNvPr>
          <p:cNvSpPr/>
          <p:nvPr/>
        </p:nvSpPr>
        <p:spPr>
          <a:xfrm>
            <a:off x="5263951" y="508381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2998DE5-CBD4-6D4C-B1FE-7213D692AB76}"/>
              </a:ext>
            </a:extLst>
          </p:cNvPr>
          <p:cNvSpPr/>
          <p:nvPr/>
        </p:nvSpPr>
        <p:spPr>
          <a:xfrm>
            <a:off x="5137462" y="478176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67E0307-429F-EA44-9567-212EEC8B5272}"/>
              </a:ext>
            </a:extLst>
          </p:cNvPr>
          <p:cNvSpPr/>
          <p:nvPr/>
        </p:nvSpPr>
        <p:spPr>
          <a:xfrm>
            <a:off x="5767728" y="490825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1E06C5-FAB0-254D-8A9C-B38E0665EEF8}"/>
              </a:ext>
            </a:extLst>
          </p:cNvPr>
          <p:cNvSpPr/>
          <p:nvPr/>
        </p:nvSpPr>
        <p:spPr>
          <a:xfrm>
            <a:off x="5479856" y="490825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AA87C8B-9749-2448-8C41-D79224E87A39}"/>
              </a:ext>
            </a:extLst>
          </p:cNvPr>
          <p:cNvSpPr/>
          <p:nvPr/>
        </p:nvSpPr>
        <p:spPr>
          <a:xfrm>
            <a:off x="5423154" y="521835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87AAA72-15F4-C045-B65B-5302DE7FEF68}"/>
              </a:ext>
            </a:extLst>
          </p:cNvPr>
          <p:cNvSpPr/>
          <p:nvPr/>
        </p:nvSpPr>
        <p:spPr>
          <a:xfrm>
            <a:off x="5759005" y="517210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E2B10DE-CE50-B040-B518-958331EB963A}"/>
              </a:ext>
            </a:extLst>
          </p:cNvPr>
          <p:cNvSpPr/>
          <p:nvPr/>
        </p:nvSpPr>
        <p:spPr>
          <a:xfrm>
            <a:off x="5239962" y="460620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7EB726-2604-E742-9E86-5DC0656C45D4}"/>
              </a:ext>
            </a:extLst>
          </p:cNvPr>
          <p:cNvSpPr/>
          <p:nvPr/>
        </p:nvSpPr>
        <p:spPr>
          <a:xfrm>
            <a:off x="5797533" y="470764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0B79F5E-E369-D446-9B09-C3A1CBDBBB59}"/>
              </a:ext>
            </a:extLst>
          </p:cNvPr>
          <p:cNvSpPr/>
          <p:nvPr/>
        </p:nvSpPr>
        <p:spPr>
          <a:xfrm>
            <a:off x="4934643" y="473586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9AEECAA-9C2C-8848-91FB-2295A09A2D02}"/>
              </a:ext>
            </a:extLst>
          </p:cNvPr>
          <p:cNvSpPr/>
          <p:nvPr/>
        </p:nvSpPr>
        <p:spPr>
          <a:xfrm>
            <a:off x="5327196" y="532664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574701D-FB5D-E34B-A52B-A32BD532044F}"/>
              </a:ext>
            </a:extLst>
          </p:cNvPr>
          <p:cNvSpPr/>
          <p:nvPr/>
        </p:nvSpPr>
        <p:spPr>
          <a:xfrm>
            <a:off x="5775054" y="506638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BE3AFFA-6F16-D640-967F-D9D9FB0269C5}"/>
              </a:ext>
            </a:extLst>
          </p:cNvPr>
          <p:cNvSpPr/>
          <p:nvPr/>
        </p:nvSpPr>
        <p:spPr>
          <a:xfrm>
            <a:off x="5901543" y="536932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F4977E3-C3CC-F143-B6B4-F5BE9CD0CF97}"/>
              </a:ext>
            </a:extLst>
          </p:cNvPr>
          <p:cNvSpPr/>
          <p:nvPr/>
        </p:nvSpPr>
        <p:spPr>
          <a:xfrm>
            <a:off x="6365338" y="465519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84C320F-5E07-0547-B268-28EDC31ADC96}"/>
              </a:ext>
            </a:extLst>
          </p:cNvPr>
          <p:cNvSpPr/>
          <p:nvPr/>
        </p:nvSpPr>
        <p:spPr>
          <a:xfrm>
            <a:off x="6167607" y="512963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996DB20-F370-B743-AF0F-CDF81658D0E6}"/>
              </a:ext>
            </a:extLst>
          </p:cNvPr>
          <p:cNvSpPr/>
          <p:nvPr/>
        </p:nvSpPr>
        <p:spPr>
          <a:xfrm>
            <a:off x="6041118" y="482758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79EB0ED-F905-FF4D-A44C-3F06513E6A64}"/>
              </a:ext>
            </a:extLst>
          </p:cNvPr>
          <p:cNvSpPr/>
          <p:nvPr/>
        </p:nvSpPr>
        <p:spPr>
          <a:xfrm>
            <a:off x="6671384" y="49540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3CE3A8F-4838-264D-9623-73C014F1B452}"/>
              </a:ext>
            </a:extLst>
          </p:cNvPr>
          <p:cNvSpPr/>
          <p:nvPr/>
        </p:nvSpPr>
        <p:spPr>
          <a:xfrm>
            <a:off x="6383512" y="49540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FE2B820-0C46-9547-A68E-D965A4B5EF25}"/>
              </a:ext>
            </a:extLst>
          </p:cNvPr>
          <p:cNvSpPr/>
          <p:nvPr/>
        </p:nvSpPr>
        <p:spPr>
          <a:xfrm>
            <a:off x="6326810" y="526416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B4AB13E-0823-4A4C-82DA-EFCAFE9F3C4C}"/>
              </a:ext>
            </a:extLst>
          </p:cNvPr>
          <p:cNvSpPr/>
          <p:nvPr/>
        </p:nvSpPr>
        <p:spPr>
          <a:xfrm>
            <a:off x="6662661" y="521792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3098240-9C8B-7947-B6C6-63120138721A}"/>
              </a:ext>
            </a:extLst>
          </p:cNvPr>
          <p:cNvSpPr/>
          <p:nvPr/>
        </p:nvSpPr>
        <p:spPr>
          <a:xfrm>
            <a:off x="6143618" y="465202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5E0ACA2-DB7F-9540-8CF1-03429EBD60C6}"/>
              </a:ext>
            </a:extLst>
          </p:cNvPr>
          <p:cNvSpPr/>
          <p:nvPr/>
        </p:nvSpPr>
        <p:spPr>
          <a:xfrm>
            <a:off x="6701189" y="475346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220686F-CFEB-7841-95FD-3706C487A7BE}"/>
              </a:ext>
            </a:extLst>
          </p:cNvPr>
          <p:cNvSpPr/>
          <p:nvPr/>
        </p:nvSpPr>
        <p:spPr>
          <a:xfrm>
            <a:off x="5838299" y="478168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0B79018-0ABC-9A4B-AB69-2FF5C4077C67}"/>
              </a:ext>
            </a:extLst>
          </p:cNvPr>
          <p:cNvSpPr/>
          <p:nvPr/>
        </p:nvSpPr>
        <p:spPr>
          <a:xfrm>
            <a:off x="6230852" y="537245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19BD620-37AE-3849-A4C5-C975B87A9300}"/>
              </a:ext>
            </a:extLst>
          </p:cNvPr>
          <p:cNvSpPr/>
          <p:nvPr/>
        </p:nvSpPr>
        <p:spPr>
          <a:xfrm>
            <a:off x="5729145" y="419743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E152341-FDBD-DD4E-A227-00187228DB7C}"/>
              </a:ext>
            </a:extLst>
          </p:cNvPr>
          <p:cNvSpPr/>
          <p:nvPr/>
        </p:nvSpPr>
        <p:spPr>
          <a:xfrm>
            <a:off x="5855634" y="450036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898F771-4390-704E-8C86-3A06850EEBE1}"/>
              </a:ext>
            </a:extLst>
          </p:cNvPr>
          <p:cNvSpPr/>
          <p:nvPr/>
        </p:nvSpPr>
        <p:spPr>
          <a:xfrm>
            <a:off x="6319429" y="378623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3AD71BB-120F-C24B-BD86-3D48B1E68FBC}"/>
              </a:ext>
            </a:extLst>
          </p:cNvPr>
          <p:cNvSpPr/>
          <p:nvPr/>
        </p:nvSpPr>
        <p:spPr>
          <a:xfrm>
            <a:off x="6121698" y="426067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6E7F463-434D-0C49-B1B8-64861A6A06F8}"/>
              </a:ext>
            </a:extLst>
          </p:cNvPr>
          <p:cNvSpPr/>
          <p:nvPr/>
        </p:nvSpPr>
        <p:spPr>
          <a:xfrm>
            <a:off x="5995209" y="395862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5040D0F-F61E-3B48-A616-78130ED11F39}"/>
              </a:ext>
            </a:extLst>
          </p:cNvPr>
          <p:cNvSpPr/>
          <p:nvPr/>
        </p:nvSpPr>
        <p:spPr>
          <a:xfrm>
            <a:off x="6625475" y="408511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07009E8-62EF-2841-9FCE-75BBC017D2FF}"/>
              </a:ext>
            </a:extLst>
          </p:cNvPr>
          <p:cNvSpPr/>
          <p:nvPr/>
        </p:nvSpPr>
        <p:spPr>
          <a:xfrm>
            <a:off x="6337603" y="408511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CA8DCEC-BD3B-9B4C-803F-339BEFF05588}"/>
              </a:ext>
            </a:extLst>
          </p:cNvPr>
          <p:cNvSpPr/>
          <p:nvPr/>
        </p:nvSpPr>
        <p:spPr>
          <a:xfrm>
            <a:off x="6280901" y="439521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A77DC3C-08A6-FC47-9883-3FB58D95A144}"/>
              </a:ext>
            </a:extLst>
          </p:cNvPr>
          <p:cNvSpPr/>
          <p:nvPr/>
        </p:nvSpPr>
        <p:spPr>
          <a:xfrm>
            <a:off x="6616752" y="434896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41DC75C-CC1F-8F41-8F0D-9849AEEDF335}"/>
              </a:ext>
            </a:extLst>
          </p:cNvPr>
          <p:cNvSpPr/>
          <p:nvPr/>
        </p:nvSpPr>
        <p:spPr>
          <a:xfrm>
            <a:off x="6097709" y="378306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4AC6904-D869-064D-87F1-C7A9D8486425}"/>
              </a:ext>
            </a:extLst>
          </p:cNvPr>
          <p:cNvSpPr/>
          <p:nvPr/>
        </p:nvSpPr>
        <p:spPr>
          <a:xfrm>
            <a:off x="6655280" y="388450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7C7F95F-4CF6-EB4A-846D-BDB76CAA6F7A}"/>
              </a:ext>
            </a:extLst>
          </p:cNvPr>
          <p:cNvSpPr/>
          <p:nvPr/>
        </p:nvSpPr>
        <p:spPr>
          <a:xfrm>
            <a:off x="5792390" y="391272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688D6C7-73FE-FF49-AAD3-FCE0400FA3B2}"/>
              </a:ext>
            </a:extLst>
          </p:cNvPr>
          <p:cNvSpPr/>
          <p:nvPr/>
        </p:nvSpPr>
        <p:spPr>
          <a:xfrm>
            <a:off x="6184943" y="450350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678CDBB-26EF-D443-9F4B-CA0E10F7D27C}"/>
              </a:ext>
            </a:extLst>
          </p:cNvPr>
          <p:cNvSpPr/>
          <p:nvPr/>
        </p:nvSpPr>
        <p:spPr>
          <a:xfrm>
            <a:off x="6487559" y="479835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8F5B513-B93F-D541-9D12-6788A8D6F28D}"/>
              </a:ext>
            </a:extLst>
          </p:cNvPr>
          <p:cNvSpPr/>
          <p:nvPr/>
        </p:nvSpPr>
        <p:spPr>
          <a:xfrm>
            <a:off x="6614048" y="510129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48169118-5E63-EA44-B5A7-1A66D3EDC411}"/>
              </a:ext>
            </a:extLst>
          </p:cNvPr>
          <p:cNvSpPr/>
          <p:nvPr/>
        </p:nvSpPr>
        <p:spPr>
          <a:xfrm>
            <a:off x="7077843" y="438716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10D2543-59FB-DF4B-A61B-3F7A418F4C27}"/>
              </a:ext>
            </a:extLst>
          </p:cNvPr>
          <p:cNvSpPr/>
          <p:nvPr/>
        </p:nvSpPr>
        <p:spPr>
          <a:xfrm>
            <a:off x="6880112" y="486160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26C286B-F7CE-4241-BD35-2B626816C345}"/>
              </a:ext>
            </a:extLst>
          </p:cNvPr>
          <p:cNvSpPr/>
          <p:nvPr/>
        </p:nvSpPr>
        <p:spPr>
          <a:xfrm>
            <a:off x="6753623" y="455955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1BCA3CB-9351-F143-A903-5CDBA3E0FC42}"/>
              </a:ext>
            </a:extLst>
          </p:cNvPr>
          <p:cNvSpPr/>
          <p:nvPr/>
        </p:nvSpPr>
        <p:spPr>
          <a:xfrm>
            <a:off x="7383889" y="468604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5BA1180-B9A0-7947-88A6-EEDF7291904D}"/>
              </a:ext>
            </a:extLst>
          </p:cNvPr>
          <p:cNvSpPr/>
          <p:nvPr/>
        </p:nvSpPr>
        <p:spPr>
          <a:xfrm>
            <a:off x="7096017" y="468604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A8473AB-FF93-D145-88F7-D0144E6E4E5D}"/>
              </a:ext>
            </a:extLst>
          </p:cNvPr>
          <p:cNvSpPr/>
          <p:nvPr/>
        </p:nvSpPr>
        <p:spPr>
          <a:xfrm>
            <a:off x="7039315" y="499613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68589F1-A001-B54E-ABAF-97DA8ECDC8DE}"/>
              </a:ext>
            </a:extLst>
          </p:cNvPr>
          <p:cNvSpPr/>
          <p:nvPr/>
        </p:nvSpPr>
        <p:spPr>
          <a:xfrm>
            <a:off x="7375166" y="494989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6215121-3D07-ED41-97CF-33B8CED90EF0}"/>
              </a:ext>
            </a:extLst>
          </p:cNvPr>
          <p:cNvSpPr/>
          <p:nvPr/>
        </p:nvSpPr>
        <p:spPr>
          <a:xfrm>
            <a:off x="6856123" y="438399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1395998-EECB-9A4C-84DA-BFB1421D2574}"/>
              </a:ext>
            </a:extLst>
          </p:cNvPr>
          <p:cNvSpPr/>
          <p:nvPr/>
        </p:nvSpPr>
        <p:spPr>
          <a:xfrm>
            <a:off x="7413694" y="448543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360D73F-C4CD-2747-9386-75940DB878F0}"/>
              </a:ext>
            </a:extLst>
          </p:cNvPr>
          <p:cNvSpPr/>
          <p:nvPr/>
        </p:nvSpPr>
        <p:spPr>
          <a:xfrm>
            <a:off x="6550804" y="451365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B9583CA-DEC4-C24A-A342-8E91FAECB7C1}"/>
              </a:ext>
            </a:extLst>
          </p:cNvPr>
          <p:cNvSpPr/>
          <p:nvPr/>
        </p:nvSpPr>
        <p:spPr>
          <a:xfrm>
            <a:off x="6943357" y="510442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FE33709-23A3-394B-822D-ED00A90C66C6}"/>
              </a:ext>
            </a:extLst>
          </p:cNvPr>
          <p:cNvSpPr/>
          <p:nvPr/>
        </p:nvSpPr>
        <p:spPr>
          <a:xfrm>
            <a:off x="6706167" y="372750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CCA5947-F315-5F4A-A183-A406CA82F01F}"/>
              </a:ext>
            </a:extLst>
          </p:cNvPr>
          <p:cNvSpPr/>
          <p:nvPr/>
        </p:nvSpPr>
        <p:spPr>
          <a:xfrm>
            <a:off x="6832656" y="403043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F5463EC-6F6D-8943-9A8B-F406E07107BB}"/>
              </a:ext>
            </a:extLst>
          </p:cNvPr>
          <p:cNvSpPr/>
          <p:nvPr/>
        </p:nvSpPr>
        <p:spPr>
          <a:xfrm>
            <a:off x="7098720" y="379074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DCF6F52-D5BF-5842-AB3E-D168E99442C4}"/>
              </a:ext>
            </a:extLst>
          </p:cNvPr>
          <p:cNvSpPr/>
          <p:nvPr/>
        </p:nvSpPr>
        <p:spPr>
          <a:xfrm>
            <a:off x="6972231" y="348869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408BB3B1-EE08-5F49-9981-CC52B51958B8}"/>
              </a:ext>
            </a:extLst>
          </p:cNvPr>
          <p:cNvSpPr/>
          <p:nvPr/>
        </p:nvSpPr>
        <p:spPr>
          <a:xfrm>
            <a:off x="7314625" y="361518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63B0A88-FF8E-9D4D-B235-A5E4BCC21A60}"/>
              </a:ext>
            </a:extLst>
          </p:cNvPr>
          <p:cNvSpPr/>
          <p:nvPr/>
        </p:nvSpPr>
        <p:spPr>
          <a:xfrm>
            <a:off x="7257923" y="392528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1E75605-34FD-8F40-9861-40CD967EBB06}"/>
              </a:ext>
            </a:extLst>
          </p:cNvPr>
          <p:cNvSpPr/>
          <p:nvPr/>
        </p:nvSpPr>
        <p:spPr>
          <a:xfrm>
            <a:off x="6769412" y="344279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15593B2-EA6A-4E4E-9F1D-24A5C79380E5}"/>
              </a:ext>
            </a:extLst>
          </p:cNvPr>
          <p:cNvSpPr/>
          <p:nvPr/>
        </p:nvSpPr>
        <p:spPr>
          <a:xfrm>
            <a:off x="7161965" y="40335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6A052CC8-2FE6-7D4C-A50D-8C7CFA41E94E}"/>
              </a:ext>
            </a:extLst>
          </p:cNvPr>
          <p:cNvSpPr/>
          <p:nvPr/>
        </p:nvSpPr>
        <p:spPr>
          <a:xfrm>
            <a:off x="5220644" y="412298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02E1200-DBBB-A247-A88D-7DEA5F45A37A}"/>
              </a:ext>
            </a:extLst>
          </p:cNvPr>
          <p:cNvSpPr/>
          <p:nvPr/>
        </p:nvSpPr>
        <p:spPr>
          <a:xfrm>
            <a:off x="5347133" y="442592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DEDFDC6-A4AF-AF45-A926-89ABB8028295}"/>
              </a:ext>
            </a:extLst>
          </p:cNvPr>
          <p:cNvSpPr/>
          <p:nvPr/>
        </p:nvSpPr>
        <p:spPr>
          <a:xfrm>
            <a:off x="5810928" y="371179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1822BD4-C3C8-4947-AB34-DD2E1144F224}"/>
              </a:ext>
            </a:extLst>
          </p:cNvPr>
          <p:cNvSpPr/>
          <p:nvPr/>
        </p:nvSpPr>
        <p:spPr>
          <a:xfrm>
            <a:off x="5613197" y="418622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9F86D0FB-370A-294E-9F5F-093EA7B12CC9}"/>
              </a:ext>
            </a:extLst>
          </p:cNvPr>
          <p:cNvSpPr/>
          <p:nvPr/>
        </p:nvSpPr>
        <p:spPr>
          <a:xfrm>
            <a:off x="5486708" y="388418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42913B5-D4BC-854B-9577-9294055E62F0}"/>
              </a:ext>
            </a:extLst>
          </p:cNvPr>
          <p:cNvSpPr/>
          <p:nvPr/>
        </p:nvSpPr>
        <p:spPr>
          <a:xfrm>
            <a:off x="6116974" y="401067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6DEA6BC-6B2D-2040-B0F1-AD567547C5A7}"/>
              </a:ext>
            </a:extLst>
          </p:cNvPr>
          <p:cNvSpPr/>
          <p:nvPr/>
        </p:nvSpPr>
        <p:spPr>
          <a:xfrm>
            <a:off x="5829102" y="401067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8241AB8-F0DE-E841-88C9-0CB055A92718}"/>
              </a:ext>
            </a:extLst>
          </p:cNvPr>
          <p:cNvSpPr/>
          <p:nvPr/>
        </p:nvSpPr>
        <p:spPr>
          <a:xfrm>
            <a:off x="5772400" y="432076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3A7B54A-9977-A241-8D74-D6D3A9855B62}"/>
              </a:ext>
            </a:extLst>
          </p:cNvPr>
          <p:cNvSpPr/>
          <p:nvPr/>
        </p:nvSpPr>
        <p:spPr>
          <a:xfrm>
            <a:off x="6108251" y="427452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B6270D9-6031-BD4A-8545-8A495BBF9114}"/>
              </a:ext>
            </a:extLst>
          </p:cNvPr>
          <p:cNvSpPr/>
          <p:nvPr/>
        </p:nvSpPr>
        <p:spPr>
          <a:xfrm>
            <a:off x="5589208" y="370862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AEC14F0-3DC8-004F-B1D7-C678E274714E}"/>
              </a:ext>
            </a:extLst>
          </p:cNvPr>
          <p:cNvSpPr/>
          <p:nvPr/>
        </p:nvSpPr>
        <p:spPr>
          <a:xfrm>
            <a:off x="6146779" y="381006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A1AF02B-CAC7-B343-B51B-01C1D8385892}"/>
              </a:ext>
            </a:extLst>
          </p:cNvPr>
          <p:cNvSpPr/>
          <p:nvPr/>
        </p:nvSpPr>
        <p:spPr>
          <a:xfrm>
            <a:off x="5283889" y="383828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49121A-277F-F54C-9BCC-C95B0C97F353}"/>
              </a:ext>
            </a:extLst>
          </p:cNvPr>
          <p:cNvSpPr/>
          <p:nvPr/>
        </p:nvSpPr>
        <p:spPr>
          <a:xfrm>
            <a:off x="5676442" y="442905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9B2C862D-17D8-174D-A3D1-B7BB2E10A850}"/>
              </a:ext>
            </a:extLst>
          </p:cNvPr>
          <p:cNvSpPr/>
          <p:nvPr/>
        </p:nvSpPr>
        <p:spPr>
          <a:xfrm>
            <a:off x="3716007" y="489999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B0F516F6-3335-7D4A-B7B2-CE9DA66EF276}"/>
              </a:ext>
            </a:extLst>
          </p:cNvPr>
          <p:cNvSpPr/>
          <p:nvPr/>
        </p:nvSpPr>
        <p:spPr>
          <a:xfrm>
            <a:off x="3842496" y="520292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3D5B97A7-19F9-F447-855D-99ACA2B6EAEE}"/>
              </a:ext>
            </a:extLst>
          </p:cNvPr>
          <p:cNvSpPr/>
          <p:nvPr/>
        </p:nvSpPr>
        <p:spPr>
          <a:xfrm>
            <a:off x="4306291" y="448879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6FADE35-8D71-844D-AF54-075193E8BB49}"/>
              </a:ext>
            </a:extLst>
          </p:cNvPr>
          <p:cNvSpPr/>
          <p:nvPr/>
        </p:nvSpPr>
        <p:spPr>
          <a:xfrm>
            <a:off x="4108560" y="496323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08E7F6E5-F6D8-7744-813C-18DEC5E73D6E}"/>
              </a:ext>
            </a:extLst>
          </p:cNvPr>
          <p:cNvSpPr/>
          <p:nvPr/>
        </p:nvSpPr>
        <p:spPr>
          <a:xfrm>
            <a:off x="3982071" y="466118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D4B1A94E-2768-1B41-A420-3C2A15C93D6B}"/>
              </a:ext>
            </a:extLst>
          </p:cNvPr>
          <p:cNvSpPr/>
          <p:nvPr/>
        </p:nvSpPr>
        <p:spPr>
          <a:xfrm>
            <a:off x="4612337" y="478767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BD2E06AE-7E01-F44C-A43F-256A6AD0F5AD}"/>
              </a:ext>
            </a:extLst>
          </p:cNvPr>
          <p:cNvSpPr/>
          <p:nvPr/>
        </p:nvSpPr>
        <p:spPr>
          <a:xfrm>
            <a:off x="4324465" y="478767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178EA71-802D-CD4B-899B-05FAED15673D}"/>
              </a:ext>
            </a:extLst>
          </p:cNvPr>
          <p:cNvSpPr/>
          <p:nvPr/>
        </p:nvSpPr>
        <p:spPr>
          <a:xfrm>
            <a:off x="4267763" y="50977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BE329A9-1E0B-2C4E-853B-EC9B53547B60}"/>
              </a:ext>
            </a:extLst>
          </p:cNvPr>
          <p:cNvSpPr/>
          <p:nvPr/>
        </p:nvSpPr>
        <p:spPr>
          <a:xfrm>
            <a:off x="4603614" y="505153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DC3293B1-3FDD-CD4C-B81B-572FB4FAE568}"/>
              </a:ext>
            </a:extLst>
          </p:cNvPr>
          <p:cNvSpPr/>
          <p:nvPr/>
        </p:nvSpPr>
        <p:spPr>
          <a:xfrm>
            <a:off x="4084571" y="448562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8BB6478-481B-314C-992E-7A5DDFF72491}"/>
              </a:ext>
            </a:extLst>
          </p:cNvPr>
          <p:cNvSpPr/>
          <p:nvPr/>
        </p:nvSpPr>
        <p:spPr>
          <a:xfrm>
            <a:off x="4642142" y="458706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E05CE64-89F6-7D4B-9FE4-01059601342E}"/>
              </a:ext>
            </a:extLst>
          </p:cNvPr>
          <p:cNvSpPr/>
          <p:nvPr/>
        </p:nvSpPr>
        <p:spPr>
          <a:xfrm>
            <a:off x="3779252" y="461528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D4DFCC64-CEE4-A349-9977-B3ECB2E30DB0}"/>
              </a:ext>
            </a:extLst>
          </p:cNvPr>
          <p:cNvSpPr/>
          <p:nvPr/>
        </p:nvSpPr>
        <p:spPr>
          <a:xfrm>
            <a:off x="4171805" y="520606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9AB5C100-708E-FC46-B681-88E52E9F1385}"/>
              </a:ext>
            </a:extLst>
          </p:cNvPr>
          <p:cNvSpPr/>
          <p:nvPr/>
        </p:nvSpPr>
        <p:spPr>
          <a:xfrm>
            <a:off x="4333242" y="422112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B576B02E-0AF9-BA4D-95E9-E68102D1ED55}"/>
              </a:ext>
            </a:extLst>
          </p:cNvPr>
          <p:cNvSpPr/>
          <p:nvPr/>
        </p:nvSpPr>
        <p:spPr>
          <a:xfrm>
            <a:off x="4901047" y="416867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C6BA46F4-14AA-0D43-A6A6-787B7BC8617B}"/>
              </a:ext>
            </a:extLst>
          </p:cNvPr>
          <p:cNvSpPr/>
          <p:nvPr/>
        </p:nvSpPr>
        <p:spPr>
          <a:xfrm>
            <a:off x="4576827" y="434106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8C24C459-54DA-2E4A-98BF-179F72F2EC87}"/>
              </a:ext>
            </a:extLst>
          </p:cNvPr>
          <p:cNvSpPr/>
          <p:nvPr/>
        </p:nvSpPr>
        <p:spPr>
          <a:xfrm>
            <a:off x="4679327" y="416550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6479A92B-BB85-FB44-AA0E-CC1778812116}"/>
              </a:ext>
            </a:extLst>
          </p:cNvPr>
          <p:cNvSpPr/>
          <p:nvPr/>
        </p:nvSpPr>
        <p:spPr>
          <a:xfrm>
            <a:off x="5236898" y="426694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F96C6C4-1332-A840-A872-B7D8E932051F}"/>
              </a:ext>
            </a:extLst>
          </p:cNvPr>
          <p:cNvSpPr/>
          <p:nvPr/>
        </p:nvSpPr>
        <p:spPr>
          <a:xfrm>
            <a:off x="4374008" y="429516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1A92D0A2-1FFA-3B4D-B0B7-506DB922862E}"/>
              </a:ext>
            </a:extLst>
          </p:cNvPr>
          <p:cNvSpPr/>
          <p:nvPr/>
        </p:nvSpPr>
        <p:spPr>
          <a:xfrm>
            <a:off x="4264854" y="371090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6F3B22BA-017E-F94D-923A-BDFF4801AC40}"/>
              </a:ext>
            </a:extLst>
          </p:cNvPr>
          <p:cNvSpPr/>
          <p:nvPr/>
        </p:nvSpPr>
        <p:spPr>
          <a:xfrm>
            <a:off x="4391343" y="401384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F9A3477F-458B-7D47-B9C8-700BB405D880}"/>
              </a:ext>
            </a:extLst>
          </p:cNvPr>
          <p:cNvSpPr/>
          <p:nvPr/>
        </p:nvSpPr>
        <p:spPr>
          <a:xfrm>
            <a:off x="4855138" y="329971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E153B31-B4A3-D64C-A68B-E8D33073AE4C}"/>
              </a:ext>
            </a:extLst>
          </p:cNvPr>
          <p:cNvSpPr/>
          <p:nvPr/>
        </p:nvSpPr>
        <p:spPr>
          <a:xfrm>
            <a:off x="4657407" y="377415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DB70F22-F8BD-E948-A825-072BEBCFC0CD}"/>
              </a:ext>
            </a:extLst>
          </p:cNvPr>
          <p:cNvSpPr/>
          <p:nvPr/>
        </p:nvSpPr>
        <p:spPr>
          <a:xfrm>
            <a:off x="4530918" y="347210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55408FBE-46A8-8444-808B-2AFAA4421400}"/>
              </a:ext>
            </a:extLst>
          </p:cNvPr>
          <p:cNvSpPr/>
          <p:nvPr/>
        </p:nvSpPr>
        <p:spPr>
          <a:xfrm>
            <a:off x="5161184" y="359859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8DB089BA-2476-DF4B-B116-08AE58FE8FAE}"/>
              </a:ext>
            </a:extLst>
          </p:cNvPr>
          <p:cNvSpPr/>
          <p:nvPr/>
        </p:nvSpPr>
        <p:spPr>
          <a:xfrm>
            <a:off x="4873312" y="359859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0EE5032F-F8CF-DF4A-91FC-994A49644B5B}"/>
              </a:ext>
            </a:extLst>
          </p:cNvPr>
          <p:cNvSpPr/>
          <p:nvPr/>
        </p:nvSpPr>
        <p:spPr>
          <a:xfrm>
            <a:off x="4816610" y="390869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8902B3F5-11AB-E541-830E-E98D866E6DCB}"/>
              </a:ext>
            </a:extLst>
          </p:cNvPr>
          <p:cNvSpPr/>
          <p:nvPr/>
        </p:nvSpPr>
        <p:spPr>
          <a:xfrm>
            <a:off x="5152461" y="386244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4BFCA10-FAD9-4245-A880-A84950E780A1}"/>
              </a:ext>
            </a:extLst>
          </p:cNvPr>
          <p:cNvSpPr/>
          <p:nvPr/>
        </p:nvSpPr>
        <p:spPr>
          <a:xfrm>
            <a:off x="4633418" y="329654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91B9E8F7-A62F-C34D-94B7-3E6625177EFC}"/>
              </a:ext>
            </a:extLst>
          </p:cNvPr>
          <p:cNvSpPr/>
          <p:nvPr/>
        </p:nvSpPr>
        <p:spPr>
          <a:xfrm>
            <a:off x="5190989" y="339798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99AFFF9B-1A85-9B42-935D-A762568FD99D}"/>
              </a:ext>
            </a:extLst>
          </p:cNvPr>
          <p:cNvSpPr/>
          <p:nvPr/>
        </p:nvSpPr>
        <p:spPr>
          <a:xfrm>
            <a:off x="4328099" y="342620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639D769D-A7CF-784C-8452-C57984F919CA}"/>
              </a:ext>
            </a:extLst>
          </p:cNvPr>
          <p:cNvSpPr/>
          <p:nvPr/>
        </p:nvSpPr>
        <p:spPr>
          <a:xfrm>
            <a:off x="4720652" y="401698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965E9CAB-3959-C74D-826F-AA10CB59F6AB}"/>
              </a:ext>
            </a:extLst>
          </p:cNvPr>
          <p:cNvSpPr/>
          <p:nvPr/>
        </p:nvSpPr>
        <p:spPr>
          <a:xfrm>
            <a:off x="5023268" y="431183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C0A8B430-25B3-274E-9BFA-BC84749ABCA2}"/>
              </a:ext>
            </a:extLst>
          </p:cNvPr>
          <p:cNvSpPr/>
          <p:nvPr/>
        </p:nvSpPr>
        <p:spPr>
          <a:xfrm>
            <a:off x="5613552" y="390064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8D91B08F-28AF-3542-8CF0-2CD1A98CA7B8}"/>
              </a:ext>
            </a:extLst>
          </p:cNvPr>
          <p:cNvSpPr/>
          <p:nvPr/>
        </p:nvSpPr>
        <p:spPr>
          <a:xfrm>
            <a:off x="5415821" y="437508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5613767-CE9E-1E4C-B8EE-BDBCC8EF2BA8}"/>
              </a:ext>
            </a:extLst>
          </p:cNvPr>
          <p:cNvSpPr/>
          <p:nvPr/>
        </p:nvSpPr>
        <p:spPr>
          <a:xfrm>
            <a:off x="5289332" y="407303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C13AEA8-B388-1E43-B44B-A91BA333331D}"/>
              </a:ext>
            </a:extLst>
          </p:cNvPr>
          <p:cNvSpPr/>
          <p:nvPr/>
        </p:nvSpPr>
        <p:spPr>
          <a:xfrm>
            <a:off x="5919598" y="419952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A419AEB-4DA6-3E42-87B8-61C459791142}"/>
              </a:ext>
            </a:extLst>
          </p:cNvPr>
          <p:cNvSpPr/>
          <p:nvPr/>
        </p:nvSpPr>
        <p:spPr>
          <a:xfrm>
            <a:off x="5631726" y="419952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1248D90D-FA53-E84E-A7F1-7699B093F6E6}"/>
              </a:ext>
            </a:extLst>
          </p:cNvPr>
          <p:cNvSpPr/>
          <p:nvPr/>
        </p:nvSpPr>
        <p:spPr>
          <a:xfrm>
            <a:off x="5391832" y="389747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37E2F418-04D4-AB4D-A0E8-0487CDC98540}"/>
              </a:ext>
            </a:extLst>
          </p:cNvPr>
          <p:cNvSpPr/>
          <p:nvPr/>
        </p:nvSpPr>
        <p:spPr>
          <a:xfrm>
            <a:off x="5949403" y="399891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D0BD561-099F-CC40-8865-8AF616897667}"/>
              </a:ext>
            </a:extLst>
          </p:cNvPr>
          <p:cNvSpPr/>
          <p:nvPr/>
        </p:nvSpPr>
        <p:spPr>
          <a:xfrm>
            <a:off x="5086513" y="402713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52DCBA8A-55B0-D743-A445-0BF9FAF34416}"/>
              </a:ext>
            </a:extLst>
          </p:cNvPr>
          <p:cNvSpPr/>
          <p:nvPr/>
        </p:nvSpPr>
        <p:spPr>
          <a:xfrm>
            <a:off x="5241876" y="324097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047B0F80-7B64-4D4D-81D0-9DE095D1FAF5}"/>
              </a:ext>
            </a:extLst>
          </p:cNvPr>
          <p:cNvSpPr/>
          <p:nvPr/>
        </p:nvSpPr>
        <p:spPr>
          <a:xfrm>
            <a:off x="5368365" y="354391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DFE2A21A-C29A-B045-A75F-EBC947695F17}"/>
              </a:ext>
            </a:extLst>
          </p:cNvPr>
          <p:cNvSpPr/>
          <p:nvPr/>
        </p:nvSpPr>
        <p:spPr>
          <a:xfrm>
            <a:off x="5634429" y="330422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B98CBBEF-5E12-2D47-BE98-F667FF87DEF3}"/>
              </a:ext>
            </a:extLst>
          </p:cNvPr>
          <p:cNvSpPr/>
          <p:nvPr/>
        </p:nvSpPr>
        <p:spPr>
          <a:xfrm>
            <a:off x="6138206" y="312866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CADA2463-5092-A64C-B3A3-5EE593E2B48A}"/>
              </a:ext>
            </a:extLst>
          </p:cNvPr>
          <p:cNvSpPr/>
          <p:nvPr/>
        </p:nvSpPr>
        <p:spPr>
          <a:xfrm>
            <a:off x="5850334" y="312866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651F4754-45F0-5E40-80A4-B16E7B6D4E9A}"/>
              </a:ext>
            </a:extLst>
          </p:cNvPr>
          <p:cNvSpPr/>
          <p:nvPr/>
        </p:nvSpPr>
        <p:spPr>
          <a:xfrm>
            <a:off x="5793632" y="343876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9006F067-ECD2-464C-BE24-56646106FB84}"/>
              </a:ext>
            </a:extLst>
          </p:cNvPr>
          <p:cNvSpPr/>
          <p:nvPr/>
        </p:nvSpPr>
        <p:spPr>
          <a:xfrm>
            <a:off x="6129483" y="339251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1466CAB-C9AC-7B40-B544-B23B8B335D44}"/>
              </a:ext>
            </a:extLst>
          </p:cNvPr>
          <p:cNvSpPr/>
          <p:nvPr/>
        </p:nvSpPr>
        <p:spPr>
          <a:xfrm>
            <a:off x="5697674" y="354705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A8B68FE1-FD6E-6445-96B4-A272BFB9B462}"/>
              </a:ext>
            </a:extLst>
          </p:cNvPr>
          <p:cNvSpPr/>
          <p:nvPr/>
        </p:nvSpPr>
        <p:spPr>
          <a:xfrm>
            <a:off x="4346637" y="322527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802FDD6E-C3E8-9641-922A-3981417A0D1B}"/>
              </a:ext>
            </a:extLst>
          </p:cNvPr>
          <p:cNvSpPr/>
          <p:nvPr/>
        </p:nvSpPr>
        <p:spPr>
          <a:xfrm>
            <a:off x="4148906" y="369970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B152167E-49C8-EB47-8575-DC4E87FCC0C0}"/>
              </a:ext>
            </a:extLst>
          </p:cNvPr>
          <p:cNvSpPr/>
          <p:nvPr/>
        </p:nvSpPr>
        <p:spPr>
          <a:xfrm>
            <a:off x="4652683" y="352414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42E0E60-6DC9-3246-BF69-625F2117CE56}"/>
              </a:ext>
            </a:extLst>
          </p:cNvPr>
          <p:cNvSpPr/>
          <p:nvPr/>
        </p:nvSpPr>
        <p:spPr>
          <a:xfrm>
            <a:off x="4364811" y="352414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FEEF392-CD1F-904D-97B7-7A2209B063E5}"/>
              </a:ext>
            </a:extLst>
          </p:cNvPr>
          <p:cNvSpPr/>
          <p:nvPr/>
        </p:nvSpPr>
        <p:spPr>
          <a:xfrm>
            <a:off x="4308109" y="383424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1112746-4865-E443-AA8B-13404294232F}"/>
              </a:ext>
            </a:extLst>
          </p:cNvPr>
          <p:cNvSpPr/>
          <p:nvPr/>
        </p:nvSpPr>
        <p:spPr>
          <a:xfrm>
            <a:off x="4643960" y="378800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FD67C70E-419E-5748-93B7-B458120760E0}"/>
              </a:ext>
            </a:extLst>
          </p:cNvPr>
          <p:cNvSpPr/>
          <p:nvPr/>
        </p:nvSpPr>
        <p:spPr>
          <a:xfrm>
            <a:off x="4682488" y="332354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1D9200E7-7233-1849-BA26-58DE7D18ADBB}"/>
              </a:ext>
            </a:extLst>
          </p:cNvPr>
          <p:cNvSpPr/>
          <p:nvPr/>
        </p:nvSpPr>
        <p:spPr>
          <a:xfrm>
            <a:off x="4212151" y="394253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26EB70C0-DB99-484B-8850-4F3D9F614283}"/>
              </a:ext>
            </a:extLst>
          </p:cNvPr>
          <p:cNvSpPr/>
          <p:nvPr/>
        </p:nvSpPr>
        <p:spPr>
          <a:xfrm>
            <a:off x="5072060" y="579834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B9B79DEA-4405-6E41-8DC2-315BF85A459E}"/>
              </a:ext>
            </a:extLst>
          </p:cNvPr>
          <p:cNvSpPr/>
          <p:nvPr/>
        </p:nvSpPr>
        <p:spPr>
          <a:xfrm>
            <a:off x="5639865" y="574589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AABD17F-7BD9-FE44-8455-67227E3AA906}"/>
              </a:ext>
            </a:extLst>
          </p:cNvPr>
          <p:cNvSpPr/>
          <p:nvPr/>
        </p:nvSpPr>
        <p:spPr>
          <a:xfrm>
            <a:off x="5315645" y="591828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0E97520C-8105-0F4B-940E-6AA9BF111B59}"/>
              </a:ext>
            </a:extLst>
          </p:cNvPr>
          <p:cNvSpPr/>
          <p:nvPr/>
        </p:nvSpPr>
        <p:spPr>
          <a:xfrm>
            <a:off x="5418145" y="574272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A84368DC-D04A-8E43-9EA9-8E75066E6BAE}"/>
              </a:ext>
            </a:extLst>
          </p:cNvPr>
          <p:cNvSpPr/>
          <p:nvPr/>
        </p:nvSpPr>
        <p:spPr>
          <a:xfrm>
            <a:off x="5975716" y="584416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73BE8848-584E-4641-BEF3-0DF13A048435}"/>
              </a:ext>
            </a:extLst>
          </p:cNvPr>
          <p:cNvSpPr/>
          <p:nvPr/>
        </p:nvSpPr>
        <p:spPr>
          <a:xfrm>
            <a:off x="5112826" y="587238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CAB09158-02B4-2C4B-8F30-C8C6EF10B7EF}"/>
              </a:ext>
            </a:extLst>
          </p:cNvPr>
          <p:cNvSpPr/>
          <p:nvPr/>
        </p:nvSpPr>
        <p:spPr>
          <a:xfrm>
            <a:off x="5003672" y="528813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8805F19E-58C4-0246-9E14-AF907C531CC1}"/>
              </a:ext>
            </a:extLst>
          </p:cNvPr>
          <p:cNvSpPr/>
          <p:nvPr/>
        </p:nvSpPr>
        <p:spPr>
          <a:xfrm>
            <a:off x="5130161" y="559106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547AC9F1-8488-7543-9E5E-F4302E6F360D}"/>
              </a:ext>
            </a:extLst>
          </p:cNvPr>
          <p:cNvSpPr/>
          <p:nvPr/>
        </p:nvSpPr>
        <p:spPr>
          <a:xfrm>
            <a:off x="5593956" y="487694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E7C4FD03-8904-FE45-92AA-4CADD524432F}"/>
              </a:ext>
            </a:extLst>
          </p:cNvPr>
          <p:cNvSpPr/>
          <p:nvPr/>
        </p:nvSpPr>
        <p:spPr>
          <a:xfrm>
            <a:off x="5396225" y="535137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A77C66A-3264-CA41-B749-B6B70AC1516E}"/>
              </a:ext>
            </a:extLst>
          </p:cNvPr>
          <p:cNvSpPr/>
          <p:nvPr/>
        </p:nvSpPr>
        <p:spPr>
          <a:xfrm>
            <a:off x="5269736" y="504932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A195EA80-5755-AB47-833A-6EDBF02F64DC}"/>
              </a:ext>
            </a:extLst>
          </p:cNvPr>
          <p:cNvSpPr/>
          <p:nvPr/>
        </p:nvSpPr>
        <p:spPr>
          <a:xfrm>
            <a:off x="5900002" y="517581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2F975A6-72FD-DF49-B59D-3CBE622C2619}"/>
              </a:ext>
            </a:extLst>
          </p:cNvPr>
          <p:cNvSpPr/>
          <p:nvPr/>
        </p:nvSpPr>
        <p:spPr>
          <a:xfrm>
            <a:off x="5612130" y="517581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BBFAB553-E644-644E-8FC5-F41F0F6E2280}"/>
              </a:ext>
            </a:extLst>
          </p:cNvPr>
          <p:cNvSpPr/>
          <p:nvPr/>
        </p:nvSpPr>
        <p:spPr>
          <a:xfrm>
            <a:off x="5555428" y="548591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27D511BB-869D-3247-91DD-9D8B164D67BB}"/>
              </a:ext>
            </a:extLst>
          </p:cNvPr>
          <p:cNvSpPr/>
          <p:nvPr/>
        </p:nvSpPr>
        <p:spPr>
          <a:xfrm>
            <a:off x="5891279" y="543967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6370F503-365D-1047-B3E3-2882F1F448CD}"/>
              </a:ext>
            </a:extLst>
          </p:cNvPr>
          <p:cNvSpPr/>
          <p:nvPr/>
        </p:nvSpPr>
        <p:spPr>
          <a:xfrm>
            <a:off x="5372236" y="487377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39F84DF4-B537-0F4D-B462-7DF9019F844D}"/>
              </a:ext>
            </a:extLst>
          </p:cNvPr>
          <p:cNvSpPr/>
          <p:nvPr/>
        </p:nvSpPr>
        <p:spPr>
          <a:xfrm>
            <a:off x="5929807" y="4975210"/>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017FDB87-12C4-9949-9C02-E4C669072F3A}"/>
              </a:ext>
            </a:extLst>
          </p:cNvPr>
          <p:cNvSpPr/>
          <p:nvPr/>
        </p:nvSpPr>
        <p:spPr>
          <a:xfrm>
            <a:off x="5066917" y="5003429"/>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8BE4309-E13D-3B43-82DE-7B27531D980E}"/>
              </a:ext>
            </a:extLst>
          </p:cNvPr>
          <p:cNvSpPr/>
          <p:nvPr/>
        </p:nvSpPr>
        <p:spPr>
          <a:xfrm>
            <a:off x="5459470" y="559420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43DAED5-4768-C54C-A4BE-D9212CBFC522}"/>
              </a:ext>
            </a:extLst>
          </p:cNvPr>
          <p:cNvSpPr/>
          <p:nvPr/>
        </p:nvSpPr>
        <p:spPr>
          <a:xfrm>
            <a:off x="5762086" y="588905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9B893B7C-391B-F243-BB0B-5A905EF775BC}"/>
              </a:ext>
            </a:extLst>
          </p:cNvPr>
          <p:cNvSpPr/>
          <p:nvPr/>
        </p:nvSpPr>
        <p:spPr>
          <a:xfrm>
            <a:off x="6352370" y="547786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4A4A04-15F3-5E43-8C78-A8059D821EF4}"/>
              </a:ext>
            </a:extLst>
          </p:cNvPr>
          <p:cNvSpPr/>
          <p:nvPr/>
        </p:nvSpPr>
        <p:spPr>
          <a:xfrm>
            <a:off x="6154639" y="595230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8E8EF529-F8AE-B144-AD20-D162DA9E97B1}"/>
              </a:ext>
            </a:extLst>
          </p:cNvPr>
          <p:cNvSpPr/>
          <p:nvPr/>
        </p:nvSpPr>
        <p:spPr>
          <a:xfrm>
            <a:off x="6028150" y="565025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2BDD80B5-DACF-414C-ABD9-E4C0998893C1}"/>
              </a:ext>
            </a:extLst>
          </p:cNvPr>
          <p:cNvSpPr/>
          <p:nvPr/>
        </p:nvSpPr>
        <p:spPr>
          <a:xfrm>
            <a:off x="6658416" y="577674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25F4ADC1-BD03-764D-A806-27D284271118}"/>
              </a:ext>
            </a:extLst>
          </p:cNvPr>
          <p:cNvSpPr/>
          <p:nvPr/>
        </p:nvSpPr>
        <p:spPr>
          <a:xfrm>
            <a:off x="6370544" y="577674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803CDCA-D6D3-934D-B78D-DF359654F7D4}"/>
              </a:ext>
            </a:extLst>
          </p:cNvPr>
          <p:cNvSpPr/>
          <p:nvPr/>
        </p:nvSpPr>
        <p:spPr>
          <a:xfrm>
            <a:off x="6130650" y="547469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23D5E34B-A696-1945-94EA-2CD7792D75C5}"/>
              </a:ext>
            </a:extLst>
          </p:cNvPr>
          <p:cNvSpPr/>
          <p:nvPr/>
        </p:nvSpPr>
        <p:spPr>
          <a:xfrm>
            <a:off x="6688221" y="5576136"/>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64E4E0D-01C4-9143-B54C-E0CB42DE0B65}"/>
              </a:ext>
            </a:extLst>
          </p:cNvPr>
          <p:cNvSpPr/>
          <p:nvPr/>
        </p:nvSpPr>
        <p:spPr>
          <a:xfrm>
            <a:off x="5825331" y="560435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FCB2EA59-0190-DC40-A7DE-51112F3AFDFF}"/>
              </a:ext>
            </a:extLst>
          </p:cNvPr>
          <p:cNvSpPr/>
          <p:nvPr/>
        </p:nvSpPr>
        <p:spPr>
          <a:xfrm>
            <a:off x="5980694" y="481820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E3594F0-3D05-844B-B2A5-9B3A4615977F}"/>
              </a:ext>
            </a:extLst>
          </p:cNvPr>
          <p:cNvSpPr/>
          <p:nvPr/>
        </p:nvSpPr>
        <p:spPr>
          <a:xfrm>
            <a:off x="6107183" y="512113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62A5D99B-E810-7647-B636-BE188D71127F}"/>
              </a:ext>
            </a:extLst>
          </p:cNvPr>
          <p:cNvSpPr/>
          <p:nvPr/>
        </p:nvSpPr>
        <p:spPr>
          <a:xfrm>
            <a:off x="6373247" y="488144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DA5D589E-3B98-984E-AA93-232F678BAA43}"/>
              </a:ext>
            </a:extLst>
          </p:cNvPr>
          <p:cNvSpPr/>
          <p:nvPr/>
        </p:nvSpPr>
        <p:spPr>
          <a:xfrm>
            <a:off x="6877024" y="470588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6E5CA4A-7D1B-3846-AD1A-DDA95F2F1511}"/>
              </a:ext>
            </a:extLst>
          </p:cNvPr>
          <p:cNvSpPr/>
          <p:nvPr/>
        </p:nvSpPr>
        <p:spPr>
          <a:xfrm>
            <a:off x="6589152" y="470588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32673FC6-7DBE-E042-BF2F-09F9127CD80A}"/>
              </a:ext>
            </a:extLst>
          </p:cNvPr>
          <p:cNvSpPr/>
          <p:nvPr/>
        </p:nvSpPr>
        <p:spPr>
          <a:xfrm>
            <a:off x="6532450" y="5015983"/>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0BE0B697-99B6-844C-B6EE-773A476745B9}"/>
              </a:ext>
            </a:extLst>
          </p:cNvPr>
          <p:cNvSpPr/>
          <p:nvPr/>
        </p:nvSpPr>
        <p:spPr>
          <a:xfrm>
            <a:off x="6868301" y="496974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B8738A94-AF9A-C549-9EAD-F3EDCD89A31C}"/>
              </a:ext>
            </a:extLst>
          </p:cNvPr>
          <p:cNvSpPr/>
          <p:nvPr/>
        </p:nvSpPr>
        <p:spPr>
          <a:xfrm>
            <a:off x="6436492" y="512427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B81E0925-CADD-3C4E-BEC0-0C1CB0EBC1BB}"/>
              </a:ext>
            </a:extLst>
          </p:cNvPr>
          <p:cNvSpPr/>
          <p:nvPr/>
        </p:nvSpPr>
        <p:spPr>
          <a:xfrm>
            <a:off x="5085455" y="480249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45855AE6-5155-1046-8307-723E9B47DCFE}"/>
              </a:ext>
            </a:extLst>
          </p:cNvPr>
          <p:cNvSpPr/>
          <p:nvPr/>
        </p:nvSpPr>
        <p:spPr>
          <a:xfrm>
            <a:off x="4887724" y="5276931"/>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2221CB28-465E-B14A-98F4-82AA907D48B4}"/>
              </a:ext>
            </a:extLst>
          </p:cNvPr>
          <p:cNvSpPr/>
          <p:nvPr/>
        </p:nvSpPr>
        <p:spPr>
          <a:xfrm>
            <a:off x="5391501" y="51013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E143C8DA-AC77-0A4C-9549-44FFAD6DF936}"/>
              </a:ext>
            </a:extLst>
          </p:cNvPr>
          <p:cNvSpPr/>
          <p:nvPr/>
        </p:nvSpPr>
        <p:spPr>
          <a:xfrm>
            <a:off x="5103629" y="5101372"/>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3B2A8C0-F7C3-5748-A066-C5B969773C1D}"/>
              </a:ext>
            </a:extLst>
          </p:cNvPr>
          <p:cNvSpPr/>
          <p:nvPr/>
        </p:nvSpPr>
        <p:spPr>
          <a:xfrm>
            <a:off x="5046927" y="5411467"/>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C18E7A80-87B9-CB4C-ACDD-482A14D92A26}"/>
              </a:ext>
            </a:extLst>
          </p:cNvPr>
          <p:cNvSpPr/>
          <p:nvPr/>
        </p:nvSpPr>
        <p:spPr>
          <a:xfrm>
            <a:off x="5382778" y="5365225"/>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3EB0BD50-C7C1-B747-A3BC-AAE873555A7C}"/>
              </a:ext>
            </a:extLst>
          </p:cNvPr>
          <p:cNvSpPr/>
          <p:nvPr/>
        </p:nvSpPr>
        <p:spPr>
          <a:xfrm>
            <a:off x="5421306" y="4900764"/>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1BA8441-39BF-004A-BEDC-D2391CE04D03}"/>
              </a:ext>
            </a:extLst>
          </p:cNvPr>
          <p:cNvSpPr/>
          <p:nvPr/>
        </p:nvSpPr>
        <p:spPr>
          <a:xfrm>
            <a:off x="4950969" y="5519758"/>
            <a:ext cx="126489" cy="126489"/>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Content Placeholder 2">
            <a:extLst>
              <a:ext uri="{FF2B5EF4-FFF2-40B4-BE49-F238E27FC236}">
                <a16:creationId xmlns:a16="http://schemas.microsoft.com/office/drawing/2014/main" id="{79FA7922-66F4-CD4B-BD90-CB7F7C0199BB}"/>
              </a:ext>
            </a:extLst>
          </p:cNvPr>
          <p:cNvSpPr>
            <a:spLocks noGrp="1"/>
          </p:cNvSpPr>
          <p:nvPr>
            <p:ph idx="1"/>
          </p:nvPr>
        </p:nvSpPr>
        <p:spPr>
          <a:xfrm>
            <a:off x="1624885" y="1119387"/>
            <a:ext cx="8229600" cy="4525963"/>
          </a:xfrm>
        </p:spPr>
        <p:txBody>
          <a:bodyPr>
            <a:normAutofit/>
          </a:bodyPr>
          <a:lstStyle/>
          <a:p>
            <a:pPr marL="0" indent="0">
              <a:buNone/>
            </a:pPr>
            <a:r>
              <a:rPr lang="en-US" sz="2400" b="1" i="1" dirty="0">
                <a:latin typeface="Avenir" panose="02000503020000020003" pitchFamily="2" charset="0"/>
              </a:rPr>
              <a:t>But how do you get into college?</a:t>
            </a:r>
          </a:p>
        </p:txBody>
      </p:sp>
      <p:sp>
        <p:nvSpPr>
          <p:cNvPr id="215" name="TextBox 214">
            <a:extLst>
              <a:ext uri="{FF2B5EF4-FFF2-40B4-BE49-F238E27FC236}">
                <a16:creationId xmlns:a16="http://schemas.microsoft.com/office/drawing/2014/main" id="{F88DAB5A-C154-A749-AB21-DDF6693CCD16}"/>
              </a:ext>
            </a:extLst>
          </p:cNvPr>
          <p:cNvSpPr txBox="1"/>
          <p:nvPr/>
        </p:nvSpPr>
        <p:spPr>
          <a:xfrm>
            <a:off x="5168340" y="1570564"/>
            <a:ext cx="1618135"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College</a:t>
            </a:r>
          </a:p>
          <a:p>
            <a:pPr algn="ctr"/>
            <a:r>
              <a:rPr lang="en-US" sz="3200" dirty="0">
                <a:latin typeface="Avenir" panose="02000503020000020003" pitchFamily="2" charset="0"/>
                <a:cs typeface="Calibri Light"/>
              </a:rPr>
              <a:t>Admit</a:t>
            </a:r>
          </a:p>
        </p:txBody>
      </p:sp>
      <p:sp>
        <p:nvSpPr>
          <p:cNvPr id="216" name="TextBox 215">
            <a:extLst>
              <a:ext uri="{FF2B5EF4-FFF2-40B4-BE49-F238E27FC236}">
                <a16:creationId xmlns:a16="http://schemas.microsoft.com/office/drawing/2014/main" id="{9B14B597-75FC-0546-8E51-956641F5F9FC}"/>
              </a:ext>
            </a:extLst>
          </p:cNvPr>
          <p:cNvSpPr txBox="1"/>
          <p:nvPr/>
        </p:nvSpPr>
        <p:spPr>
          <a:xfrm>
            <a:off x="7777196" y="1574182"/>
            <a:ext cx="1610504"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Athletic</a:t>
            </a:r>
          </a:p>
          <a:p>
            <a:pPr algn="ctr"/>
            <a:r>
              <a:rPr lang="en-US" sz="3200" dirty="0">
                <a:latin typeface="Avenir" panose="02000503020000020003" pitchFamily="2" charset="0"/>
                <a:cs typeface="Calibri Light"/>
              </a:rPr>
              <a:t>Ability</a:t>
            </a:r>
          </a:p>
        </p:txBody>
      </p:sp>
      <p:sp>
        <p:nvSpPr>
          <p:cNvPr id="217" name="TextBox 216">
            <a:extLst>
              <a:ext uri="{FF2B5EF4-FFF2-40B4-BE49-F238E27FC236}">
                <a16:creationId xmlns:a16="http://schemas.microsoft.com/office/drawing/2014/main" id="{C2386BD7-A2AB-1041-87B2-A2090D705E14}"/>
              </a:ext>
            </a:extLst>
          </p:cNvPr>
          <p:cNvSpPr txBox="1"/>
          <p:nvPr/>
        </p:nvSpPr>
        <p:spPr>
          <a:xfrm>
            <a:off x="1860601" y="1560966"/>
            <a:ext cx="2247959" cy="1077218"/>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Academic Ability</a:t>
            </a:r>
          </a:p>
        </p:txBody>
      </p:sp>
      <p:cxnSp>
        <p:nvCxnSpPr>
          <p:cNvPr id="218" name="Straight Arrow Connector 217">
            <a:extLst>
              <a:ext uri="{FF2B5EF4-FFF2-40B4-BE49-F238E27FC236}">
                <a16:creationId xmlns:a16="http://schemas.microsoft.com/office/drawing/2014/main" id="{1305EB06-A8DD-FD40-A99D-B80169894BFE}"/>
              </a:ext>
            </a:extLst>
          </p:cNvPr>
          <p:cNvCxnSpPr>
            <a:cxnSpLocks/>
            <a:stCxn id="216" idx="1"/>
            <a:endCxn id="215" idx="3"/>
          </p:cNvCxnSpPr>
          <p:nvPr/>
        </p:nvCxnSpPr>
        <p:spPr>
          <a:xfrm flipH="1" flipV="1">
            <a:off x="6786474" y="2109173"/>
            <a:ext cx="990722"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19" name="Straight Arrow Connector 218">
            <a:extLst>
              <a:ext uri="{FF2B5EF4-FFF2-40B4-BE49-F238E27FC236}">
                <a16:creationId xmlns:a16="http://schemas.microsoft.com/office/drawing/2014/main" id="{C27C859D-5C94-D441-8471-9091AA8E4C6D}"/>
              </a:ext>
            </a:extLst>
          </p:cNvPr>
          <p:cNvCxnSpPr>
            <a:cxnSpLocks/>
            <a:stCxn id="217" idx="3"/>
            <a:endCxn id="215" idx="1"/>
          </p:cNvCxnSpPr>
          <p:nvPr/>
        </p:nvCxnSpPr>
        <p:spPr>
          <a:xfrm>
            <a:off x="4108559" y="2099575"/>
            <a:ext cx="1059780" cy="95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51" name="Oval 250">
            <a:extLst>
              <a:ext uri="{FF2B5EF4-FFF2-40B4-BE49-F238E27FC236}">
                <a16:creationId xmlns:a16="http://schemas.microsoft.com/office/drawing/2014/main" id="{29ADAE72-D45D-F84C-83A1-6A2588153F28}"/>
              </a:ext>
            </a:extLst>
          </p:cNvPr>
          <p:cNvSpPr/>
          <p:nvPr/>
        </p:nvSpPr>
        <p:spPr>
          <a:xfrm>
            <a:off x="6319429" y="378623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84388622-128D-5C4C-A5DC-9E0345A7F9AA}"/>
              </a:ext>
            </a:extLst>
          </p:cNvPr>
          <p:cNvSpPr/>
          <p:nvPr/>
        </p:nvSpPr>
        <p:spPr>
          <a:xfrm>
            <a:off x="6121698" y="426067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42BD404B-C455-2B40-B966-231198D652FA}"/>
              </a:ext>
            </a:extLst>
          </p:cNvPr>
          <p:cNvSpPr/>
          <p:nvPr/>
        </p:nvSpPr>
        <p:spPr>
          <a:xfrm>
            <a:off x="5995209" y="395862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23F8E9B5-21D1-EB49-9375-5899F76711CC}"/>
              </a:ext>
            </a:extLst>
          </p:cNvPr>
          <p:cNvSpPr/>
          <p:nvPr/>
        </p:nvSpPr>
        <p:spPr>
          <a:xfrm>
            <a:off x="6625475" y="408511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504EE169-8140-6E44-A321-565C049DF9E2}"/>
              </a:ext>
            </a:extLst>
          </p:cNvPr>
          <p:cNvSpPr/>
          <p:nvPr/>
        </p:nvSpPr>
        <p:spPr>
          <a:xfrm>
            <a:off x="6337603" y="408511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9F4CBEDB-90E0-784E-A4AA-3B4EE68C8929}"/>
              </a:ext>
            </a:extLst>
          </p:cNvPr>
          <p:cNvSpPr/>
          <p:nvPr/>
        </p:nvSpPr>
        <p:spPr>
          <a:xfrm>
            <a:off x="6616752" y="4348969"/>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6E80F3E-4893-F045-A078-2F33AB5CE0C7}"/>
              </a:ext>
            </a:extLst>
          </p:cNvPr>
          <p:cNvSpPr/>
          <p:nvPr/>
        </p:nvSpPr>
        <p:spPr>
          <a:xfrm>
            <a:off x="6097709" y="378306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52C69B04-3A5B-BC47-949F-BACD1433ADBB}"/>
              </a:ext>
            </a:extLst>
          </p:cNvPr>
          <p:cNvSpPr/>
          <p:nvPr/>
        </p:nvSpPr>
        <p:spPr>
          <a:xfrm>
            <a:off x="6655280" y="388450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4A9360E8-7305-8C42-BC1C-9B8F36942C63}"/>
              </a:ext>
            </a:extLst>
          </p:cNvPr>
          <p:cNvSpPr/>
          <p:nvPr/>
        </p:nvSpPr>
        <p:spPr>
          <a:xfrm>
            <a:off x="5792390" y="391272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B8660972-A788-184E-9B58-1DA62FD40F05}"/>
              </a:ext>
            </a:extLst>
          </p:cNvPr>
          <p:cNvSpPr/>
          <p:nvPr/>
        </p:nvSpPr>
        <p:spPr>
          <a:xfrm>
            <a:off x="6706167" y="372750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C200785-6A69-6548-8507-4830B4BAD4B7}"/>
              </a:ext>
            </a:extLst>
          </p:cNvPr>
          <p:cNvSpPr/>
          <p:nvPr/>
        </p:nvSpPr>
        <p:spPr>
          <a:xfrm>
            <a:off x="6832656" y="403043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6F467990-C68C-5E46-8247-823C21030369}"/>
              </a:ext>
            </a:extLst>
          </p:cNvPr>
          <p:cNvSpPr/>
          <p:nvPr/>
        </p:nvSpPr>
        <p:spPr>
          <a:xfrm>
            <a:off x="7098720" y="379074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C2D0BC0E-83E9-5A4F-A37F-D6FD9F0CD31D}"/>
              </a:ext>
            </a:extLst>
          </p:cNvPr>
          <p:cNvSpPr/>
          <p:nvPr/>
        </p:nvSpPr>
        <p:spPr>
          <a:xfrm>
            <a:off x="6972231" y="348869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B4263F71-3ABB-3147-89DC-3B2A928F6315}"/>
              </a:ext>
            </a:extLst>
          </p:cNvPr>
          <p:cNvSpPr/>
          <p:nvPr/>
        </p:nvSpPr>
        <p:spPr>
          <a:xfrm>
            <a:off x="7314625" y="3615186"/>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6D922E69-EF2D-FE44-B2D4-BD17C71A8C1F}"/>
              </a:ext>
            </a:extLst>
          </p:cNvPr>
          <p:cNvSpPr/>
          <p:nvPr/>
        </p:nvSpPr>
        <p:spPr>
          <a:xfrm>
            <a:off x="7257923" y="3925281"/>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D3E5DD3-9124-6943-B3D7-4383AFF87A6A}"/>
              </a:ext>
            </a:extLst>
          </p:cNvPr>
          <p:cNvSpPr/>
          <p:nvPr/>
        </p:nvSpPr>
        <p:spPr>
          <a:xfrm>
            <a:off x="6769412" y="3442797"/>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61ED856-A144-0042-92A6-55F9BDAD1005}"/>
              </a:ext>
            </a:extLst>
          </p:cNvPr>
          <p:cNvSpPr/>
          <p:nvPr/>
        </p:nvSpPr>
        <p:spPr>
          <a:xfrm>
            <a:off x="7161965" y="403357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8556CAFD-FD89-A546-9045-D43B41974C5F}"/>
              </a:ext>
            </a:extLst>
          </p:cNvPr>
          <p:cNvSpPr/>
          <p:nvPr/>
        </p:nvSpPr>
        <p:spPr>
          <a:xfrm>
            <a:off x="5810928" y="371179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B8C40088-2A58-5540-A61A-325FA39D14C7}"/>
              </a:ext>
            </a:extLst>
          </p:cNvPr>
          <p:cNvSpPr/>
          <p:nvPr/>
        </p:nvSpPr>
        <p:spPr>
          <a:xfrm>
            <a:off x="6116974" y="401067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C9DDD2C8-832D-3447-B54C-2359E9BDAF24}"/>
              </a:ext>
            </a:extLst>
          </p:cNvPr>
          <p:cNvSpPr/>
          <p:nvPr/>
        </p:nvSpPr>
        <p:spPr>
          <a:xfrm>
            <a:off x="5829102" y="401067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2892C08B-8804-4D46-B167-EAB2AB322139}"/>
              </a:ext>
            </a:extLst>
          </p:cNvPr>
          <p:cNvSpPr/>
          <p:nvPr/>
        </p:nvSpPr>
        <p:spPr>
          <a:xfrm>
            <a:off x="5589208" y="370862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F52BDCAB-63F4-BF49-836E-13106E4ABAFB}"/>
              </a:ext>
            </a:extLst>
          </p:cNvPr>
          <p:cNvSpPr/>
          <p:nvPr/>
        </p:nvSpPr>
        <p:spPr>
          <a:xfrm>
            <a:off x="6146779" y="3810062"/>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24B312F5-5F09-0F4B-8A35-A95583F1D3B4}"/>
              </a:ext>
            </a:extLst>
          </p:cNvPr>
          <p:cNvSpPr/>
          <p:nvPr/>
        </p:nvSpPr>
        <p:spPr>
          <a:xfrm>
            <a:off x="5949403" y="3998913"/>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08E389D4-82F5-E74A-87D2-970341B46C09}"/>
              </a:ext>
            </a:extLst>
          </p:cNvPr>
          <p:cNvSpPr/>
          <p:nvPr/>
        </p:nvSpPr>
        <p:spPr>
          <a:xfrm>
            <a:off x="5634429" y="3304224"/>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D1763918-D9AF-B540-9CB4-294B00101D80}"/>
              </a:ext>
            </a:extLst>
          </p:cNvPr>
          <p:cNvSpPr/>
          <p:nvPr/>
        </p:nvSpPr>
        <p:spPr>
          <a:xfrm>
            <a:off x="6138206" y="312866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24C4DECC-8198-CD47-A9BE-5EC07D81A2DD}"/>
              </a:ext>
            </a:extLst>
          </p:cNvPr>
          <p:cNvSpPr/>
          <p:nvPr/>
        </p:nvSpPr>
        <p:spPr>
          <a:xfrm>
            <a:off x="5850334" y="3128665"/>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41AAE76D-B860-0640-8902-C1B84AB4EECC}"/>
              </a:ext>
            </a:extLst>
          </p:cNvPr>
          <p:cNvSpPr/>
          <p:nvPr/>
        </p:nvSpPr>
        <p:spPr>
          <a:xfrm>
            <a:off x="5793632" y="3438760"/>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1654385A-900F-0841-831F-93B3247BAE9F}"/>
              </a:ext>
            </a:extLst>
          </p:cNvPr>
          <p:cNvSpPr/>
          <p:nvPr/>
        </p:nvSpPr>
        <p:spPr>
          <a:xfrm>
            <a:off x="6129483" y="3392518"/>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3A2E010-1A76-B64F-B2F7-BFE97DC8EC5F}"/>
              </a:ext>
            </a:extLst>
          </p:cNvPr>
          <p:cNvSpPr/>
          <p:nvPr/>
        </p:nvSpPr>
        <p:spPr>
          <a:xfrm>
            <a:off x="5697674" y="3547051"/>
            <a:ext cx="126489" cy="12648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0" name="Straight Connector 279">
            <a:extLst>
              <a:ext uri="{FF2B5EF4-FFF2-40B4-BE49-F238E27FC236}">
                <a16:creationId xmlns:a16="http://schemas.microsoft.com/office/drawing/2014/main" id="{6C6A0FAF-33C4-5249-A5A8-9BD1B151D435}"/>
              </a:ext>
            </a:extLst>
          </p:cNvPr>
          <p:cNvCxnSpPr/>
          <p:nvPr/>
        </p:nvCxnSpPr>
        <p:spPr>
          <a:xfrm>
            <a:off x="5634429" y="3128665"/>
            <a:ext cx="1749983" cy="1346793"/>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1" name="Title 1">
            <a:extLst>
              <a:ext uri="{FF2B5EF4-FFF2-40B4-BE49-F238E27FC236}">
                <a16:creationId xmlns:a16="http://schemas.microsoft.com/office/drawing/2014/main" id="{C7452E66-B404-1994-29C1-B7943DEEBB44}"/>
              </a:ext>
            </a:extLst>
          </p:cNvPr>
          <p:cNvSpPr>
            <a:spLocks noGrp="1"/>
          </p:cNvSpPr>
          <p:nvPr>
            <p:ph type="title"/>
          </p:nvPr>
        </p:nvSpPr>
        <p:spPr>
          <a:xfrm>
            <a:off x="-10269" y="-139929"/>
            <a:ext cx="10515600" cy="1325563"/>
          </a:xfrm>
        </p:spPr>
        <p:txBody>
          <a:bodyPr>
            <a:normAutofit/>
          </a:bodyPr>
          <a:lstStyle/>
          <a:p>
            <a:r>
              <a:rPr lang="en-US" dirty="0"/>
              <a:t>A Collision of Sampling and Regression</a:t>
            </a:r>
          </a:p>
        </p:txBody>
      </p:sp>
    </p:spTree>
    <p:extLst>
      <p:ext uri="{BB962C8B-B14F-4D97-AF65-F5344CB8AC3E}">
        <p14:creationId xmlns:p14="http://schemas.microsoft.com/office/powerpoint/2010/main" val="10749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3"/>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9"/>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00"/>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01"/>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02"/>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03"/>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04"/>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05"/>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06"/>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07"/>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08"/>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09"/>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110"/>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11"/>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12"/>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13"/>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14"/>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16"/>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117"/>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118"/>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19"/>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20"/>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21"/>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22"/>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23"/>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124"/>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26"/>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27"/>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28"/>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29"/>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30"/>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31"/>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32"/>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33"/>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134"/>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135"/>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136"/>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137"/>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38"/>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39"/>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140"/>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141"/>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142"/>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143"/>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144"/>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145"/>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146"/>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147"/>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148"/>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149"/>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150"/>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151"/>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152"/>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153"/>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154"/>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155"/>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156"/>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157"/>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158"/>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159"/>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160"/>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161"/>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162"/>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163"/>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164"/>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165"/>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166"/>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167"/>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168"/>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169"/>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170"/>
                                        </p:tgtEl>
                                        <p:attrNameLst>
                                          <p:attrName>style.visibility</p:attrName>
                                        </p:attrNameLst>
                                      </p:cBhvr>
                                      <p:to>
                                        <p:strVal val="visible"/>
                                      </p:to>
                                    </p:set>
                                  </p:childTnLst>
                                </p:cTn>
                              </p:par>
                              <p:par>
                                <p:cTn id="319" presetID="1" presetClass="entr" presetSubtype="0" fill="hold" grpId="0" nodeType="withEffect">
                                  <p:stCondLst>
                                    <p:cond delay="0"/>
                                  </p:stCondLst>
                                  <p:childTnLst>
                                    <p:set>
                                      <p:cBhvr>
                                        <p:cTn id="320" dur="1" fill="hold">
                                          <p:stCondLst>
                                            <p:cond delay="0"/>
                                          </p:stCondLst>
                                        </p:cTn>
                                        <p:tgtEl>
                                          <p:spTgt spid="171"/>
                                        </p:tgtEl>
                                        <p:attrNameLst>
                                          <p:attrName>style.visibility</p:attrName>
                                        </p:attrNameLst>
                                      </p:cBhvr>
                                      <p:to>
                                        <p:strVal val="visible"/>
                                      </p:to>
                                    </p:set>
                                  </p:childTnLst>
                                </p:cTn>
                              </p:par>
                              <p:par>
                                <p:cTn id="321" presetID="1" presetClass="entr" presetSubtype="0" fill="hold" grpId="0" nodeType="withEffect">
                                  <p:stCondLst>
                                    <p:cond delay="0"/>
                                  </p:stCondLst>
                                  <p:childTnLst>
                                    <p:set>
                                      <p:cBhvr>
                                        <p:cTn id="322" dur="1" fill="hold">
                                          <p:stCondLst>
                                            <p:cond delay="0"/>
                                          </p:stCondLst>
                                        </p:cTn>
                                        <p:tgtEl>
                                          <p:spTgt spid="172"/>
                                        </p:tgtEl>
                                        <p:attrNameLst>
                                          <p:attrName>style.visibility</p:attrName>
                                        </p:attrNameLst>
                                      </p:cBhvr>
                                      <p:to>
                                        <p:strVal val="visible"/>
                                      </p:to>
                                    </p:set>
                                  </p:childTnLst>
                                </p:cTn>
                              </p:par>
                              <p:par>
                                <p:cTn id="323" presetID="1" presetClass="entr" presetSubtype="0" fill="hold" grpId="0" nodeType="withEffect">
                                  <p:stCondLst>
                                    <p:cond delay="0"/>
                                  </p:stCondLst>
                                  <p:childTnLst>
                                    <p:set>
                                      <p:cBhvr>
                                        <p:cTn id="324" dur="1" fill="hold">
                                          <p:stCondLst>
                                            <p:cond delay="0"/>
                                          </p:stCondLst>
                                        </p:cTn>
                                        <p:tgtEl>
                                          <p:spTgt spid="173"/>
                                        </p:tgtEl>
                                        <p:attrNameLst>
                                          <p:attrName>style.visibility</p:attrName>
                                        </p:attrNameLst>
                                      </p:cBhvr>
                                      <p:to>
                                        <p:strVal val="visible"/>
                                      </p:to>
                                    </p:set>
                                  </p:childTnLst>
                                </p:cTn>
                              </p:par>
                              <p:par>
                                <p:cTn id="325" presetID="1" presetClass="entr" presetSubtype="0" fill="hold" grpId="0" nodeType="withEffect">
                                  <p:stCondLst>
                                    <p:cond delay="0"/>
                                  </p:stCondLst>
                                  <p:childTnLst>
                                    <p:set>
                                      <p:cBhvr>
                                        <p:cTn id="326" dur="1" fill="hold">
                                          <p:stCondLst>
                                            <p:cond delay="0"/>
                                          </p:stCondLst>
                                        </p:cTn>
                                        <p:tgtEl>
                                          <p:spTgt spid="174"/>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175"/>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176"/>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177"/>
                                        </p:tgtEl>
                                        <p:attrNameLst>
                                          <p:attrName>style.visibility</p:attrName>
                                        </p:attrNameLst>
                                      </p:cBhvr>
                                      <p:to>
                                        <p:strVal val="visible"/>
                                      </p:to>
                                    </p:set>
                                  </p:childTnLst>
                                </p:cTn>
                              </p:par>
                              <p:par>
                                <p:cTn id="333" presetID="1" presetClass="entr" presetSubtype="0" fill="hold" grpId="0" nodeType="withEffect">
                                  <p:stCondLst>
                                    <p:cond delay="0"/>
                                  </p:stCondLst>
                                  <p:childTnLst>
                                    <p:set>
                                      <p:cBhvr>
                                        <p:cTn id="334" dur="1" fill="hold">
                                          <p:stCondLst>
                                            <p:cond delay="0"/>
                                          </p:stCondLst>
                                        </p:cTn>
                                        <p:tgtEl>
                                          <p:spTgt spid="178"/>
                                        </p:tgtEl>
                                        <p:attrNameLst>
                                          <p:attrName>style.visibility</p:attrName>
                                        </p:attrNameLst>
                                      </p:cBhvr>
                                      <p:to>
                                        <p:strVal val="visible"/>
                                      </p:to>
                                    </p:set>
                                  </p:childTnLst>
                                </p:cTn>
                              </p:par>
                              <p:par>
                                <p:cTn id="335" presetID="1" presetClass="entr" presetSubtype="0" fill="hold" grpId="0" nodeType="withEffect">
                                  <p:stCondLst>
                                    <p:cond delay="0"/>
                                  </p:stCondLst>
                                  <p:childTnLst>
                                    <p:set>
                                      <p:cBhvr>
                                        <p:cTn id="336" dur="1" fill="hold">
                                          <p:stCondLst>
                                            <p:cond delay="0"/>
                                          </p:stCondLst>
                                        </p:cTn>
                                        <p:tgtEl>
                                          <p:spTgt spid="179"/>
                                        </p:tgtEl>
                                        <p:attrNameLst>
                                          <p:attrName>style.visibility</p:attrName>
                                        </p:attrNameLst>
                                      </p:cBhvr>
                                      <p:to>
                                        <p:strVal val="visible"/>
                                      </p:to>
                                    </p:set>
                                  </p:childTnLst>
                                </p:cTn>
                              </p:par>
                              <p:par>
                                <p:cTn id="337" presetID="1" presetClass="entr" presetSubtype="0" fill="hold" grpId="0" nodeType="withEffect">
                                  <p:stCondLst>
                                    <p:cond delay="0"/>
                                  </p:stCondLst>
                                  <p:childTnLst>
                                    <p:set>
                                      <p:cBhvr>
                                        <p:cTn id="338" dur="1" fill="hold">
                                          <p:stCondLst>
                                            <p:cond delay="0"/>
                                          </p:stCondLst>
                                        </p:cTn>
                                        <p:tgtEl>
                                          <p:spTgt spid="180"/>
                                        </p:tgtEl>
                                        <p:attrNameLst>
                                          <p:attrName>style.visibility</p:attrName>
                                        </p:attrNameLst>
                                      </p:cBhvr>
                                      <p:to>
                                        <p:strVal val="visible"/>
                                      </p:to>
                                    </p:set>
                                  </p:childTnLst>
                                </p:cTn>
                              </p:par>
                              <p:par>
                                <p:cTn id="339" presetID="1" presetClass="entr" presetSubtype="0" fill="hold" grpId="0" nodeType="withEffect">
                                  <p:stCondLst>
                                    <p:cond delay="0"/>
                                  </p:stCondLst>
                                  <p:childTnLst>
                                    <p:set>
                                      <p:cBhvr>
                                        <p:cTn id="340" dur="1" fill="hold">
                                          <p:stCondLst>
                                            <p:cond delay="0"/>
                                          </p:stCondLst>
                                        </p:cTn>
                                        <p:tgtEl>
                                          <p:spTgt spid="181"/>
                                        </p:tgtEl>
                                        <p:attrNameLst>
                                          <p:attrName>style.visibility</p:attrName>
                                        </p:attrNameLst>
                                      </p:cBhvr>
                                      <p:to>
                                        <p:strVal val="visible"/>
                                      </p:to>
                                    </p:set>
                                  </p:childTnLst>
                                </p:cTn>
                              </p:par>
                              <p:par>
                                <p:cTn id="341" presetID="1" presetClass="entr" presetSubtype="0" fill="hold" grpId="0" nodeType="withEffect">
                                  <p:stCondLst>
                                    <p:cond delay="0"/>
                                  </p:stCondLst>
                                  <p:childTnLst>
                                    <p:set>
                                      <p:cBhvr>
                                        <p:cTn id="342" dur="1" fill="hold">
                                          <p:stCondLst>
                                            <p:cond delay="0"/>
                                          </p:stCondLst>
                                        </p:cTn>
                                        <p:tgtEl>
                                          <p:spTgt spid="182"/>
                                        </p:tgtEl>
                                        <p:attrNameLst>
                                          <p:attrName>style.visibility</p:attrName>
                                        </p:attrNameLst>
                                      </p:cBhvr>
                                      <p:to>
                                        <p:strVal val="visible"/>
                                      </p:to>
                                    </p:set>
                                  </p:childTnLst>
                                </p:cTn>
                              </p:par>
                              <p:par>
                                <p:cTn id="343" presetID="1" presetClass="entr" presetSubtype="0" fill="hold" grpId="0" nodeType="withEffect">
                                  <p:stCondLst>
                                    <p:cond delay="0"/>
                                  </p:stCondLst>
                                  <p:childTnLst>
                                    <p:set>
                                      <p:cBhvr>
                                        <p:cTn id="344" dur="1" fill="hold">
                                          <p:stCondLst>
                                            <p:cond delay="0"/>
                                          </p:stCondLst>
                                        </p:cTn>
                                        <p:tgtEl>
                                          <p:spTgt spid="183"/>
                                        </p:tgtEl>
                                        <p:attrNameLst>
                                          <p:attrName>style.visibility</p:attrName>
                                        </p:attrNameLst>
                                      </p:cBhvr>
                                      <p:to>
                                        <p:strVal val="visible"/>
                                      </p:to>
                                    </p:set>
                                  </p:childTnLst>
                                </p:cTn>
                              </p:par>
                              <p:par>
                                <p:cTn id="345" presetID="1" presetClass="entr" presetSubtype="0" fill="hold" grpId="0" nodeType="withEffect">
                                  <p:stCondLst>
                                    <p:cond delay="0"/>
                                  </p:stCondLst>
                                  <p:childTnLst>
                                    <p:set>
                                      <p:cBhvr>
                                        <p:cTn id="346" dur="1" fill="hold">
                                          <p:stCondLst>
                                            <p:cond delay="0"/>
                                          </p:stCondLst>
                                        </p:cTn>
                                        <p:tgtEl>
                                          <p:spTgt spid="184"/>
                                        </p:tgtEl>
                                        <p:attrNameLst>
                                          <p:attrName>style.visibility</p:attrName>
                                        </p:attrNameLst>
                                      </p:cBhvr>
                                      <p:to>
                                        <p:strVal val="visible"/>
                                      </p:to>
                                    </p:set>
                                  </p:childTnLst>
                                </p:cTn>
                              </p:par>
                              <p:par>
                                <p:cTn id="347" presetID="1" presetClass="entr" presetSubtype="0" fill="hold" grpId="0" nodeType="withEffect">
                                  <p:stCondLst>
                                    <p:cond delay="0"/>
                                  </p:stCondLst>
                                  <p:childTnLst>
                                    <p:set>
                                      <p:cBhvr>
                                        <p:cTn id="348" dur="1" fill="hold">
                                          <p:stCondLst>
                                            <p:cond delay="0"/>
                                          </p:stCondLst>
                                        </p:cTn>
                                        <p:tgtEl>
                                          <p:spTgt spid="185"/>
                                        </p:tgtEl>
                                        <p:attrNameLst>
                                          <p:attrName>style.visibility</p:attrName>
                                        </p:attrNameLst>
                                      </p:cBhvr>
                                      <p:to>
                                        <p:strVal val="visible"/>
                                      </p:to>
                                    </p:set>
                                  </p:childTnLst>
                                </p:cTn>
                              </p:par>
                              <p:par>
                                <p:cTn id="349" presetID="1" presetClass="entr" presetSubtype="0" fill="hold" grpId="0" nodeType="withEffect">
                                  <p:stCondLst>
                                    <p:cond delay="0"/>
                                  </p:stCondLst>
                                  <p:childTnLst>
                                    <p:set>
                                      <p:cBhvr>
                                        <p:cTn id="350" dur="1" fill="hold">
                                          <p:stCondLst>
                                            <p:cond delay="0"/>
                                          </p:stCondLst>
                                        </p:cTn>
                                        <p:tgtEl>
                                          <p:spTgt spid="186"/>
                                        </p:tgtEl>
                                        <p:attrNameLst>
                                          <p:attrName>style.visibility</p:attrName>
                                        </p:attrNameLst>
                                      </p:cBhvr>
                                      <p:to>
                                        <p:strVal val="visible"/>
                                      </p:to>
                                    </p:set>
                                  </p:childTnLst>
                                </p:cTn>
                              </p:par>
                              <p:par>
                                <p:cTn id="351" presetID="1" presetClass="entr" presetSubtype="0" fill="hold" grpId="0" nodeType="withEffect">
                                  <p:stCondLst>
                                    <p:cond delay="0"/>
                                  </p:stCondLst>
                                  <p:childTnLst>
                                    <p:set>
                                      <p:cBhvr>
                                        <p:cTn id="352" dur="1" fill="hold">
                                          <p:stCondLst>
                                            <p:cond delay="0"/>
                                          </p:stCondLst>
                                        </p:cTn>
                                        <p:tgtEl>
                                          <p:spTgt spid="187"/>
                                        </p:tgtEl>
                                        <p:attrNameLst>
                                          <p:attrName>style.visibility</p:attrName>
                                        </p:attrNameLst>
                                      </p:cBhvr>
                                      <p:to>
                                        <p:strVal val="visible"/>
                                      </p:to>
                                    </p:set>
                                  </p:childTnLst>
                                </p:cTn>
                              </p:par>
                              <p:par>
                                <p:cTn id="353" presetID="1" presetClass="entr" presetSubtype="0" fill="hold" grpId="0" nodeType="withEffect">
                                  <p:stCondLst>
                                    <p:cond delay="0"/>
                                  </p:stCondLst>
                                  <p:childTnLst>
                                    <p:set>
                                      <p:cBhvr>
                                        <p:cTn id="354" dur="1" fill="hold">
                                          <p:stCondLst>
                                            <p:cond delay="0"/>
                                          </p:stCondLst>
                                        </p:cTn>
                                        <p:tgtEl>
                                          <p:spTgt spid="188"/>
                                        </p:tgtEl>
                                        <p:attrNameLst>
                                          <p:attrName>style.visibility</p:attrName>
                                        </p:attrNameLst>
                                      </p:cBhvr>
                                      <p:to>
                                        <p:strVal val="visible"/>
                                      </p:to>
                                    </p:set>
                                  </p:childTnLst>
                                </p:cTn>
                              </p:par>
                              <p:par>
                                <p:cTn id="355" presetID="1" presetClass="entr" presetSubtype="0" fill="hold" grpId="0" nodeType="withEffect">
                                  <p:stCondLst>
                                    <p:cond delay="0"/>
                                  </p:stCondLst>
                                  <p:childTnLst>
                                    <p:set>
                                      <p:cBhvr>
                                        <p:cTn id="356" dur="1" fill="hold">
                                          <p:stCondLst>
                                            <p:cond delay="0"/>
                                          </p:stCondLst>
                                        </p:cTn>
                                        <p:tgtEl>
                                          <p:spTgt spid="189"/>
                                        </p:tgtEl>
                                        <p:attrNameLst>
                                          <p:attrName>style.visibility</p:attrName>
                                        </p:attrNameLst>
                                      </p:cBhvr>
                                      <p:to>
                                        <p:strVal val="visible"/>
                                      </p:to>
                                    </p:set>
                                  </p:childTnLst>
                                </p:cTn>
                              </p:par>
                              <p:par>
                                <p:cTn id="357" presetID="1" presetClass="entr" presetSubtype="0" fill="hold" grpId="0" nodeType="withEffect">
                                  <p:stCondLst>
                                    <p:cond delay="0"/>
                                  </p:stCondLst>
                                  <p:childTnLst>
                                    <p:set>
                                      <p:cBhvr>
                                        <p:cTn id="358" dur="1" fill="hold">
                                          <p:stCondLst>
                                            <p:cond delay="0"/>
                                          </p:stCondLst>
                                        </p:cTn>
                                        <p:tgtEl>
                                          <p:spTgt spid="190"/>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191"/>
                                        </p:tgtEl>
                                        <p:attrNameLst>
                                          <p:attrName>style.visibility</p:attrName>
                                        </p:attrNameLst>
                                      </p:cBhvr>
                                      <p:to>
                                        <p:strVal val="visible"/>
                                      </p:to>
                                    </p:set>
                                  </p:childTnLst>
                                </p:cTn>
                              </p:par>
                              <p:par>
                                <p:cTn id="361" presetID="1" presetClass="entr" presetSubtype="0" fill="hold" grpId="0" nodeType="withEffect">
                                  <p:stCondLst>
                                    <p:cond delay="0"/>
                                  </p:stCondLst>
                                  <p:childTnLst>
                                    <p:set>
                                      <p:cBhvr>
                                        <p:cTn id="362" dur="1" fill="hold">
                                          <p:stCondLst>
                                            <p:cond delay="0"/>
                                          </p:stCondLst>
                                        </p:cTn>
                                        <p:tgtEl>
                                          <p:spTgt spid="192"/>
                                        </p:tgtEl>
                                        <p:attrNameLst>
                                          <p:attrName>style.visibility</p:attrName>
                                        </p:attrNameLst>
                                      </p:cBhvr>
                                      <p:to>
                                        <p:strVal val="visible"/>
                                      </p:to>
                                    </p:set>
                                  </p:childTnLst>
                                </p:cTn>
                              </p:par>
                              <p:par>
                                <p:cTn id="363" presetID="1" presetClass="entr" presetSubtype="0" fill="hold" grpId="0" nodeType="withEffect">
                                  <p:stCondLst>
                                    <p:cond delay="0"/>
                                  </p:stCondLst>
                                  <p:childTnLst>
                                    <p:set>
                                      <p:cBhvr>
                                        <p:cTn id="364" dur="1" fill="hold">
                                          <p:stCondLst>
                                            <p:cond delay="0"/>
                                          </p:stCondLst>
                                        </p:cTn>
                                        <p:tgtEl>
                                          <p:spTgt spid="193"/>
                                        </p:tgtEl>
                                        <p:attrNameLst>
                                          <p:attrName>style.visibility</p:attrName>
                                        </p:attrNameLst>
                                      </p:cBhvr>
                                      <p:to>
                                        <p:strVal val="visible"/>
                                      </p:to>
                                    </p:set>
                                  </p:childTnLst>
                                </p:cTn>
                              </p:par>
                              <p:par>
                                <p:cTn id="365" presetID="1" presetClass="entr" presetSubtype="0" fill="hold" grpId="0" nodeType="withEffect">
                                  <p:stCondLst>
                                    <p:cond delay="0"/>
                                  </p:stCondLst>
                                  <p:childTnLst>
                                    <p:set>
                                      <p:cBhvr>
                                        <p:cTn id="366" dur="1" fill="hold">
                                          <p:stCondLst>
                                            <p:cond delay="0"/>
                                          </p:stCondLst>
                                        </p:cTn>
                                        <p:tgtEl>
                                          <p:spTgt spid="194"/>
                                        </p:tgtEl>
                                        <p:attrNameLst>
                                          <p:attrName>style.visibility</p:attrName>
                                        </p:attrNameLst>
                                      </p:cBhvr>
                                      <p:to>
                                        <p:strVal val="visible"/>
                                      </p:to>
                                    </p:set>
                                  </p:childTnLst>
                                </p:cTn>
                              </p:par>
                              <p:par>
                                <p:cTn id="367" presetID="1" presetClass="entr" presetSubtype="0" fill="hold" grpId="0" nodeType="withEffect">
                                  <p:stCondLst>
                                    <p:cond delay="0"/>
                                  </p:stCondLst>
                                  <p:childTnLst>
                                    <p:set>
                                      <p:cBhvr>
                                        <p:cTn id="368" dur="1" fill="hold">
                                          <p:stCondLst>
                                            <p:cond delay="0"/>
                                          </p:stCondLst>
                                        </p:cTn>
                                        <p:tgtEl>
                                          <p:spTgt spid="195"/>
                                        </p:tgtEl>
                                        <p:attrNameLst>
                                          <p:attrName>style.visibility</p:attrName>
                                        </p:attrNameLst>
                                      </p:cBhvr>
                                      <p:to>
                                        <p:strVal val="visible"/>
                                      </p:to>
                                    </p:set>
                                  </p:childTnLst>
                                </p:cTn>
                              </p:par>
                              <p:par>
                                <p:cTn id="369" presetID="1" presetClass="entr" presetSubtype="0" fill="hold" grpId="0" nodeType="withEffect">
                                  <p:stCondLst>
                                    <p:cond delay="0"/>
                                  </p:stCondLst>
                                  <p:childTnLst>
                                    <p:set>
                                      <p:cBhvr>
                                        <p:cTn id="370" dur="1" fill="hold">
                                          <p:stCondLst>
                                            <p:cond delay="0"/>
                                          </p:stCondLst>
                                        </p:cTn>
                                        <p:tgtEl>
                                          <p:spTgt spid="196"/>
                                        </p:tgtEl>
                                        <p:attrNameLst>
                                          <p:attrName>style.visibility</p:attrName>
                                        </p:attrNameLst>
                                      </p:cBhvr>
                                      <p:to>
                                        <p:strVal val="visible"/>
                                      </p:to>
                                    </p:set>
                                  </p:childTnLst>
                                </p:cTn>
                              </p:par>
                              <p:par>
                                <p:cTn id="371" presetID="1" presetClass="entr" presetSubtype="0" fill="hold" grpId="0" nodeType="withEffect">
                                  <p:stCondLst>
                                    <p:cond delay="0"/>
                                  </p:stCondLst>
                                  <p:childTnLst>
                                    <p:set>
                                      <p:cBhvr>
                                        <p:cTn id="372" dur="1" fill="hold">
                                          <p:stCondLst>
                                            <p:cond delay="0"/>
                                          </p:stCondLst>
                                        </p:cTn>
                                        <p:tgtEl>
                                          <p:spTgt spid="197"/>
                                        </p:tgtEl>
                                        <p:attrNameLst>
                                          <p:attrName>style.visibility</p:attrName>
                                        </p:attrNameLst>
                                      </p:cBhvr>
                                      <p:to>
                                        <p:strVal val="visible"/>
                                      </p:to>
                                    </p:set>
                                  </p:childTnLst>
                                </p:cTn>
                              </p:par>
                              <p:par>
                                <p:cTn id="373" presetID="1" presetClass="entr" presetSubtype="0" fill="hold" grpId="0" nodeType="withEffect">
                                  <p:stCondLst>
                                    <p:cond delay="0"/>
                                  </p:stCondLst>
                                  <p:childTnLst>
                                    <p:set>
                                      <p:cBhvr>
                                        <p:cTn id="374" dur="1" fill="hold">
                                          <p:stCondLst>
                                            <p:cond delay="0"/>
                                          </p:stCondLst>
                                        </p:cTn>
                                        <p:tgtEl>
                                          <p:spTgt spid="198"/>
                                        </p:tgtEl>
                                        <p:attrNameLst>
                                          <p:attrName>style.visibility</p:attrName>
                                        </p:attrNameLst>
                                      </p:cBhvr>
                                      <p:to>
                                        <p:strVal val="visible"/>
                                      </p:to>
                                    </p:set>
                                  </p:childTnLst>
                                </p:cTn>
                              </p:par>
                              <p:par>
                                <p:cTn id="375" presetID="1" presetClass="entr" presetSubtype="0" fill="hold" grpId="0" nodeType="withEffect">
                                  <p:stCondLst>
                                    <p:cond delay="0"/>
                                  </p:stCondLst>
                                  <p:childTnLst>
                                    <p:set>
                                      <p:cBhvr>
                                        <p:cTn id="376" dur="1" fill="hold">
                                          <p:stCondLst>
                                            <p:cond delay="0"/>
                                          </p:stCondLst>
                                        </p:cTn>
                                        <p:tgtEl>
                                          <p:spTgt spid="199"/>
                                        </p:tgtEl>
                                        <p:attrNameLst>
                                          <p:attrName>style.visibility</p:attrName>
                                        </p:attrNameLst>
                                      </p:cBhvr>
                                      <p:to>
                                        <p:strVal val="visible"/>
                                      </p:to>
                                    </p:set>
                                  </p:childTnLst>
                                </p:cTn>
                              </p:par>
                              <p:par>
                                <p:cTn id="377" presetID="1" presetClass="entr" presetSubtype="0" fill="hold" grpId="0" nodeType="withEffect">
                                  <p:stCondLst>
                                    <p:cond delay="0"/>
                                  </p:stCondLst>
                                  <p:childTnLst>
                                    <p:set>
                                      <p:cBhvr>
                                        <p:cTn id="378" dur="1" fill="hold">
                                          <p:stCondLst>
                                            <p:cond delay="0"/>
                                          </p:stCondLst>
                                        </p:cTn>
                                        <p:tgtEl>
                                          <p:spTgt spid="200"/>
                                        </p:tgtEl>
                                        <p:attrNameLst>
                                          <p:attrName>style.visibility</p:attrName>
                                        </p:attrNameLst>
                                      </p:cBhvr>
                                      <p:to>
                                        <p:strVal val="visible"/>
                                      </p:to>
                                    </p:set>
                                  </p:childTnLst>
                                </p:cTn>
                              </p:par>
                              <p:par>
                                <p:cTn id="379" presetID="1" presetClass="entr" presetSubtype="0" fill="hold" grpId="0" nodeType="withEffect">
                                  <p:stCondLst>
                                    <p:cond delay="0"/>
                                  </p:stCondLst>
                                  <p:childTnLst>
                                    <p:set>
                                      <p:cBhvr>
                                        <p:cTn id="380" dur="1" fill="hold">
                                          <p:stCondLst>
                                            <p:cond delay="0"/>
                                          </p:stCondLst>
                                        </p:cTn>
                                        <p:tgtEl>
                                          <p:spTgt spid="201"/>
                                        </p:tgtEl>
                                        <p:attrNameLst>
                                          <p:attrName>style.visibility</p:attrName>
                                        </p:attrNameLst>
                                      </p:cBhvr>
                                      <p:to>
                                        <p:strVal val="visible"/>
                                      </p:to>
                                    </p:set>
                                  </p:childTnLst>
                                </p:cTn>
                              </p:par>
                              <p:par>
                                <p:cTn id="381" presetID="1" presetClass="entr" presetSubtype="0" fill="hold" grpId="0" nodeType="withEffect">
                                  <p:stCondLst>
                                    <p:cond delay="0"/>
                                  </p:stCondLst>
                                  <p:childTnLst>
                                    <p:set>
                                      <p:cBhvr>
                                        <p:cTn id="382" dur="1" fill="hold">
                                          <p:stCondLst>
                                            <p:cond delay="0"/>
                                          </p:stCondLst>
                                        </p:cTn>
                                        <p:tgtEl>
                                          <p:spTgt spid="202"/>
                                        </p:tgtEl>
                                        <p:attrNameLst>
                                          <p:attrName>style.visibility</p:attrName>
                                        </p:attrNameLst>
                                      </p:cBhvr>
                                      <p:to>
                                        <p:strVal val="visible"/>
                                      </p:to>
                                    </p:set>
                                  </p:childTnLst>
                                </p:cTn>
                              </p:par>
                              <p:par>
                                <p:cTn id="383" presetID="1" presetClass="entr" presetSubtype="0" fill="hold" grpId="0" nodeType="withEffect">
                                  <p:stCondLst>
                                    <p:cond delay="0"/>
                                  </p:stCondLst>
                                  <p:childTnLst>
                                    <p:set>
                                      <p:cBhvr>
                                        <p:cTn id="384" dur="1" fill="hold">
                                          <p:stCondLst>
                                            <p:cond delay="0"/>
                                          </p:stCondLst>
                                        </p:cTn>
                                        <p:tgtEl>
                                          <p:spTgt spid="203"/>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204"/>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205"/>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206"/>
                                        </p:tgtEl>
                                        <p:attrNameLst>
                                          <p:attrName>style.visibility</p:attrName>
                                        </p:attrNameLst>
                                      </p:cBhvr>
                                      <p:to>
                                        <p:strVal val="visible"/>
                                      </p:to>
                                    </p:set>
                                  </p:childTnLst>
                                </p:cTn>
                              </p:par>
                              <p:par>
                                <p:cTn id="391" presetID="1" presetClass="entr" presetSubtype="0" fill="hold" grpId="0" nodeType="withEffect">
                                  <p:stCondLst>
                                    <p:cond delay="0"/>
                                  </p:stCondLst>
                                  <p:childTnLst>
                                    <p:set>
                                      <p:cBhvr>
                                        <p:cTn id="392" dur="1" fill="hold">
                                          <p:stCondLst>
                                            <p:cond delay="0"/>
                                          </p:stCondLst>
                                        </p:cTn>
                                        <p:tgtEl>
                                          <p:spTgt spid="207"/>
                                        </p:tgtEl>
                                        <p:attrNameLst>
                                          <p:attrName>style.visibility</p:attrName>
                                        </p:attrNameLst>
                                      </p:cBhvr>
                                      <p:to>
                                        <p:strVal val="visible"/>
                                      </p:to>
                                    </p:set>
                                  </p:childTnLst>
                                </p:cTn>
                              </p:par>
                              <p:par>
                                <p:cTn id="393" presetID="1" presetClass="entr" presetSubtype="0" fill="hold" grpId="0" nodeType="withEffect">
                                  <p:stCondLst>
                                    <p:cond delay="0"/>
                                  </p:stCondLst>
                                  <p:childTnLst>
                                    <p:set>
                                      <p:cBhvr>
                                        <p:cTn id="394" dur="1" fill="hold">
                                          <p:stCondLst>
                                            <p:cond delay="0"/>
                                          </p:stCondLst>
                                        </p:cTn>
                                        <p:tgtEl>
                                          <p:spTgt spid="208"/>
                                        </p:tgtEl>
                                        <p:attrNameLst>
                                          <p:attrName>style.visibility</p:attrName>
                                        </p:attrNameLst>
                                      </p:cBhvr>
                                      <p:to>
                                        <p:strVal val="visible"/>
                                      </p:to>
                                    </p:set>
                                  </p:childTnLst>
                                </p:cTn>
                              </p:par>
                              <p:par>
                                <p:cTn id="395" presetID="1" presetClass="entr" presetSubtype="0" fill="hold" grpId="0" nodeType="withEffect">
                                  <p:stCondLst>
                                    <p:cond delay="0"/>
                                  </p:stCondLst>
                                  <p:childTnLst>
                                    <p:set>
                                      <p:cBhvr>
                                        <p:cTn id="396" dur="1" fill="hold">
                                          <p:stCondLst>
                                            <p:cond delay="0"/>
                                          </p:stCondLst>
                                        </p:cTn>
                                        <p:tgtEl>
                                          <p:spTgt spid="209"/>
                                        </p:tgtEl>
                                        <p:attrNameLst>
                                          <p:attrName>style.visibility</p:attrName>
                                        </p:attrNameLst>
                                      </p:cBhvr>
                                      <p:to>
                                        <p:strVal val="visible"/>
                                      </p:to>
                                    </p:set>
                                  </p:childTnLst>
                                </p:cTn>
                              </p:par>
                              <p:par>
                                <p:cTn id="397" presetID="1" presetClass="entr" presetSubtype="0" fill="hold" grpId="0" nodeType="withEffect">
                                  <p:stCondLst>
                                    <p:cond delay="0"/>
                                  </p:stCondLst>
                                  <p:childTnLst>
                                    <p:set>
                                      <p:cBhvr>
                                        <p:cTn id="398" dur="1" fill="hold">
                                          <p:stCondLst>
                                            <p:cond delay="0"/>
                                          </p:stCondLst>
                                        </p:cTn>
                                        <p:tgtEl>
                                          <p:spTgt spid="210"/>
                                        </p:tgtEl>
                                        <p:attrNameLst>
                                          <p:attrName>style.visibility</p:attrName>
                                        </p:attrNameLst>
                                      </p:cBhvr>
                                      <p:to>
                                        <p:strVal val="visible"/>
                                      </p:to>
                                    </p:set>
                                  </p:childTnLst>
                                </p:cTn>
                              </p:par>
                              <p:par>
                                <p:cTn id="399" presetID="1" presetClass="entr" presetSubtype="0" fill="hold" grpId="0" nodeType="withEffect">
                                  <p:stCondLst>
                                    <p:cond delay="0"/>
                                  </p:stCondLst>
                                  <p:childTnLst>
                                    <p:set>
                                      <p:cBhvr>
                                        <p:cTn id="400" dur="1" fill="hold">
                                          <p:stCondLst>
                                            <p:cond delay="0"/>
                                          </p:stCondLst>
                                        </p:cTn>
                                        <p:tgtEl>
                                          <p:spTgt spid="211"/>
                                        </p:tgtEl>
                                        <p:attrNameLst>
                                          <p:attrName>style.visibility</p:attrName>
                                        </p:attrNameLst>
                                      </p:cBhvr>
                                      <p:to>
                                        <p:strVal val="visible"/>
                                      </p:to>
                                    </p:set>
                                  </p:childTnLst>
                                </p:cTn>
                              </p:par>
                              <p:par>
                                <p:cTn id="401" presetID="1" presetClass="entr" presetSubtype="0" fill="hold" grpId="0" nodeType="withEffect">
                                  <p:stCondLst>
                                    <p:cond delay="0"/>
                                  </p:stCondLst>
                                  <p:childTnLst>
                                    <p:set>
                                      <p:cBhvr>
                                        <p:cTn id="402" dur="1" fill="hold">
                                          <p:stCondLst>
                                            <p:cond delay="0"/>
                                          </p:stCondLst>
                                        </p:cTn>
                                        <p:tgtEl>
                                          <p:spTgt spid="212"/>
                                        </p:tgtEl>
                                        <p:attrNameLst>
                                          <p:attrName>style.visibility</p:attrName>
                                        </p:attrNameLst>
                                      </p:cBhvr>
                                      <p:to>
                                        <p:strVal val="visible"/>
                                      </p:to>
                                    </p:set>
                                  </p:childTnLst>
                                </p:cTn>
                              </p:par>
                              <p:par>
                                <p:cTn id="403" presetID="1" presetClass="entr" presetSubtype="0" fill="hold" grpId="0" nodeType="withEffect">
                                  <p:stCondLst>
                                    <p:cond delay="0"/>
                                  </p:stCondLst>
                                  <p:childTnLst>
                                    <p:set>
                                      <p:cBhvr>
                                        <p:cTn id="404"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9" grpId="0" animBg="1"/>
      <p:bldP spid="90" grpId="0" animBg="1"/>
      <p:bldP spid="92" grpId="0" animBg="1"/>
      <p:bldP spid="93"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0-3123-894C-9CEB-DE1B4E93B9C3}"/>
              </a:ext>
            </a:extLst>
          </p:cNvPr>
          <p:cNvSpPr>
            <a:spLocks noGrp="1"/>
          </p:cNvSpPr>
          <p:nvPr>
            <p:ph type="title"/>
          </p:nvPr>
        </p:nvSpPr>
        <p:spPr>
          <a:xfrm>
            <a:off x="213350" y="-1328"/>
            <a:ext cx="10515600" cy="1325563"/>
          </a:xfrm>
        </p:spPr>
        <p:txBody>
          <a:bodyPr/>
          <a:lstStyle/>
          <a:p>
            <a:r>
              <a:rPr lang="en-US" dirty="0"/>
              <a:t>The Collider</a:t>
            </a:r>
          </a:p>
        </p:txBody>
      </p:sp>
      <p:sp>
        <p:nvSpPr>
          <p:cNvPr id="4" name="TextBox 3">
            <a:extLst>
              <a:ext uri="{FF2B5EF4-FFF2-40B4-BE49-F238E27FC236}">
                <a16:creationId xmlns:a16="http://schemas.microsoft.com/office/drawing/2014/main" id="{AF09A219-0D5A-7C44-A283-6F55B2D2AE30}"/>
              </a:ext>
            </a:extLst>
          </p:cNvPr>
          <p:cNvSpPr txBox="1"/>
          <p:nvPr/>
        </p:nvSpPr>
        <p:spPr>
          <a:xfrm>
            <a:off x="1625601" y="1553030"/>
            <a:ext cx="2077813" cy="461665"/>
          </a:xfrm>
          <a:prstGeom prst="rect">
            <a:avLst/>
          </a:prstGeom>
          <a:noFill/>
        </p:spPr>
        <p:txBody>
          <a:bodyPr wrap="none" rtlCol="0">
            <a:spAutoFit/>
          </a:bodyPr>
          <a:lstStyle/>
          <a:p>
            <a:r>
              <a:rPr lang="en-US" sz="2400" i="1" dirty="0">
                <a:latin typeface="Avenir" panose="02000503020000020003" pitchFamily="2" charset="0"/>
              </a:rPr>
              <a:t>Causal Model</a:t>
            </a:r>
          </a:p>
        </p:txBody>
      </p:sp>
      <p:sp>
        <p:nvSpPr>
          <p:cNvPr id="5" name="TextBox 4">
            <a:extLst>
              <a:ext uri="{FF2B5EF4-FFF2-40B4-BE49-F238E27FC236}">
                <a16:creationId xmlns:a16="http://schemas.microsoft.com/office/drawing/2014/main" id="{44208566-8C07-A547-9B4A-EDB7F8E314E2}"/>
              </a:ext>
            </a:extLst>
          </p:cNvPr>
          <p:cNvSpPr txBox="1"/>
          <p:nvPr/>
        </p:nvSpPr>
        <p:spPr>
          <a:xfrm>
            <a:off x="1625601" y="3911601"/>
            <a:ext cx="5772671" cy="461665"/>
          </a:xfrm>
          <a:prstGeom prst="rect">
            <a:avLst/>
          </a:prstGeom>
          <a:noFill/>
        </p:spPr>
        <p:txBody>
          <a:bodyPr wrap="none" rtlCol="0">
            <a:spAutoFit/>
          </a:bodyPr>
          <a:lstStyle/>
          <a:p>
            <a:r>
              <a:rPr lang="en-US" sz="2400" i="1" dirty="0">
                <a:latin typeface="Avenir" panose="02000503020000020003" pitchFamily="2" charset="0"/>
              </a:rPr>
              <a:t>What it would do to Multiple Regression</a:t>
            </a:r>
          </a:p>
        </p:txBody>
      </p:sp>
      <p:sp>
        <p:nvSpPr>
          <p:cNvPr id="6" name="TextBox 5">
            <a:extLst>
              <a:ext uri="{FF2B5EF4-FFF2-40B4-BE49-F238E27FC236}">
                <a16:creationId xmlns:a16="http://schemas.microsoft.com/office/drawing/2014/main" id="{C15B63EF-BDC1-044F-B6C7-EF332AEB9482}"/>
              </a:ext>
            </a:extLst>
          </p:cNvPr>
          <p:cNvSpPr txBox="1"/>
          <p:nvPr/>
        </p:nvSpPr>
        <p:spPr>
          <a:xfrm>
            <a:off x="2089077" y="5716174"/>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Effect</a:t>
            </a:r>
          </a:p>
        </p:txBody>
      </p:sp>
      <p:sp>
        <p:nvSpPr>
          <p:cNvPr id="7" name="TextBox 6">
            <a:extLst>
              <a:ext uri="{FF2B5EF4-FFF2-40B4-BE49-F238E27FC236}">
                <a16:creationId xmlns:a16="http://schemas.microsoft.com/office/drawing/2014/main" id="{23C56D54-4555-0643-9197-00CC4FE919EF}"/>
              </a:ext>
            </a:extLst>
          </p:cNvPr>
          <p:cNvSpPr txBox="1"/>
          <p:nvPr/>
        </p:nvSpPr>
        <p:spPr>
          <a:xfrm>
            <a:off x="4642237" y="5131399"/>
            <a:ext cx="1657826"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Cause 2</a:t>
            </a:r>
          </a:p>
        </p:txBody>
      </p:sp>
      <p:sp>
        <p:nvSpPr>
          <p:cNvPr id="8" name="TextBox 7">
            <a:extLst>
              <a:ext uri="{FF2B5EF4-FFF2-40B4-BE49-F238E27FC236}">
                <a16:creationId xmlns:a16="http://schemas.microsoft.com/office/drawing/2014/main" id="{C80F1913-3708-704C-AB73-4FEBAB8B7F13}"/>
              </a:ext>
            </a:extLst>
          </p:cNvPr>
          <p:cNvSpPr txBox="1"/>
          <p:nvPr/>
        </p:nvSpPr>
        <p:spPr>
          <a:xfrm>
            <a:off x="2089077" y="4576414"/>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 1</a:t>
            </a:r>
          </a:p>
        </p:txBody>
      </p:sp>
      <p:cxnSp>
        <p:nvCxnSpPr>
          <p:cNvPr id="9" name="Straight Arrow Connector 8">
            <a:extLst>
              <a:ext uri="{FF2B5EF4-FFF2-40B4-BE49-F238E27FC236}">
                <a16:creationId xmlns:a16="http://schemas.microsoft.com/office/drawing/2014/main" id="{131055D7-B186-244D-A594-189123C46A91}"/>
              </a:ext>
            </a:extLst>
          </p:cNvPr>
          <p:cNvCxnSpPr>
            <a:cxnSpLocks/>
            <a:stCxn id="6" idx="3"/>
            <a:endCxn id="7" idx="1"/>
          </p:cNvCxnSpPr>
          <p:nvPr/>
        </p:nvCxnSpPr>
        <p:spPr>
          <a:xfrm flipV="1">
            <a:off x="3966899" y="5423787"/>
            <a:ext cx="675338" cy="58477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079B9DFF-4AB5-9442-A1C5-EF1847649529}"/>
              </a:ext>
            </a:extLst>
          </p:cNvPr>
          <p:cNvCxnSpPr>
            <a:cxnSpLocks/>
            <a:stCxn id="8" idx="3"/>
            <a:endCxn id="7" idx="1"/>
          </p:cNvCxnSpPr>
          <p:nvPr/>
        </p:nvCxnSpPr>
        <p:spPr>
          <a:xfrm>
            <a:off x="3966899" y="4868802"/>
            <a:ext cx="675338" cy="55498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1" name="Straight Arrow Connector 21">
            <a:extLst>
              <a:ext uri="{FF2B5EF4-FFF2-40B4-BE49-F238E27FC236}">
                <a16:creationId xmlns:a16="http://schemas.microsoft.com/office/drawing/2014/main" id="{77B0E16D-6A0F-D44F-A3D0-F70DEA5A2A78}"/>
              </a:ext>
            </a:extLst>
          </p:cNvPr>
          <p:cNvCxnSpPr>
            <a:cxnSpLocks/>
            <a:stCxn id="8" idx="1"/>
            <a:endCxn id="6" idx="1"/>
          </p:cNvCxnSpPr>
          <p:nvPr/>
        </p:nvCxnSpPr>
        <p:spPr>
          <a:xfrm rot="10800000" flipV="1">
            <a:off x="2089077" y="4868801"/>
            <a:ext cx="12700" cy="1139760"/>
          </a:xfrm>
          <a:prstGeom prst="curvedConnector3">
            <a:avLst>
              <a:gd name="adj1" fmla="val 2600000"/>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9C4F30F7-DD73-2E46-B032-6A971A89F5BC}"/>
              </a:ext>
            </a:extLst>
          </p:cNvPr>
          <p:cNvSpPr txBox="1"/>
          <p:nvPr/>
        </p:nvSpPr>
        <p:spPr>
          <a:xfrm>
            <a:off x="4793232" y="2667143"/>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17" name="TextBox 16">
            <a:extLst>
              <a:ext uri="{FF2B5EF4-FFF2-40B4-BE49-F238E27FC236}">
                <a16:creationId xmlns:a16="http://schemas.microsoft.com/office/drawing/2014/main" id="{6393255F-541E-3B41-B5FD-A78B95607FC7}"/>
              </a:ext>
            </a:extLst>
          </p:cNvPr>
          <p:cNvSpPr txBox="1"/>
          <p:nvPr/>
        </p:nvSpPr>
        <p:spPr>
          <a:xfrm>
            <a:off x="7194209" y="2670761"/>
            <a:ext cx="1657826"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Cause 2</a:t>
            </a:r>
          </a:p>
        </p:txBody>
      </p:sp>
      <p:sp>
        <p:nvSpPr>
          <p:cNvPr id="18" name="TextBox 17">
            <a:extLst>
              <a:ext uri="{FF2B5EF4-FFF2-40B4-BE49-F238E27FC236}">
                <a16:creationId xmlns:a16="http://schemas.microsoft.com/office/drawing/2014/main" id="{77E54CF7-FB77-4F40-8854-A310780008D2}"/>
              </a:ext>
            </a:extLst>
          </p:cNvPr>
          <p:cNvSpPr txBox="1"/>
          <p:nvPr/>
        </p:nvSpPr>
        <p:spPr>
          <a:xfrm>
            <a:off x="1671413" y="2657545"/>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 1</a:t>
            </a:r>
          </a:p>
        </p:txBody>
      </p:sp>
      <p:cxnSp>
        <p:nvCxnSpPr>
          <p:cNvPr id="19" name="Straight Arrow Connector 18">
            <a:extLst>
              <a:ext uri="{FF2B5EF4-FFF2-40B4-BE49-F238E27FC236}">
                <a16:creationId xmlns:a16="http://schemas.microsoft.com/office/drawing/2014/main" id="{F8A0632D-CF09-CE4A-8FDB-AD8436BB78EB}"/>
              </a:ext>
            </a:extLst>
          </p:cNvPr>
          <p:cNvCxnSpPr>
            <a:cxnSpLocks/>
            <a:stCxn id="17" idx="1"/>
            <a:endCxn id="16" idx="3"/>
          </p:cNvCxnSpPr>
          <p:nvPr/>
        </p:nvCxnSpPr>
        <p:spPr>
          <a:xfrm flipH="1" flipV="1">
            <a:off x="6042933" y="2959530"/>
            <a:ext cx="1151277"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D00A6234-7899-5E48-8F3F-33A13B6D2847}"/>
              </a:ext>
            </a:extLst>
          </p:cNvPr>
          <p:cNvCxnSpPr>
            <a:cxnSpLocks/>
            <a:stCxn id="18" idx="3"/>
            <a:endCxn id="16" idx="1"/>
          </p:cNvCxnSpPr>
          <p:nvPr/>
        </p:nvCxnSpPr>
        <p:spPr>
          <a:xfrm>
            <a:off x="3549235" y="2949932"/>
            <a:ext cx="1243996" cy="95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31AA7168-D8E5-E248-86AC-5085166EB503}"/>
              </a:ext>
            </a:extLst>
          </p:cNvPr>
          <p:cNvSpPr txBox="1"/>
          <p:nvPr/>
        </p:nvSpPr>
        <p:spPr>
          <a:xfrm>
            <a:off x="6850744" y="4542971"/>
            <a:ext cx="3817257"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venir" panose="02000503020000020003" pitchFamily="2" charset="0"/>
              </a:rPr>
              <a:t>Conditions on effect, opening path between causes</a:t>
            </a:r>
          </a:p>
          <a:p>
            <a:pPr marL="285750" indent="-285750">
              <a:buFont typeface="Arial" panose="020B0604020202020204" pitchFamily="34" charset="0"/>
              <a:buChar char="•"/>
            </a:pPr>
            <a:endParaRPr lang="en-US" sz="2400" dirty="0">
              <a:latin typeface="Avenir" panose="02000503020000020003" pitchFamily="2" charset="0"/>
            </a:endParaRPr>
          </a:p>
          <a:p>
            <a:pPr marL="285750" indent="-285750">
              <a:buFont typeface="Arial" panose="020B0604020202020204" pitchFamily="34" charset="0"/>
              <a:buChar char="•"/>
            </a:pPr>
            <a:r>
              <a:rPr lang="en-US" sz="2400" dirty="0">
                <a:latin typeface="Avenir" panose="02000503020000020003" pitchFamily="2" charset="0"/>
              </a:rPr>
              <a:t>Creates spurious correlations</a:t>
            </a:r>
          </a:p>
        </p:txBody>
      </p:sp>
    </p:spTree>
    <p:extLst>
      <p:ext uri="{BB962C8B-B14F-4D97-AF65-F5344CB8AC3E}">
        <p14:creationId xmlns:p14="http://schemas.microsoft.com/office/powerpoint/2010/main" val="207893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0871-B8AA-9749-B7D9-321F7657B2C9}"/>
              </a:ext>
            </a:extLst>
          </p:cNvPr>
          <p:cNvSpPr>
            <a:spLocks noGrp="1"/>
          </p:cNvSpPr>
          <p:nvPr>
            <p:ph type="title"/>
          </p:nvPr>
        </p:nvSpPr>
        <p:spPr>
          <a:xfrm>
            <a:off x="0" y="-65125"/>
            <a:ext cx="10515600" cy="1325563"/>
          </a:xfrm>
        </p:spPr>
        <p:txBody>
          <a:bodyPr>
            <a:noAutofit/>
          </a:bodyPr>
          <a:lstStyle/>
          <a:p>
            <a:r>
              <a:rPr lang="en-US" sz="4000" dirty="0"/>
              <a:t>Surely We Wouldn’t Fall Prey To Collider Bias…</a:t>
            </a:r>
          </a:p>
        </p:txBody>
      </p:sp>
      <p:sp>
        <p:nvSpPr>
          <p:cNvPr id="4" name="TextBox 3">
            <a:extLst>
              <a:ext uri="{FF2B5EF4-FFF2-40B4-BE49-F238E27FC236}">
                <a16:creationId xmlns:a16="http://schemas.microsoft.com/office/drawing/2014/main" id="{A9788148-9E76-D144-A7A4-562CC2BA78F8}"/>
              </a:ext>
            </a:extLst>
          </p:cNvPr>
          <p:cNvSpPr txBox="1"/>
          <p:nvPr/>
        </p:nvSpPr>
        <p:spPr>
          <a:xfrm>
            <a:off x="327498" y="6376307"/>
            <a:ext cx="2878545" cy="369332"/>
          </a:xfrm>
          <a:prstGeom prst="rect">
            <a:avLst/>
          </a:prstGeom>
          <a:noFill/>
        </p:spPr>
        <p:txBody>
          <a:bodyPr wrap="none" rtlCol="0">
            <a:spAutoFit/>
          </a:bodyPr>
          <a:lstStyle/>
          <a:p>
            <a:r>
              <a:rPr lang="en-US" dirty="0"/>
              <a:t>Griffith et al. 2020 Nat. Com.</a:t>
            </a:r>
          </a:p>
        </p:txBody>
      </p:sp>
      <p:sp>
        <p:nvSpPr>
          <p:cNvPr id="5" name="TextBox 4">
            <a:extLst>
              <a:ext uri="{FF2B5EF4-FFF2-40B4-BE49-F238E27FC236}">
                <a16:creationId xmlns:a16="http://schemas.microsoft.com/office/drawing/2014/main" id="{9AA99230-BB40-9C48-B9BA-3F1898D9F3CC}"/>
              </a:ext>
            </a:extLst>
          </p:cNvPr>
          <p:cNvSpPr txBox="1"/>
          <p:nvPr/>
        </p:nvSpPr>
        <p:spPr>
          <a:xfrm>
            <a:off x="1766771" y="1110304"/>
            <a:ext cx="8876148" cy="1631216"/>
          </a:xfrm>
          <a:prstGeom prst="rect">
            <a:avLst/>
          </a:prstGeom>
          <a:noFill/>
        </p:spPr>
        <p:txBody>
          <a:bodyPr wrap="none" rtlCol="0">
            <a:spAutoFit/>
          </a:bodyPr>
          <a:lstStyle/>
          <a:p>
            <a:r>
              <a:rPr lang="en-US" sz="2000" b="1" i="1" dirty="0">
                <a:latin typeface="Avenir" panose="02000503020000020003" pitchFamily="2" charset="0"/>
              </a:rPr>
              <a:t>Preliminary studies suggested that</a:t>
            </a:r>
          </a:p>
          <a:p>
            <a:r>
              <a:rPr lang="en-US" sz="2000" dirty="0">
                <a:latin typeface="Avenir" panose="02000503020000020003" pitchFamily="2" charset="0"/>
              </a:rPr>
              <a:t>	a) Healthcare workers were likely to get less severe </a:t>
            </a:r>
            <a:r>
              <a:rPr lang="en-US" sz="2000" dirty="0" err="1">
                <a:latin typeface="Avenir" panose="02000503020000020003" pitchFamily="2" charset="0"/>
              </a:rPr>
              <a:t>Covid</a:t>
            </a:r>
            <a:r>
              <a:rPr lang="en-US" sz="2000" dirty="0">
                <a:latin typeface="Avenir" panose="02000503020000020003" pitchFamily="2" charset="0"/>
              </a:rPr>
              <a:t> infections</a:t>
            </a:r>
          </a:p>
          <a:p>
            <a:r>
              <a:rPr lang="en-US" sz="2000" dirty="0">
                <a:latin typeface="Avenir" panose="02000503020000020003" pitchFamily="2" charset="0"/>
              </a:rPr>
              <a:t>	b) </a:t>
            </a:r>
            <a:r>
              <a:rPr lang="en-US" sz="2000" dirty="0" err="1">
                <a:latin typeface="Avenir" panose="02000503020000020003" pitchFamily="2" charset="0"/>
              </a:rPr>
              <a:t>Covid</a:t>
            </a:r>
            <a:r>
              <a:rPr lang="en-US" sz="2000" dirty="0">
                <a:latin typeface="Avenir" panose="02000503020000020003" pitchFamily="2" charset="0"/>
              </a:rPr>
              <a:t> infection was lower among smokers</a:t>
            </a:r>
          </a:p>
          <a:p>
            <a:endParaRPr lang="en-US" sz="2000" b="1" dirty="0">
              <a:latin typeface="Avenir" panose="02000503020000020003" pitchFamily="2" charset="0"/>
            </a:endParaRPr>
          </a:p>
          <a:p>
            <a:r>
              <a:rPr lang="en-US" sz="2000" b="1" dirty="0">
                <a:latin typeface="Avenir" panose="02000503020000020003" pitchFamily="2" charset="0"/>
              </a:rPr>
              <a:t>WHY?</a:t>
            </a:r>
          </a:p>
        </p:txBody>
      </p:sp>
      <p:pic>
        <p:nvPicPr>
          <p:cNvPr id="7" name="Picture 6">
            <a:extLst>
              <a:ext uri="{FF2B5EF4-FFF2-40B4-BE49-F238E27FC236}">
                <a16:creationId xmlns:a16="http://schemas.microsoft.com/office/drawing/2014/main" id="{D3B474C4-1811-F742-9964-3E3BD9DEDF61}"/>
              </a:ext>
            </a:extLst>
          </p:cNvPr>
          <p:cNvPicPr>
            <a:picLocks noChangeAspect="1"/>
          </p:cNvPicPr>
          <p:nvPr/>
        </p:nvPicPr>
        <p:blipFill>
          <a:blip r:embed="rId2"/>
          <a:stretch>
            <a:fillRect/>
          </a:stretch>
        </p:blipFill>
        <p:spPr>
          <a:xfrm>
            <a:off x="3097618" y="2413900"/>
            <a:ext cx="5685613" cy="3668957"/>
          </a:xfrm>
          <a:prstGeom prst="rect">
            <a:avLst/>
          </a:prstGeom>
        </p:spPr>
      </p:pic>
      <p:sp>
        <p:nvSpPr>
          <p:cNvPr id="3" name="TextBox 2">
            <a:extLst>
              <a:ext uri="{FF2B5EF4-FFF2-40B4-BE49-F238E27FC236}">
                <a16:creationId xmlns:a16="http://schemas.microsoft.com/office/drawing/2014/main" id="{D2411F88-0B86-666A-7656-5CE8D79A228D}"/>
              </a:ext>
            </a:extLst>
          </p:cNvPr>
          <p:cNvSpPr txBox="1"/>
          <p:nvPr/>
        </p:nvSpPr>
        <p:spPr>
          <a:xfrm>
            <a:off x="5729715" y="5330740"/>
            <a:ext cx="707855" cy="369332"/>
          </a:xfrm>
          <a:prstGeom prst="rect">
            <a:avLst/>
          </a:prstGeom>
          <a:no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324654C1-FDC7-15E2-0316-4AD7B6474BD4}"/>
              </a:ext>
            </a:extLst>
          </p:cNvPr>
          <p:cNvSpPr txBox="1"/>
          <p:nvPr/>
        </p:nvSpPr>
        <p:spPr>
          <a:xfrm>
            <a:off x="7451423" y="4063712"/>
            <a:ext cx="707855" cy="369332"/>
          </a:xfrm>
          <a:prstGeom prst="rect">
            <a:avLst/>
          </a:prstGeom>
          <a:noFill/>
        </p:spPr>
        <p:txBody>
          <a:bodyPr wrap="square" rtlCol="0">
            <a:spAutoFit/>
          </a:bodyPr>
          <a:lstStyle/>
          <a:p>
            <a:r>
              <a:rPr lang="en-US" dirty="0"/>
              <a:t>+</a:t>
            </a:r>
          </a:p>
        </p:txBody>
      </p:sp>
      <p:sp>
        <p:nvSpPr>
          <p:cNvPr id="11" name="TextBox 10">
            <a:extLst>
              <a:ext uri="{FF2B5EF4-FFF2-40B4-BE49-F238E27FC236}">
                <a16:creationId xmlns:a16="http://schemas.microsoft.com/office/drawing/2014/main" id="{5F9BFE85-5FF2-F4AA-C08F-0F8BBA900514}"/>
              </a:ext>
            </a:extLst>
          </p:cNvPr>
          <p:cNvSpPr txBox="1"/>
          <p:nvPr/>
        </p:nvSpPr>
        <p:spPr>
          <a:xfrm>
            <a:off x="4386650" y="4042856"/>
            <a:ext cx="707855" cy="369332"/>
          </a:xfrm>
          <a:prstGeom prst="rect">
            <a:avLst/>
          </a:prstGeom>
          <a:noFill/>
        </p:spPr>
        <p:txBody>
          <a:bodyPr wrap="square" rtlCol="0">
            <a:spAutoFit/>
          </a:bodyPr>
          <a:lstStyle/>
          <a:p>
            <a:r>
              <a:rPr lang="en-US" dirty="0"/>
              <a:t>-</a:t>
            </a:r>
          </a:p>
        </p:txBody>
      </p:sp>
      <p:grpSp>
        <p:nvGrpSpPr>
          <p:cNvPr id="10" name="Group 9">
            <a:extLst>
              <a:ext uri="{FF2B5EF4-FFF2-40B4-BE49-F238E27FC236}">
                <a16:creationId xmlns:a16="http://schemas.microsoft.com/office/drawing/2014/main" id="{67868514-576A-3E47-BF3F-5974DA9671CC}"/>
              </a:ext>
            </a:extLst>
          </p:cNvPr>
          <p:cNvGrpSpPr/>
          <p:nvPr/>
        </p:nvGrpSpPr>
        <p:grpSpPr>
          <a:xfrm>
            <a:off x="3312499" y="2584967"/>
            <a:ext cx="2417216" cy="2169042"/>
            <a:chOff x="1743740" y="2573079"/>
            <a:chExt cx="2417216" cy="2169042"/>
          </a:xfrm>
          <a:solidFill>
            <a:schemeClr val="bg1"/>
          </a:solidFill>
          <a:effectLst/>
        </p:grpSpPr>
        <p:sp>
          <p:nvSpPr>
            <p:cNvPr id="8" name="Rectangle 7">
              <a:extLst>
                <a:ext uri="{FF2B5EF4-FFF2-40B4-BE49-F238E27FC236}">
                  <a16:creationId xmlns:a16="http://schemas.microsoft.com/office/drawing/2014/main" id="{429A593E-EFFB-C046-B94E-26CEAB662EF6}"/>
                </a:ext>
              </a:extLst>
            </p:cNvPr>
            <p:cNvSpPr/>
            <p:nvPr/>
          </p:nvSpPr>
          <p:spPr>
            <a:xfrm>
              <a:off x="1743740" y="2573079"/>
              <a:ext cx="1701209" cy="21690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C8AB2C-3B85-5D4D-90F8-7F221CA7CD14}"/>
                </a:ext>
              </a:extLst>
            </p:cNvPr>
            <p:cNvSpPr/>
            <p:nvPr/>
          </p:nvSpPr>
          <p:spPr>
            <a:xfrm>
              <a:off x="2459747" y="2582711"/>
              <a:ext cx="1701209" cy="1237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551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251791" y="60503"/>
            <a:ext cx="10515600" cy="1325563"/>
          </a:xfrm>
        </p:spPr>
        <p:txBody>
          <a:bodyPr>
            <a:noAutofit/>
          </a:bodyPr>
          <a:lstStyle/>
          <a:p>
            <a:r>
              <a:rPr lang="en-US" sz="3600" dirty="0"/>
              <a:t>The Real Problem is When You Don’t Know About the Location Effect</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1755494" y="1386068"/>
            <a:ext cx="3893941" cy="3244951"/>
          </a:xfrm>
          <a:prstGeom prst="rect">
            <a:avLst/>
          </a:prstGeom>
        </p:spPr>
      </p:pic>
      <p:sp>
        <p:nvSpPr>
          <p:cNvPr id="3" name="TextBox 2">
            <a:extLst>
              <a:ext uri="{FF2B5EF4-FFF2-40B4-BE49-F238E27FC236}">
                <a16:creationId xmlns:a16="http://schemas.microsoft.com/office/drawing/2014/main" id="{E4F1B04D-2D9A-3F0D-C8A8-3B17DB403F3F}"/>
              </a:ext>
            </a:extLst>
          </p:cNvPr>
          <p:cNvSpPr txBox="1"/>
          <p:nvPr/>
        </p:nvSpPr>
        <p:spPr>
          <a:xfrm>
            <a:off x="318554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5649435"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359267" y="5148768"/>
            <a:ext cx="129016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B5527C53-454D-C269-D417-518805788B08}"/>
              </a:ext>
            </a:extLst>
          </p:cNvPr>
          <p:cNvSpPr txBox="1"/>
          <p:nvPr/>
        </p:nvSpPr>
        <p:spPr>
          <a:xfrm>
            <a:off x="7680384" y="4825603"/>
            <a:ext cx="1759457" cy="646331"/>
          </a:xfrm>
          <a:prstGeom prst="rect">
            <a:avLst/>
          </a:prstGeom>
          <a:noFill/>
          <a:ln>
            <a:solidFill>
              <a:schemeClr val="bg1">
                <a:lumMod val="75000"/>
              </a:schemeClr>
            </a:solidFill>
          </a:ln>
        </p:spPr>
        <p:txBody>
          <a:bodyPr wrap="none" rtlCol="0">
            <a:spAutoFit/>
          </a:bodyPr>
          <a:lstStyle/>
          <a:p>
            <a:pPr algn="ctr"/>
            <a:r>
              <a:rPr lang="en-US" sz="3600" dirty="0">
                <a:solidFill>
                  <a:schemeClr val="bg1">
                    <a:lumMod val="75000"/>
                  </a:schemeClr>
                </a:solidFill>
                <a:latin typeface="Calibri Light"/>
                <a:cs typeface="Calibri Light"/>
              </a:rPr>
              <a:t>Location</a:t>
            </a:r>
          </a:p>
        </p:txBody>
      </p:sp>
      <p:cxnSp>
        <p:nvCxnSpPr>
          <p:cNvPr id="8" name="Straight Arrow Connector 7">
            <a:extLst>
              <a:ext uri="{FF2B5EF4-FFF2-40B4-BE49-F238E27FC236}">
                <a16:creationId xmlns:a16="http://schemas.microsoft.com/office/drawing/2014/main" id="{E76FD76C-4B24-8CD6-26E4-2F364A6784F6}"/>
              </a:ext>
            </a:extLst>
          </p:cNvPr>
          <p:cNvCxnSpPr>
            <a:cxnSpLocks/>
            <a:stCxn id="7" idx="1"/>
            <a:endCxn id="5" idx="3"/>
          </p:cNvCxnSpPr>
          <p:nvPr/>
        </p:nvCxnSpPr>
        <p:spPr>
          <a:xfrm flipH="1">
            <a:off x="6542565" y="5148768"/>
            <a:ext cx="1137818" cy="0"/>
          </a:xfrm>
          <a:prstGeom prst="straightConnector1">
            <a:avLst/>
          </a:prstGeom>
          <a:ln w="57150" cmpd="sng">
            <a:solidFill>
              <a:schemeClr val="bg1">
                <a:lumMod val="75000"/>
              </a:schemeClr>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664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102704" y="-175895"/>
            <a:ext cx="10515600" cy="1325563"/>
          </a:xfrm>
        </p:spPr>
        <p:txBody>
          <a:bodyPr>
            <a:noAutofit/>
          </a:bodyPr>
          <a:lstStyle/>
          <a:p>
            <a:r>
              <a:rPr lang="en-US" sz="4000" dirty="0"/>
              <a:t>Sampling to Overcome Bias and Backdoors</a:t>
            </a:r>
          </a:p>
        </p:txBody>
      </p:sp>
      <p:pic>
        <p:nvPicPr>
          <p:cNvPr id="5122" name="Picture 2">
            <a:extLst>
              <a:ext uri="{FF2B5EF4-FFF2-40B4-BE49-F238E27FC236}">
                <a16:creationId xmlns:a16="http://schemas.microsoft.com/office/drawing/2014/main" id="{99C1B926-3C72-B6B0-4363-01A3BEC7C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478" y="1149668"/>
            <a:ext cx="6841997" cy="57016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5DA45-C11E-2DAE-496B-0DF39B7268CE}"/>
              </a:ext>
            </a:extLst>
          </p:cNvPr>
          <p:cNvSpPr txBox="1"/>
          <p:nvPr/>
        </p:nvSpPr>
        <p:spPr>
          <a:xfrm>
            <a:off x="4703136" y="3040911"/>
            <a:ext cx="1861407" cy="1631216"/>
          </a:xfrm>
          <a:prstGeom prst="rect">
            <a:avLst/>
          </a:prstGeom>
          <a:noFill/>
        </p:spPr>
        <p:txBody>
          <a:bodyPr wrap="none" rtlCol="0">
            <a:spAutoFit/>
          </a:bodyPr>
          <a:lstStyle/>
          <a:p>
            <a:r>
              <a:rPr lang="en-US" sz="10000" dirty="0">
                <a:solidFill>
                  <a:srgbClr val="FF0000"/>
                </a:solidFill>
                <a:highlight>
                  <a:srgbClr val="808080"/>
                </a:highlight>
              </a:rPr>
              <a:t>NO</a:t>
            </a:r>
          </a:p>
        </p:txBody>
      </p:sp>
    </p:spTree>
    <p:extLst>
      <p:ext uri="{BB962C8B-B14F-4D97-AF65-F5344CB8AC3E}">
        <p14:creationId xmlns:p14="http://schemas.microsoft.com/office/powerpoint/2010/main" val="41125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C73C-681F-7400-8C22-361B43AA6F75}"/>
              </a:ext>
            </a:extLst>
          </p:cNvPr>
          <p:cNvSpPr>
            <a:spLocks noGrp="1"/>
          </p:cNvSpPr>
          <p:nvPr>
            <p:ph type="title"/>
          </p:nvPr>
        </p:nvSpPr>
        <p:spPr>
          <a:xfrm>
            <a:off x="122582" y="19456"/>
            <a:ext cx="10515600" cy="1325563"/>
          </a:xfrm>
        </p:spPr>
        <p:txBody>
          <a:bodyPr/>
          <a:lstStyle/>
          <a:p>
            <a:r>
              <a:rPr lang="en-US" dirty="0"/>
              <a:t>Randomized Sampling Design</a:t>
            </a:r>
          </a:p>
        </p:txBody>
      </p:sp>
      <p:sp>
        <p:nvSpPr>
          <p:cNvPr id="3" name="Content Placeholder 2">
            <a:extLst>
              <a:ext uri="{FF2B5EF4-FFF2-40B4-BE49-F238E27FC236}">
                <a16:creationId xmlns:a16="http://schemas.microsoft.com/office/drawing/2014/main" id="{25C12AFB-B415-685B-FE29-055EC46E711A}"/>
              </a:ext>
            </a:extLst>
          </p:cNvPr>
          <p:cNvSpPr>
            <a:spLocks noGrp="1"/>
          </p:cNvSpPr>
          <p:nvPr>
            <p:ph idx="1"/>
          </p:nvPr>
        </p:nvSpPr>
        <p:spPr>
          <a:xfrm>
            <a:off x="1981200" y="1345019"/>
            <a:ext cx="8229600" cy="4525963"/>
          </a:xfrm>
        </p:spPr>
        <p:txBody>
          <a:bodyPr>
            <a:normAutofit/>
          </a:bodyPr>
          <a:lstStyle/>
          <a:p>
            <a:r>
              <a:rPr lang="en-US" sz="2400" dirty="0"/>
              <a:t>Attempts to replicate experiments</a:t>
            </a:r>
          </a:p>
          <a:p>
            <a:r>
              <a:rPr lang="en-US" sz="2400" dirty="0"/>
              <a:t>Remove selection bias via randomizing over location</a:t>
            </a:r>
          </a:p>
        </p:txBody>
      </p:sp>
      <p:pic>
        <p:nvPicPr>
          <p:cNvPr id="4" name="Picture 3">
            <a:extLst>
              <a:ext uri="{FF2B5EF4-FFF2-40B4-BE49-F238E27FC236}">
                <a16:creationId xmlns:a16="http://schemas.microsoft.com/office/drawing/2014/main" id="{A02B4DC2-6966-BCD8-7F06-727A7632417F}"/>
              </a:ext>
            </a:extLst>
          </p:cNvPr>
          <p:cNvPicPr>
            <a:picLocks noChangeAspect="1"/>
          </p:cNvPicPr>
          <p:nvPr/>
        </p:nvPicPr>
        <p:blipFill>
          <a:blip r:embed="rId2"/>
          <a:stretch>
            <a:fillRect/>
          </a:stretch>
        </p:blipFill>
        <p:spPr>
          <a:xfrm>
            <a:off x="3289004" y="2243469"/>
            <a:ext cx="4965405" cy="4137838"/>
          </a:xfrm>
          <a:prstGeom prst="rect">
            <a:avLst/>
          </a:prstGeom>
        </p:spPr>
      </p:pic>
      <p:sp>
        <p:nvSpPr>
          <p:cNvPr id="5" name="TextBox 4">
            <a:extLst>
              <a:ext uri="{FF2B5EF4-FFF2-40B4-BE49-F238E27FC236}">
                <a16:creationId xmlns:a16="http://schemas.microsoft.com/office/drawing/2014/main" id="{8BB95B3C-6E2D-9A21-973A-1D9EF0058A98}"/>
              </a:ext>
            </a:extLst>
          </p:cNvPr>
          <p:cNvSpPr txBox="1"/>
          <p:nvPr/>
        </p:nvSpPr>
        <p:spPr>
          <a:xfrm>
            <a:off x="1524000" y="6381307"/>
            <a:ext cx="2625014" cy="369332"/>
          </a:xfrm>
          <a:prstGeom prst="rect">
            <a:avLst/>
          </a:prstGeom>
          <a:noFill/>
        </p:spPr>
        <p:txBody>
          <a:bodyPr wrap="none" rtlCol="0">
            <a:spAutoFit/>
          </a:bodyPr>
          <a:lstStyle/>
          <a:p>
            <a:r>
              <a:rPr lang="en-US" dirty="0" err="1"/>
              <a:t>random.org</a:t>
            </a:r>
            <a:r>
              <a:rPr lang="en-US" dirty="0"/>
              <a:t> is your friend</a:t>
            </a:r>
          </a:p>
        </p:txBody>
      </p:sp>
    </p:spTree>
    <p:extLst>
      <p:ext uri="{BB962C8B-B14F-4D97-AF65-F5344CB8AC3E}">
        <p14:creationId xmlns:p14="http://schemas.microsoft.com/office/powerpoint/2010/main" val="80280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C73C-681F-7400-8C22-361B43AA6F75}"/>
              </a:ext>
            </a:extLst>
          </p:cNvPr>
          <p:cNvSpPr>
            <a:spLocks noGrp="1"/>
          </p:cNvSpPr>
          <p:nvPr>
            <p:ph type="title"/>
          </p:nvPr>
        </p:nvSpPr>
        <p:spPr>
          <a:xfrm>
            <a:off x="72887" y="19456"/>
            <a:ext cx="10515600" cy="1325563"/>
          </a:xfrm>
        </p:spPr>
        <p:txBody>
          <a:bodyPr/>
          <a:lstStyle/>
          <a:p>
            <a:r>
              <a:rPr lang="en-US" dirty="0"/>
              <a:t>Randomized Sampling Design</a:t>
            </a:r>
          </a:p>
        </p:txBody>
      </p:sp>
      <p:sp>
        <p:nvSpPr>
          <p:cNvPr id="3" name="Content Placeholder 2">
            <a:extLst>
              <a:ext uri="{FF2B5EF4-FFF2-40B4-BE49-F238E27FC236}">
                <a16:creationId xmlns:a16="http://schemas.microsoft.com/office/drawing/2014/main" id="{25C12AFB-B415-685B-FE29-055EC46E711A}"/>
              </a:ext>
            </a:extLst>
          </p:cNvPr>
          <p:cNvSpPr>
            <a:spLocks noGrp="1"/>
          </p:cNvSpPr>
          <p:nvPr>
            <p:ph idx="1"/>
          </p:nvPr>
        </p:nvSpPr>
        <p:spPr>
          <a:xfrm>
            <a:off x="1981200" y="1345019"/>
            <a:ext cx="8229600" cy="4525963"/>
          </a:xfrm>
        </p:spPr>
        <p:txBody>
          <a:bodyPr>
            <a:normAutofit/>
          </a:bodyPr>
          <a:lstStyle/>
          <a:p>
            <a:r>
              <a:rPr lang="en-US" sz="2400" dirty="0"/>
              <a:t>Attempts to replicate experiments</a:t>
            </a:r>
          </a:p>
          <a:p>
            <a:r>
              <a:rPr lang="en-US" sz="2400" dirty="0"/>
              <a:t>Remove selection bias via randomizing over location</a:t>
            </a:r>
          </a:p>
        </p:txBody>
      </p:sp>
      <p:pic>
        <p:nvPicPr>
          <p:cNvPr id="6" name="Picture 5">
            <a:extLst>
              <a:ext uri="{FF2B5EF4-FFF2-40B4-BE49-F238E27FC236}">
                <a16:creationId xmlns:a16="http://schemas.microsoft.com/office/drawing/2014/main" id="{34EF4147-478D-A282-9A5B-BF575F5CE7FA}"/>
              </a:ext>
            </a:extLst>
          </p:cNvPr>
          <p:cNvPicPr>
            <a:picLocks noChangeAspect="1"/>
          </p:cNvPicPr>
          <p:nvPr/>
        </p:nvPicPr>
        <p:blipFill>
          <a:blip r:embed="rId2"/>
          <a:stretch>
            <a:fillRect/>
          </a:stretch>
        </p:blipFill>
        <p:spPr>
          <a:xfrm>
            <a:off x="3320902" y="2287773"/>
            <a:ext cx="4912242" cy="4093535"/>
          </a:xfrm>
          <a:prstGeom prst="rect">
            <a:avLst/>
          </a:prstGeom>
        </p:spPr>
      </p:pic>
    </p:spTree>
    <p:extLst>
      <p:ext uri="{BB962C8B-B14F-4D97-AF65-F5344CB8AC3E}">
        <p14:creationId xmlns:p14="http://schemas.microsoft.com/office/powerpoint/2010/main" val="2992625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B9E10E-CA43-933A-A809-BD52B97A6A4A}"/>
              </a:ext>
            </a:extLst>
          </p:cNvPr>
          <p:cNvSpPr/>
          <p:nvPr/>
        </p:nvSpPr>
        <p:spPr>
          <a:xfrm>
            <a:off x="1238046" y="0"/>
            <a:ext cx="942995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414D39E1-B028-A962-57C3-D5A9E5FA6CC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238046" y="0"/>
            <a:ext cx="9429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6EDD3C3-CC75-6556-E74A-84DE35D6294B}"/>
              </a:ext>
            </a:extLst>
          </p:cNvPr>
          <p:cNvSpPr>
            <a:spLocks noGrp="1"/>
          </p:cNvSpPr>
          <p:nvPr>
            <p:ph type="title"/>
          </p:nvPr>
        </p:nvSpPr>
        <p:spPr>
          <a:xfrm>
            <a:off x="1238046" y="3561693"/>
            <a:ext cx="9429954" cy="1143000"/>
          </a:xfrm>
        </p:spPr>
        <p:txBody>
          <a:bodyPr>
            <a:normAutofit fontScale="90000"/>
          </a:bodyPr>
          <a:lstStyle/>
          <a:p>
            <a:pPr algn="ctr"/>
            <a:r>
              <a:rPr lang="en-US" b="1" dirty="0">
                <a:latin typeface="Arial" panose="020B0604020202020204" pitchFamily="34" charset="0"/>
                <a:cs typeface="Arial" panose="020B0604020202020204" pitchFamily="34" charset="0"/>
              </a:rPr>
              <a:t>Correlation does not imply Causation</a:t>
            </a:r>
          </a:p>
        </p:txBody>
      </p:sp>
    </p:spTree>
    <p:extLst>
      <p:ext uri="{BB962C8B-B14F-4D97-AF65-F5344CB8AC3E}">
        <p14:creationId xmlns:p14="http://schemas.microsoft.com/office/powerpoint/2010/main" val="316740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C73C-681F-7400-8C22-361B43AA6F75}"/>
              </a:ext>
            </a:extLst>
          </p:cNvPr>
          <p:cNvSpPr>
            <a:spLocks noGrp="1"/>
          </p:cNvSpPr>
          <p:nvPr>
            <p:ph type="title"/>
          </p:nvPr>
        </p:nvSpPr>
        <p:spPr/>
        <p:txBody>
          <a:bodyPr/>
          <a:lstStyle/>
          <a:p>
            <a:r>
              <a:rPr lang="en-US" dirty="0"/>
              <a:t>Stratified Sampling Design</a:t>
            </a:r>
          </a:p>
        </p:txBody>
      </p:sp>
      <p:sp>
        <p:nvSpPr>
          <p:cNvPr id="3" name="Content Placeholder 2">
            <a:extLst>
              <a:ext uri="{FF2B5EF4-FFF2-40B4-BE49-F238E27FC236}">
                <a16:creationId xmlns:a16="http://schemas.microsoft.com/office/drawing/2014/main" id="{25C12AFB-B415-685B-FE29-055EC46E711A}"/>
              </a:ext>
            </a:extLst>
          </p:cNvPr>
          <p:cNvSpPr>
            <a:spLocks noGrp="1"/>
          </p:cNvSpPr>
          <p:nvPr>
            <p:ph idx="1"/>
          </p:nvPr>
        </p:nvSpPr>
        <p:spPr>
          <a:xfrm>
            <a:off x="1981200" y="1345019"/>
            <a:ext cx="8229600" cy="4525963"/>
          </a:xfrm>
        </p:spPr>
        <p:txBody>
          <a:bodyPr>
            <a:normAutofit/>
          </a:bodyPr>
          <a:lstStyle/>
          <a:p>
            <a:r>
              <a:rPr lang="en-US" sz="2400" dirty="0"/>
              <a:t>Attempts to replicate factorial experiments</a:t>
            </a:r>
          </a:p>
          <a:p>
            <a:r>
              <a:rPr lang="en-US" sz="2400" dirty="0"/>
              <a:t>Remove selection bias via averaging over location</a:t>
            </a:r>
          </a:p>
        </p:txBody>
      </p:sp>
      <p:pic>
        <p:nvPicPr>
          <p:cNvPr id="6" name="Picture 5">
            <a:extLst>
              <a:ext uri="{FF2B5EF4-FFF2-40B4-BE49-F238E27FC236}">
                <a16:creationId xmlns:a16="http://schemas.microsoft.com/office/drawing/2014/main" id="{1622E121-53B6-5CCD-A55F-E0B41296AB98}"/>
              </a:ext>
            </a:extLst>
          </p:cNvPr>
          <p:cNvPicPr>
            <a:picLocks noChangeAspect="1"/>
          </p:cNvPicPr>
          <p:nvPr/>
        </p:nvPicPr>
        <p:blipFill>
          <a:blip r:embed="rId2"/>
          <a:stretch>
            <a:fillRect/>
          </a:stretch>
        </p:blipFill>
        <p:spPr>
          <a:xfrm>
            <a:off x="2910936" y="2181447"/>
            <a:ext cx="5039833" cy="4199861"/>
          </a:xfrm>
          <a:prstGeom prst="rect">
            <a:avLst/>
          </a:prstGeom>
        </p:spPr>
      </p:pic>
    </p:spTree>
    <p:extLst>
      <p:ext uri="{BB962C8B-B14F-4D97-AF65-F5344CB8AC3E}">
        <p14:creationId xmlns:p14="http://schemas.microsoft.com/office/powerpoint/2010/main" val="303491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92E4-7B13-30EE-89AC-247DD0A7244C}"/>
              </a:ext>
            </a:extLst>
          </p:cNvPr>
          <p:cNvSpPr>
            <a:spLocks noGrp="1"/>
          </p:cNvSpPr>
          <p:nvPr>
            <p:ph type="title"/>
          </p:nvPr>
        </p:nvSpPr>
        <p:spPr>
          <a:xfrm>
            <a:off x="71158" y="-163912"/>
            <a:ext cx="10515600" cy="1325563"/>
          </a:xfrm>
        </p:spPr>
        <p:txBody>
          <a:bodyPr/>
          <a:lstStyle/>
          <a:p>
            <a:r>
              <a:rPr lang="en-US" dirty="0"/>
              <a:t>Stratified Random Sampling Design</a:t>
            </a:r>
          </a:p>
        </p:txBody>
      </p:sp>
      <p:pic>
        <p:nvPicPr>
          <p:cNvPr id="6146" name="Picture 2">
            <a:extLst>
              <a:ext uri="{FF2B5EF4-FFF2-40B4-BE49-F238E27FC236}">
                <a16:creationId xmlns:a16="http://schemas.microsoft.com/office/drawing/2014/main" id="{6664667B-5D9E-4BB6-7595-4825C6F2E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479" y="1240466"/>
            <a:ext cx="6741042" cy="56175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7C414A-BD77-C6BD-FF7A-9171CA546AB5}"/>
              </a:ext>
            </a:extLst>
          </p:cNvPr>
          <p:cNvSpPr/>
          <p:nvPr/>
        </p:nvSpPr>
        <p:spPr>
          <a:xfrm>
            <a:off x="3023191" y="5465135"/>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5" name="Rectangle 4">
            <a:extLst>
              <a:ext uri="{FF2B5EF4-FFF2-40B4-BE49-F238E27FC236}">
                <a16:creationId xmlns:a16="http://schemas.microsoft.com/office/drawing/2014/main" id="{1B151B7A-5966-BFD2-0D2D-E1B072220B54}"/>
              </a:ext>
            </a:extLst>
          </p:cNvPr>
          <p:cNvSpPr/>
          <p:nvPr/>
        </p:nvSpPr>
        <p:spPr>
          <a:xfrm>
            <a:off x="4749209" y="5465135"/>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6" name="Rectangle 5">
            <a:extLst>
              <a:ext uri="{FF2B5EF4-FFF2-40B4-BE49-F238E27FC236}">
                <a16:creationId xmlns:a16="http://schemas.microsoft.com/office/drawing/2014/main" id="{BD0A5B4C-03B9-F472-C826-17018FFF91DA}"/>
              </a:ext>
            </a:extLst>
          </p:cNvPr>
          <p:cNvSpPr/>
          <p:nvPr/>
        </p:nvSpPr>
        <p:spPr>
          <a:xfrm>
            <a:off x="8091376" y="5465135"/>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7" name="Rectangle 6">
            <a:extLst>
              <a:ext uri="{FF2B5EF4-FFF2-40B4-BE49-F238E27FC236}">
                <a16:creationId xmlns:a16="http://schemas.microsoft.com/office/drawing/2014/main" id="{6DEC78F1-382B-DA0F-D12D-319DAF9A51EC}"/>
              </a:ext>
            </a:extLst>
          </p:cNvPr>
          <p:cNvSpPr/>
          <p:nvPr/>
        </p:nvSpPr>
        <p:spPr>
          <a:xfrm>
            <a:off x="3923140" y="3824178"/>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Rectangle 7">
            <a:extLst>
              <a:ext uri="{FF2B5EF4-FFF2-40B4-BE49-F238E27FC236}">
                <a16:creationId xmlns:a16="http://schemas.microsoft.com/office/drawing/2014/main" id="{B92469F5-9095-89A4-1176-42D16E15F7A8}"/>
              </a:ext>
            </a:extLst>
          </p:cNvPr>
          <p:cNvSpPr/>
          <p:nvPr/>
        </p:nvSpPr>
        <p:spPr>
          <a:xfrm>
            <a:off x="6280298" y="3810001"/>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9" name="Rectangle 8">
            <a:extLst>
              <a:ext uri="{FF2B5EF4-FFF2-40B4-BE49-F238E27FC236}">
                <a16:creationId xmlns:a16="http://schemas.microsoft.com/office/drawing/2014/main" id="{97979AB7-1549-17BD-3A50-B04D49127622}"/>
              </a:ext>
            </a:extLst>
          </p:cNvPr>
          <p:cNvSpPr/>
          <p:nvPr/>
        </p:nvSpPr>
        <p:spPr>
          <a:xfrm>
            <a:off x="8091376" y="3810001"/>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0" name="Rectangle 9">
            <a:extLst>
              <a:ext uri="{FF2B5EF4-FFF2-40B4-BE49-F238E27FC236}">
                <a16:creationId xmlns:a16="http://schemas.microsoft.com/office/drawing/2014/main" id="{FCEE9656-E917-8E63-FCAA-04D33DF00374}"/>
              </a:ext>
            </a:extLst>
          </p:cNvPr>
          <p:cNvSpPr/>
          <p:nvPr/>
        </p:nvSpPr>
        <p:spPr>
          <a:xfrm>
            <a:off x="3235843" y="1930737"/>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1" name="Rectangle 10">
            <a:extLst>
              <a:ext uri="{FF2B5EF4-FFF2-40B4-BE49-F238E27FC236}">
                <a16:creationId xmlns:a16="http://schemas.microsoft.com/office/drawing/2014/main" id="{B5BD1589-75E2-3AE8-285E-A0D52473E5D6}"/>
              </a:ext>
            </a:extLst>
          </p:cNvPr>
          <p:cNvSpPr/>
          <p:nvPr/>
        </p:nvSpPr>
        <p:spPr>
          <a:xfrm>
            <a:off x="5082639" y="1930737"/>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2" name="Rectangle 11">
            <a:extLst>
              <a:ext uri="{FF2B5EF4-FFF2-40B4-BE49-F238E27FC236}">
                <a16:creationId xmlns:a16="http://schemas.microsoft.com/office/drawing/2014/main" id="{71B5FE58-7D88-E77D-5F40-70291A88C4EE}"/>
              </a:ext>
            </a:extLst>
          </p:cNvPr>
          <p:cNvSpPr/>
          <p:nvPr/>
        </p:nvSpPr>
        <p:spPr>
          <a:xfrm>
            <a:off x="7208874" y="1930737"/>
            <a:ext cx="1159499" cy="87187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13" name="TextBox 12">
            <a:extLst>
              <a:ext uri="{FF2B5EF4-FFF2-40B4-BE49-F238E27FC236}">
                <a16:creationId xmlns:a16="http://schemas.microsoft.com/office/drawing/2014/main" id="{40CBBF96-03C1-57E0-AC0F-C7685A2414E1}"/>
              </a:ext>
            </a:extLst>
          </p:cNvPr>
          <p:cNvSpPr txBox="1"/>
          <p:nvPr/>
        </p:nvSpPr>
        <p:spPr>
          <a:xfrm>
            <a:off x="1789134" y="2094614"/>
            <a:ext cx="905954" cy="369332"/>
          </a:xfrm>
          <a:prstGeom prst="rect">
            <a:avLst/>
          </a:prstGeom>
          <a:noFill/>
        </p:spPr>
        <p:txBody>
          <a:bodyPr wrap="none" rtlCol="0">
            <a:spAutoFit/>
          </a:bodyPr>
          <a:lstStyle/>
          <a:p>
            <a:r>
              <a:rPr lang="en-US" dirty="0"/>
              <a:t>Strata 1</a:t>
            </a:r>
          </a:p>
        </p:txBody>
      </p:sp>
      <p:sp>
        <p:nvSpPr>
          <p:cNvPr id="14" name="TextBox 13">
            <a:extLst>
              <a:ext uri="{FF2B5EF4-FFF2-40B4-BE49-F238E27FC236}">
                <a16:creationId xmlns:a16="http://schemas.microsoft.com/office/drawing/2014/main" id="{6CD87EA5-D135-1483-EB84-9D295DC0428E}"/>
              </a:ext>
            </a:extLst>
          </p:cNvPr>
          <p:cNvSpPr txBox="1"/>
          <p:nvPr/>
        </p:nvSpPr>
        <p:spPr>
          <a:xfrm>
            <a:off x="1823344" y="4024723"/>
            <a:ext cx="905954" cy="369332"/>
          </a:xfrm>
          <a:prstGeom prst="rect">
            <a:avLst/>
          </a:prstGeom>
          <a:noFill/>
        </p:spPr>
        <p:txBody>
          <a:bodyPr wrap="none" rtlCol="0">
            <a:spAutoFit/>
          </a:bodyPr>
          <a:lstStyle/>
          <a:p>
            <a:r>
              <a:rPr lang="en-US" dirty="0"/>
              <a:t>Strata 2</a:t>
            </a:r>
          </a:p>
        </p:txBody>
      </p:sp>
      <p:sp>
        <p:nvSpPr>
          <p:cNvPr id="15" name="TextBox 14">
            <a:extLst>
              <a:ext uri="{FF2B5EF4-FFF2-40B4-BE49-F238E27FC236}">
                <a16:creationId xmlns:a16="http://schemas.microsoft.com/office/drawing/2014/main" id="{92D5F0A6-1BF7-7359-36EF-6978965D329B}"/>
              </a:ext>
            </a:extLst>
          </p:cNvPr>
          <p:cNvSpPr txBox="1"/>
          <p:nvPr/>
        </p:nvSpPr>
        <p:spPr>
          <a:xfrm>
            <a:off x="1745108" y="5716403"/>
            <a:ext cx="905954" cy="369332"/>
          </a:xfrm>
          <a:prstGeom prst="rect">
            <a:avLst/>
          </a:prstGeom>
          <a:noFill/>
        </p:spPr>
        <p:txBody>
          <a:bodyPr wrap="none" rtlCol="0">
            <a:spAutoFit/>
          </a:bodyPr>
          <a:lstStyle/>
          <a:p>
            <a:r>
              <a:rPr lang="en-US" dirty="0"/>
              <a:t>Strata 3</a:t>
            </a:r>
          </a:p>
        </p:txBody>
      </p:sp>
      <p:sp>
        <p:nvSpPr>
          <p:cNvPr id="3" name="TextBox 2">
            <a:extLst>
              <a:ext uri="{FF2B5EF4-FFF2-40B4-BE49-F238E27FC236}">
                <a16:creationId xmlns:a16="http://schemas.microsoft.com/office/drawing/2014/main" id="{B55964E5-A769-B4F5-D79C-1E7C7A1CC77A}"/>
              </a:ext>
            </a:extLst>
          </p:cNvPr>
          <p:cNvSpPr txBox="1"/>
          <p:nvPr/>
        </p:nvSpPr>
        <p:spPr>
          <a:xfrm>
            <a:off x="496957" y="807898"/>
            <a:ext cx="3205429" cy="461665"/>
          </a:xfrm>
          <a:prstGeom prst="rect">
            <a:avLst/>
          </a:prstGeom>
          <a:noFill/>
        </p:spPr>
        <p:txBody>
          <a:bodyPr wrap="none" rtlCol="0">
            <a:spAutoFit/>
          </a:bodyPr>
          <a:lstStyle/>
          <a:p>
            <a:r>
              <a:rPr lang="en-US" sz="2400" dirty="0"/>
              <a:t>Randomize within strata</a:t>
            </a:r>
          </a:p>
        </p:txBody>
      </p:sp>
    </p:spTree>
    <p:extLst>
      <p:ext uri="{BB962C8B-B14F-4D97-AF65-F5344CB8AC3E}">
        <p14:creationId xmlns:p14="http://schemas.microsoft.com/office/powerpoint/2010/main" val="38608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12AFB-B415-685B-FE29-055EC46E711A}"/>
              </a:ext>
            </a:extLst>
          </p:cNvPr>
          <p:cNvSpPr>
            <a:spLocks noGrp="1"/>
          </p:cNvSpPr>
          <p:nvPr>
            <p:ph idx="1"/>
          </p:nvPr>
        </p:nvSpPr>
        <p:spPr>
          <a:xfrm>
            <a:off x="848140" y="1166018"/>
            <a:ext cx="8229600" cy="4525963"/>
          </a:xfrm>
        </p:spPr>
        <p:txBody>
          <a:bodyPr>
            <a:normAutofit/>
          </a:bodyPr>
          <a:lstStyle/>
          <a:p>
            <a:r>
              <a:rPr lang="en-US" sz="2400" dirty="0"/>
              <a:t>Random position on height</a:t>
            </a:r>
          </a:p>
          <a:p>
            <a:r>
              <a:rPr lang="en-US" sz="2400" dirty="0"/>
              <a:t>Walk across length gradient </a:t>
            </a:r>
          </a:p>
        </p:txBody>
      </p:sp>
      <p:pic>
        <p:nvPicPr>
          <p:cNvPr id="6" name="Picture 5">
            <a:extLst>
              <a:ext uri="{FF2B5EF4-FFF2-40B4-BE49-F238E27FC236}">
                <a16:creationId xmlns:a16="http://schemas.microsoft.com/office/drawing/2014/main" id="{34EF4147-478D-A282-9A5B-BF575F5CE7FA}"/>
              </a:ext>
            </a:extLst>
          </p:cNvPr>
          <p:cNvPicPr>
            <a:picLocks noChangeAspect="1"/>
          </p:cNvPicPr>
          <p:nvPr/>
        </p:nvPicPr>
        <p:blipFill>
          <a:blip r:embed="rId2"/>
          <a:stretch>
            <a:fillRect/>
          </a:stretch>
        </p:blipFill>
        <p:spPr>
          <a:xfrm>
            <a:off x="2981739" y="2005138"/>
            <a:ext cx="5675243" cy="4729369"/>
          </a:xfrm>
          <a:prstGeom prst="rect">
            <a:avLst/>
          </a:prstGeom>
        </p:spPr>
      </p:pic>
      <p:sp>
        <p:nvSpPr>
          <p:cNvPr id="8" name="Title 1">
            <a:extLst>
              <a:ext uri="{FF2B5EF4-FFF2-40B4-BE49-F238E27FC236}">
                <a16:creationId xmlns:a16="http://schemas.microsoft.com/office/drawing/2014/main" id="{D3E6E6D2-0A48-D7E2-4E61-92989F967C35}"/>
              </a:ext>
            </a:extLst>
          </p:cNvPr>
          <p:cNvSpPr>
            <a:spLocks noGrp="1"/>
          </p:cNvSpPr>
          <p:nvPr>
            <p:ph type="title"/>
          </p:nvPr>
        </p:nvSpPr>
        <p:spPr>
          <a:xfrm>
            <a:off x="0" y="171911"/>
            <a:ext cx="10515600" cy="1325563"/>
          </a:xfrm>
        </p:spPr>
        <p:txBody>
          <a:bodyPr/>
          <a:lstStyle/>
          <a:p>
            <a:r>
              <a:rPr lang="en-US" dirty="0"/>
              <a:t>Many Forms of SRDs</a:t>
            </a:r>
          </a:p>
        </p:txBody>
      </p:sp>
    </p:spTree>
    <p:extLst>
      <p:ext uri="{BB962C8B-B14F-4D97-AF65-F5344CB8AC3E}">
        <p14:creationId xmlns:p14="http://schemas.microsoft.com/office/powerpoint/2010/main" val="361552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0E5B-C36E-F40E-1EA5-B3D6F8B09E69}"/>
              </a:ext>
            </a:extLst>
          </p:cNvPr>
          <p:cNvSpPr>
            <a:spLocks noGrp="1"/>
          </p:cNvSpPr>
          <p:nvPr>
            <p:ph type="title"/>
          </p:nvPr>
        </p:nvSpPr>
        <p:spPr>
          <a:xfrm>
            <a:off x="0" y="0"/>
            <a:ext cx="10515600" cy="1325563"/>
          </a:xfrm>
        </p:spPr>
        <p:txBody>
          <a:bodyPr/>
          <a:lstStyle/>
          <a:p>
            <a:r>
              <a:rPr lang="en-US" dirty="0"/>
              <a:t>Sampling and Selection Bias</a:t>
            </a:r>
          </a:p>
        </p:txBody>
      </p:sp>
      <p:sp>
        <p:nvSpPr>
          <p:cNvPr id="3" name="Content Placeholder 2">
            <a:extLst>
              <a:ext uri="{FF2B5EF4-FFF2-40B4-BE49-F238E27FC236}">
                <a16:creationId xmlns:a16="http://schemas.microsoft.com/office/drawing/2014/main" id="{E70D8C64-AD38-75FE-627A-92C1925167A0}"/>
              </a:ext>
            </a:extLst>
          </p:cNvPr>
          <p:cNvSpPr>
            <a:spLocks noGrp="1"/>
          </p:cNvSpPr>
          <p:nvPr>
            <p:ph idx="1"/>
          </p:nvPr>
        </p:nvSpPr>
        <p:spPr>
          <a:xfrm>
            <a:off x="1981200" y="1600200"/>
            <a:ext cx="8261498" cy="4991986"/>
          </a:xfrm>
        </p:spPr>
        <p:txBody>
          <a:bodyPr>
            <a:normAutofit lnSpcReduction="10000"/>
          </a:bodyPr>
          <a:lstStyle/>
          <a:p>
            <a:r>
              <a:rPr lang="en-US" sz="3600" dirty="0"/>
              <a:t>Observational sampling seeks to remove sources of selection bias</a:t>
            </a:r>
          </a:p>
          <a:p>
            <a:endParaRPr lang="en-US" sz="3600" dirty="0"/>
          </a:p>
          <a:p>
            <a:r>
              <a:rPr lang="en-US" sz="3600" dirty="0"/>
              <a:t>Some may be backdoors, but others are simply collider bias</a:t>
            </a:r>
          </a:p>
          <a:p>
            <a:endParaRPr lang="en-US" sz="3600" dirty="0"/>
          </a:p>
          <a:p>
            <a:r>
              <a:rPr lang="en-US" sz="3600" dirty="0"/>
              <a:t>The concepts – randomization – are infinitely relevant</a:t>
            </a:r>
          </a:p>
          <a:p>
            <a:pPr lvl="1"/>
            <a:r>
              <a:rPr lang="en-US" sz="3200" dirty="0"/>
              <a:t>Space, time, subjects, age, etc. etc. etc.</a:t>
            </a:r>
          </a:p>
        </p:txBody>
      </p:sp>
    </p:spTree>
    <p:extLst>
      <p:ext uri="{BB962C8B-B14F-4D97-AF65-F5344CB8AC3E}">
        <p14:creationId xmlns:p14="http://schemas.microsoft.com/office/powerpoint/2010/main" val="322572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18255"/>
            <a:ext cx="12086492" cy="1325563"/>
          </a:xfrm>
        </p:spPr>
        <p:txBody>
          <a:bodyPr/>
          <a:lstStyle/>
          <a:p>
            <a:r>
              <a:rPr lang="en-US" dirty="0"/>
              <a:t>Making Causal Conclusions from Observational Data</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0" y="1825625"/>
            <a:ext cx="11476892" cy="4351338"/>
          </a:xfrm>
        </p:spPr>
        <p:txBody>
          <a:bodyPr>
            <a:normAutofit fontScale="92500"/>
          </a:bodyPr>
          <a:lstStyle/>
          <a:p>
            <a:pPr marL="514350" indent="-514350">
              <a:lnSpc>
                <a:spcPct val="160000"/>
              </a:lnSpc>
              <a:buFont typeface="+mj-lt"/>
              <a:buAutoNum type="arabicPeriod"/>
            </a:pPr>
            <a:r>
              <a:rPr lang="en-US" sz="3600" dirty="0"/>
              <a:t>Sampling to Avoid Bias</a:t>
            </a:r>
          </a:p>
          <a:p>
            <a:pPr marL="514350" indent="-514350">
              <a:lnSpc>
                <a:spcPct val="160000"/>
              </a:lnSpc>
              <a:buFont typeface="+mj-lt"/>
              <a:buAutoNum type="arabicPeriod"/>
            </a:pPr>
            <a:r>
              <a:rPr lang="en-US" sz="3600" dirty="0">
                <a:solidFill>
                  <a:srgbClr val="FF0000"/>
                </a:solidFill>
              </a:rPr>
              <a:t>Selecting Variables for Analysis and Avoiding the Causal Salad</a:t>
            </a:r>
          </a:p>
          <a:p>
            <a:pPr marL="514350" indent="-514350">
              <a:lnSpc>
                <a:spcPct val="160000"/>
              </a:lnSpc>
              <a:buFont typeface="+mj-lt"/>
              <a:buAutoNum type="arabicPeriod"/>
            </a:pPr>
            <a:r>
              <a:rPr lang="en-US" sz="3600" dirty="0"/>
              <a:t>Using Clustering to Avoid Confounding</a:t>
            </a:r>
          </a:p>
          <a:p>
            <a:pPr marL="514350" indent="-514350">
              <a:lnSpc>
                <a:spcPct val="160000"/>
              </a:lnSpc>
              <a:buFont typeface="+mj-lt"/>
              <a:buAutoNum type="arabicPeriod"/>
            </a:pPr>
            <a:r>
              <a:rPr lang="en-US" sz="3600" dirty="0"/>
              <a:t>Quasi-Experiments</a:t>
            </a:r>
          </a:p>
        </p:txBody>
      </p:sp>
    </p:spTree>
    <p:extLst>
      <p:ext uri="{BB962C8B-B14F-4D97-AF65-F5344CB8AC3E}">
        <p14:creationId xmlns:p14="http://schemas.microsoft.com/office/powerpoint/2010/main" val="3431341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o alt text provided for this image">
            <a:extLst>
              <a:ext uri="{FF2B5EF4-FFF2-40B4-BE49-F238E27FC236}">
                <a16:creationId xmlns:a16="http://schemas.microsoft.com/office/drawing/2014/main" id="{AF6E9269-1D98-1AE0-2312-8A2FBA51E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69C73B-79D6-C604-17A6-51234A18B890}"/>
              </a:ext>
            </a:extLst>
          </p:cNvPr>
          <p:cNvSpPr txBox="1"/>
          <p:nvPr/>
        </p:nvSpPr>
        <p:spPr>
          <a:xfrm>
            <a:off x="1207477" y="6488668"/>
            <a:ext cx="896399" cy="307777"/>
          </a:xfrm>
          <a:prstGeom prst="rect">
            <a:avLst/>
          </a:prstGeom>
          <a:noFill/>
        </p:spPr>
        <p:txBody>
          <a:bodyPr wrap="none" rtlCol="0">
            <a:spAutoFit/>
          </a:bodyPr>
          <a:lstStyle/>
          <a:p>
            <a:r>
              <a:rPr lang="en-US" sz="1400" dirty="0"/>
              <a:t>Julia Suits</a:t>
            </a:r>
          </a:p>
        </p:txBody>
      </p:sp>
      <p:sp>
        <p:nvSpPr>
          <p:cNvPr id="5" name="TextBox 4">
            <a:extLst>
              <a:ext uri="{FF2B5EF4-FFF2-40B4-BE49-F238E27FC236}">
                <a16:creationId xmlns:a16="http://schemas.microsoft.com/office/drawing/2014/main" id="{FBCE9AA0-62A0-FD5D-E6B8-F8E2DBB429D6}"/>
              </a:ext>
            </a:extLst>
          </p:cNvPr>
          <p:cNvSpPr txBox="1"/>
          <p:nvPr/>
        </p:nvSpPr>
        <p:spPr>
          <a:xfrm>
            <a:off x="4056184" y="152401"/>
            <a:ext cx="6909071" cy="523220"/>
          </a:xfrm>
          <a:prstGeom prst="rect">
            <a:avLst/>
          </a:prstGeom>
          <a:noFill/>
        </p:spPr>
        <p:txBody>
          <a:bodyPr wrap="none" rtlCol="0">
            <a:spAutoFit/>
          </a:bodyPr>
          <a:lstStyle/>
          <a:p>
            <a:r>
              <a:rPr lang="en-US" sz="2800" dirty="0"/>
              <a:t>A Researcher Without a DAG Building a Model</a:t>
            </a:r>
          </a:p>
        </p:txBody>
      </p:sp>
    </p:spTree>
    <p:extLst>
      <p:ext uri="{BB962C8B-B14F-4D97-AF65-F5344CB8AC3E}">
        <p14:creationId xmlns:p14="http://schemas.microsoft.com/office/powerpoint/2010/main" val="9963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CC0B-52F7-A942-BCF5-50CDD629BFA8}"/>
              </a:ext>
            </a:extLst>
          </p:cNvPr>
          <p:cNvSpPr>
            <a:spLocks noGrp="1"/>
          </p:cNvSpPr>
          <p:nvPr>
            <p:ph type="title"/>
          </p:nvPr>
        </p:nvSpPr>
        <p:spPr>
          <a:xfrm>
            <a:off x="13510" y="-14064"/>
            <a:ext cx="10515600" cy="1325563"/>
          </a:xfrm>
        </p:spPr>
        <p:txBody>
          <a:bodyPr>
            <a:noAutofit/>
          </a:bodyPr>
          <a:lstStyle/>
          <a:p>
            <a:r>
              <a:rPr lang="en-US" dirty="0"/>
              <a:t>Features of DAGs to Watch Out For in Selecting Predictors</a:t>
            </a:r>
          </a:p>
        </p:txBody>
      </p:sp>
      <p:sp>
        <p:nvSpPr>
          <p:cNvPr id="4" name="TextBox 3">
            <a:extLst>
              <a:ext uri="{FF2B5EF4-FFF2-40B4-BE49-F238E27FC236}">
                <a16:creationId xmlns:a16="http://schemas.microsoft.com/office/drawing/2014/main" id="{EFFEB29D-7189-A84F-B403-99B66AC28144}"/>
              </a:ext>
            </a:extLst>
          </p:cNvPr>
          <p:cNvSpPr txBox="1"/>
          <p:nvPr/>
        </p:nvSpPr>
        <p:spPr>
          <a:xfrm>
            <a:off x="2269963" y="1458124"/>
            <a:ext cx="1425391" cy="461665"/>
          </a:xfrm>
          <a:prstGeom prst="rect">
            <a:avLst/>
          </a:prstGeom>
          <a:noFill/>
        </p:spPr>
        <p:txBody>
          <a:bodyPr wrap="none" rtlCol="0">
            <a:spAutoFit/>
          </a:bodyPr>
          <a:lstStyle/>
          <a:p>
            <a:pPr algn="ctr"/>
            <a:r>
              <a:rPr lang="en-US" sz="2400" u="sng" dirty="0"/>
              <a:t>The Chain</a:t>
            </a:r>
          </a:p>
        </p:txBody>
      </p:sp>
      <p:sp>
        <p:nvSpPr>
          <p:cNvPr id="5" name="TextBox 4">
            <a:extLst>
              <a:ext uri="{FF2B5EF4-FFF2-40B4-BE49-F238E27FC236}">
                <a16:creationId xmlns:a16="http://schemas.microsoft.com/office/drawing/2014/main" id="{4831B785-6C15-ED49-B696-4C3166BEAE09}"/>
              </a:ext>
            </a:extLst>
          </p:cNvPr>
          <p:cNvSpPr txBox="1"/>
          <p:nvPr/>
        </p:nvSpPr>
        <p:spPr>
          <a:xfrm>
            <a:off x="7991823" y="1227754"/>
            <a:ext cx="1680268" cy="461665"/>
          </a:xfrm>
          <a:prstGeom prst="rect">
            <a:avLst/>
          </a:prstGeom>
          <a:noFill/>
        </p:spPr>
        <p:txBody>
          <a:bodyPr wrap="none" rtlCol="0">
            <a:spAutoFit/>
          </a:bodyPr>
          <a:lstStyle/>
          <a:p>
            <a:pPr algn="ctr"/>
            <a:r>
              <a:rPr lang="en-US" sz="2400" u="sng" dirty="0"/>
              <a:t>The Collider</a:t>
            </a:r>
          </a:p>
        </p:txBody>
      </p:sp>
      <p:sp>
        <p:nvSpPr>
          <p:cNvPr id="6" name="TextBox 5">
            <a:extLst>
              <a:ext uri="{FF2B5EF4-FFF2-40B4-BE49-F238E27FC236}">
                <a16:creationId xmlns:a16="http://schemas.microsoft.com/office/drawing/2014/main" id="{E888CF3C-92FE-A147-8501-6FB95FAB9B16}"/>
              </a:ext>
            </a:extLst>
          </p:cNvPr>
          <p:cNvSpPr txBox="1"/>
          <p:nvPr/>
        </p:nvSpPr>
        <p:spPr>
          <a:xfrm>
            <a:off x="1945909" y="3863480"/>
            <a:ext cx="2199961" cy="461665"/>
          </a:xfrm>
          <a:prstGeom prst="rect">
            <a:avLst/>
          </a:prstGeom>
          <a:noFill/>
        </p:spPr>
        <p:txBody>
          <a:bodyPr wrap="none" rtlCol="0">
            <a:spAutoFit/>
          </a:bodyPr>
          <a:lstStyle/>
          <a:p>
            <a:pPr algn="ctr"/>
            <a:r>
              <a:rPr lang="en-US" sz="2400" u="sng" dirty="0"/>
              <a:t>The Descendant</a:t>
            </a:r>
          </a:p>
        </p:txBody>
      </p:sp>
      <p:sp>
        <p:nvSpPr>
          <p:cNvPr id="7" name="TextBox 6">
            <a:extLst>
              <a:ext uri="{FF2B5EF4-FFF2-40B4-BE49-F238E27FC236}">
                <a16:creationId xmlns:a16="http://schemas.microsoft.com/office/drawing/2014/main" id="{C79766E7-220E-CA47-B9D9-FF8A32757537}"/>
              </a:ext>
            </a:extLst>
          </p:cNvPr>
          <p:cNvSpPr txBox="1"/>
          <p:nvPr/>
        </p:nvSpPr>
        <p:spPr>
          <a:xfrm>
            <a:off x="8227026" y="3863480"/>
            <a:ext cx="1265667" cy="461665"/>
          </a:xfrm>
          <a:prstGeom prst="rect">
            <a:avLst/>
          </a:prstGeom>
          <a:noFill/>
        </p:spPr>
        <p:txBody>
          <a:bodyPr wrap="none" rtlCol="0">
            <a:spAutoFit/>
          </a:bodyPr>
          <a:lstStyle/>
          <a:p>
            <a:pPr algn="ctr"/>
            <a:r>
              <a:rPr lang="en-US" sz="2400" u="sng" dirty="0"/>
              <a:t>The Fork</a:t>
            </a:r>
          </a:p>
        </p:txBody>
      </p:sp>
      <p:sp>
        <p:nvSpPr>
          <p:cNvPr id="8" name="TextBox 7">
            <a:extLst>
              <a:ext uri="{FF2B5EF4-FFF2-40B4-BE49-F238E27FC236}">
                <a16:creationId xmlns:a16="http://schemas.microsoft.com/office/drawing/2014/main" id="{8C236866-725B-F240-9315-31710C508754}"/>
              </a:ext>
            </a:extLst>
          </p:cNvPr>
          <p:cNvSpPr txBox="1"/>
          <p:nvPr/>
        </p:nvSpPr>
        <p:spPr>
          <a:xfrm>
            <a:off x="2967713" y="2242412"/>
            <a:ext cx="611066"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X2</a:t>
            </a:r>
          </a:p>
        </p:txBody>
      </p:sp>
      <p:sp>
        <p:nvSpPr>
          <p:cNvPr id="9" name="TextBox 8">
            <a:extLst>
              <a:ext uri="{FF2B5EF4-FFF2-40B4-BE49-F238E27FC236}">
                <a16:creationId xmlns:a16="http://schemas.microsoft.com/office/drawing/2014/main" id="{457086F1-6D01-4248-8A40-B76D47150066}"/>
              </a:ext>
            </a:extLst>
          </p:cNvPr>
          <p:cNvSpPr txBox="1"/>
          <p:nvPr/>
        </p:nvSpPr>
        <p:spPr>
          <a:xfrm>
            <a:off x="4463611" y="2242412"/>
            <a:ext cx="391454"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Y</a:t>
            </a:r>
          </a:p>
        </p:txBody>
      </p:sp>
      <p:sp>
        <p:nvSpPr>
          <p:cNvPr id="10" name="TextBox 9">
            <a:extLst>
              <a:ext uri="{FF2B5EF4-FFF2-40B4-BE49-F238E27FC236}">
                <a16:creationId xmlns:a16="http://schemas.microsoft.com/office/drawing/2014/main" id="{0A73E591-C810-114B-A522-9C33B9926F9E}"/>
              </a:ext>
            </a:extLst>
          </p:cNvPr>
          <p:cNvSpPr txBox="1"/>
          <p:nvPr/>
        </p:nvSpPr>
        <p:spPr>
          <a:xfrm>
            <a:off x="1573102" y="2242412"/>
            <a:ext cx="611066"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X1</a:t>
            </a:r>
          </a:p>
        </p:txBody>
      </p:sp>
      <p:cxnSp>
        <p:nvCxnSpPr>
          <p:cNvPr id="14" name="Straight Arrow Connector 13">
            <a:extLst>
              <a:ext uri="{FF2B5EF4-FFF2-40B4-BE49-F238E27FC236}">
                <a16:creationId xmlns:a16="http://schemas.microsoft.com/office/drawing/2014/main" id="{DE76141A-745E-5648-8DD7-81785C94D97C}"/>
              </a:ext>
            </a:extLst>
          </p:cNvPr>
          <p:cNvCxnSpPr>
            <a:cxnSpLocks/>
            <a:stCxn id="8" idx="3"/>
            <a:endCxn id="9" idx="1"/>
          </p:cNvCxnSpPr>
          <p:nvPr/>
        </p:nvCxnSpPr>
        <p:spPr>
          <a:xfrm>
            <a:off x="3578779" y="2504022"/>
            <a:ext cx="884832"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A9B234A-AFAF-FD42-B7A4-DFEBD16790A3}"/>
              </a:ext>
            </a:extLst>
          </p:cNvPr>
          <p:cNvCxnSpPr>
            <a:cxnSpLocks/>
            <a:stCxn id="10" idx="3"/>
            <a:endCxn id="8" idx="1"/>
          </p:cNvCxnSpPr>
          <p:nvPr/>
        </p:nvCxnSpPr>
        <p:spPr>
          <a:xfrm>
            <a:off x="2184168" y="2504022"/>
            <a:ext cx="783545"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A6DC2397-705A-FA46-A525-D7E736F85C7A}"/>
              </a:ext>
            </a:extLst>
          </p:cNvPr>
          <p:cNvSpPr txBox="1"/>
          <p:nvPr/>
        </p:nvSpPr>
        <p:spPr>
          <a:xfrm>
            <a:off x="8727621" y="2654009"/>
            <a:ext cx="391454"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Y</a:t>
            </a:r>
          </a:p>
        </p:txBody>
      </p:sp>
      <p:sp>
        <p:nvSpPr>
          <p:cNvPr id="24" name="TextBox 23">
            <a:extLst>
              <a:ext uri="{FF2B5EF4-FFF2-40B4-BE49-F238E27FC236}">
                <a16:creationId xmlns:a16="http://schemas.microsoft.com/office/drawing/2014/main" id="{0F54789E-7002-B04D-93E8-91807FCCC28C}"/>
              </a:ext>
            </a:extLst>
          </p:cNvPr>
          <p:cNvSpPr txBox="1"/>
          <p:nvPr/>
        </p:nvSpPr>
        <p:spPr>
          <a:xfrm>
            <a:off x="10003907" y="2012043"/>
            <a:ext cx="611066"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X2</a:t>
            </a:r>
          </a:p>
        </p:txBody>
      </p:sp>
      <p:sp>
        <p:nvSpPr>
          <p:cNvPr id="25" name="TextBox 24">
            <a:extLst>
              <a:ext uri="{FF2B5EF4-FFF2-40B4-BE49-F238E27FC236}">
                <a16:creationId xmlns:a16="http://schemas.microsoft.com/office/drawing/2014/main" id="{8BA84CE2-7794-AB4D-A09B-9C717A6DE508}"/>
              </a:ext>
            </a:extLst>
          </p:cNvPr>
          <p:cNvSpPr txBox="1"/>
          <p:nvPr/>
        </p:nvSpPr>
        <p:spPr>
          <a:xfrm>
            <a:off x="7223202" y="2012043"/>
            <a:ext cx="611066"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X1</a:t>
            </a:r>
          </a:p>
        </p:txBody>
      </p:sp>
      <p:cxnSp>
        <p:nvCxnSpPr>
          <p:cNvPr id="26" name="Straight Arrow Connector 25">
            <a:extLst>
              <a:ext uri="{FF2B5EF4-FFF2-40B4-BE49-F238E27FC236}">
                <a16:creationId xmlns:a16="http://schemas.microsoft.com/office/drawing/2014/main" id="{76ED66AD-D109-8746-B4ED-DA0186B1E7E9}"/>
              </a:ext>
            </a:extLst>
          </p:cNvPr>
          <p:cNvCxnSpPr>
            <a:cxnSpLocks/>
            <a:stCxn id="24" idx="1"/>
            <a:endCxn id="23" idx="3"/>
          </p:cNvCxnSpPr>
          <p:nvPr/>
        </p:nvCxnSpPr>
        <p:spPr>
          <a:xfrm flipH="1">
            <a:off x="9119075" y="2273653"/>
            <a:ext cx="884832" cy="64196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951A01EC-579C-5E47-BB34-A0433A3FF28B}"/>
              </a:ext>
            </a:extLst>
          </p:cNvPr>
          <p:cNvCxnSpPr>
            <a:cxnSpLocks/>
            <a:stCxn id="25" idx="3"/>
            <a:endCxn id="23" idx="1"/>
          </p:cNvCxnSpPr>
          <p:nvPr/>
        </p:nvCxnSpPr>
        <p:spPr>
          <a:xfrm>
            <a:off x="7834268" y="2273653"/>
            <a:ext cx="893353" cy="64196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70058FA-52C3-3943-A266-D01F2C8BC5D9}"/>
              </a:ext>
            </a:extLst>
          </p:cNvPr>
          <p:cNvSpPr txBox="1"/>
          <p:nvPr/>
        </p:nvSpPr>
        <p:spPr>
          <a:xfrm>
            <a:off x="2677126" y="5616577"/>
            <a:ext cx="611066" cy="523219"/>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X3</a:t>
            </a:r>
          </a:p>
        </p:txBody>
      </p:sp>
      <p:sp>
        <p:nvSpPr>
          <p:cNvPr id="47" name="TextBox 46">
            <a:extLst>
              <a:ext uri="{FF2B5EF4-FFF2-40B4-BE49-F238E27FC236}">
                <a16:creationId xmlns:a16="http://schemas.microsoft.com/office/drawing/2014/main" id="{6D5B1D44-C58C-4B45-9F8A-3795A07C3856}"/>
              </a:ext>
            </a:extLst>
          </p:cNvPr>
          <p:cNvSpPr txBox="1"/>
          <p:nvPr/>
        </p:nvSpPr>
        <p:spPr>
          <a:xfrm>
            <a:off x="8585131" y="4543934"/>
            <a:ext cx="611066"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X2</a:t>
            </a:r>
          </a:p>
        </p:txBody>
      </p:sp>
      <p:sp>
        <p:nvSpPr>
          <p:cNvPr id="48" name="TextBox 47">
            <a:extLst>
              <a:ext uri="{FF2B5EF4-FFF2-40B4-BE49-F238E27FC236}">
                <a16:creationId xmlns:a16="http://schemas.microsoft.com/office/drawing/2014/main" id="{30866EC8-C7C4-D04C-804E-4620B14CB744}"/>
              </a:ext>
            </a:extLst>
          </p:cNvPr>
          <p:cNvSpPr txBox="1"/>
          <p:nvPr/>
        </p:nvSpPr>
        <p:spPr>
          <a:xfrm>
            <a:off x="9472998" y="5541615"/>
            <a:ext cx="391454"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Y</a:t>
            </a:r>
          </a:p>
        </p:txBody>
      </p:sp>
      <p:sp>
        <p:nvSpPr>
          <p:cNvPr id="49" name="TextBox 48">
            <a:extLst>
              <a:ext uri="{FF2B5EF4-FFF2-40B4-BE49-F238E27FC236}">
                <a16:creationId xmlns:a16="http://schemas.microsoft.com/office/drawing/2014/main" id="{8688DF61-3193-9344-BA16-E2FE6EB69133}"/>
              </a:ext>
            </a:extLst>
          </p:cNvPr>
          <p:cNvSpPr txBox="1"/>
          <p:nvPr/>
        </p:nvSpPr>
        <p:spPr>
          <a:xfrm>
            <a:off x="7804376" y="5536215"/>
            <a:ext cx="611066"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X1</a:t>
            </a:r>
          </a:p>
        </p:txBody>
      </p:sp>
      <p:cxnSp>
        <p:nvCxnSpPr>
          <p:cNvPr id="50" name="Straight Arrow Connector 49">
            <a:extLst>
              <a:ext uri="{FF2B5EF4-FFF2-40B4-BE49-F238E27FC236}">
                <a16:creationId xmlns:a16="http://schemas.microsoft.com/office/drawing/2014/main" id="{A3F79628-3D7E-A143-AEE8-3EB1E8A33289}"/>
              </a:ext>
            </a:extLst>
          </p:cNvPr>
          <p:cNvCxnSpPr>
            <a:cxnSpLocks/>
            <a:stCxn id="49" idx="3"/>
            <a:endCxn id="48" idx="1"/>
          </p:cNvCxnSpPr>
          <p:nvPr/>
        </p:nvCxnSpPr>
        <p:spPr>
          <a:xfrm>
            <a:off x="8415442" y="5797826"/>
            <a:ext cx="1057557" cy="540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DB83A2AE-4359-5C40-BFEB-CB7166C40555}"/>
              </a:ext>
            </a:extLst>
          </p:cNvPr>
          <p:cNvCxnSpPr>
            <a:cxnSpLocks/>
            <a:stCxn id="47" idx="2"/>
            <a:endCxn id="49" idx="0"/>
          </p:cNvCxnSpPr>
          <p:nvPr/>
        </p:nvCxnSpPr>
        <p:spPr>
          <a:xfrm flipH="1">
            <a:off x="8109909" y="5067155"/>
            <a:ext cx="780755" cy="46906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9D1A5618-64C6-0C47-910E-C2F3582071EC}"/>
              </a:ext>
            </a:extLst>
          </p:cNvPr>
          <p:cNvCxnSpPr>
            <a:cxnSpLocks/>
            <a:stCxn id="47" idx="2"/>
            <a:endCxn id="48" idx="0"/>
          </p:cNvCxnSpPr>
          <p:nvPr/>
        </p:nvCxnSpPr>
        <p:spPr>
          <a:xfrm>
            <a:off x="8890664" y="5067155"/>
            <a:ext cx="778061" cy="47446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61" name="TextBox 60">
            <a:extLst>
              <a:ext uri="{FF2B5EF4-FFF2-40B4-BE49-F238E27FC236}">
                <a16:creationId xmlns:a16="http://schemas.microsoft.com/office/drawing/2014/main" id="{C3A86551-600E-1647-8399-B7A23860AAC7}"/>
              </a:ext>
            </a:extLst>
          </p:cNvPr>
          <p:cNvSpPr txBox="1"/>
          <p:nvPr/>
        </p:nvSpPr>
        <p:spPr>
          <a:xfrm>
            <a:off x="2677126" y="4721747"/>
            <a:ext cx="611066"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X2</a:t>
            </a:r>
          </a:p>
        </p:txBody>
      </p:sp>
      <p:sp>
        <p:nvSpPr>
          <p:cNvPr id="62" name="TextBox 61">
            <a:extLst>
              <a:ext uri="{FF2B5EF4-FFF2-40B4-BE49-F238E27FC236}">
                <a16:creationId xmlns:a16="http://schemas.microsoft.com/office/drawing/2014/main" id="{EF5B2114-E247-774A-8CAF-B43C95B8AE03}"/>
              </a:ext>
            </a:extLst>
          </p:cNvPr>
          <p:cNvSpPr txBox="1"/>
          <p:nvPr/>
        </p:nvSpPr>
        <p:spPr>
          <a:xfrm>
            <a:off x="4173024" y="4721747"/>
            <a:ext cx="391454"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Y</a:t>
            </a:r>
          </a:p>
        </p:txBody>
      </p:sp>
      <p:sp>
        <p:nvSpPr>
          <p:cNvPr id="63" name="TextBox 62">
            <a:extLst>
              <a:ext uri="{FF2B5EF4-FFF2-40B4-BE49-F238E27FC236}">
                <a16:creationId xmlns:a16="http://schemas.microsoft.com/office/drawing/2014/main" id="{764B1A8E-A672-FC45-B4FC-7C23B2B487AB}"/>
              </a:ext>
            </a:extLst>
          </p:cNvPr>
          <p:cNvSpPr txBox="1"/>
          <p:nvPr/>
        </p:nvSpPr>
        <p:spPr>
          <a:xfrm>
            <a:off x="1282514" y="4721747"/>
            <a:ext cx="611066" cy="523221"/>
          </a:xfrm>
          <a:prstGeom prst="rect">
            <a:avLst/>
          </a:prstGeom>
          <a:noFill/>
          <a:ln>
            <a:solidFill>
              <a:schemeClr val="tx1"/>
            </a:solidFill>
          </a:ln>
        </p:spPr>
        <p:txBody>
          <a:bodyPr wrap="none" rtlCol="0">
            <a:spAutoFit/>
          </a:bodyPr>
          <a:lstStyle/>
          <a:p>
            <a:pPr algn="ctr"/>
            <a:r>
              <a:rPr lang="en-US" sz="2800" dirty="0">
                <a:latin typeface="Avenir" panose="02000503020000020003" pitchFamily="2" charset="0"/>
                <a:cs typeface="Calibri Light"/>
              </a:rPr>
              <a:t>X1</a:t>
            </a:r>
          </a:p>
        </p:txBody>
      </p:sp>
      <p:cxnSp>
        <p:nvCxnSpPr>
          <p:cNvPr id="64" name="Straight Arrow Connector 63">
            <a:extLst>
              <a:ext uri="{FF2B5EF4-FFF2-40B4-BE49-F238E27FC236}">
                <a16:creationId xmlns:a16="http://schemas.microsoft.com/office/drawing/2014/main" id="{12396FEB-01B3-D54F-A192-3B6EB1A9C73D}"/>
              </a:ext>
            </a:extLst>
          </p:cNvPr>
          <p:cNvCxnSpPr>
            <a:cxnSpLocks/>
            <a:stCxn id="61" idx="3"/>
            <a:endCxn id="62" idx="1"/>
          </p:cNvCxnSpPr>
          <p:nvPr/>
        </p:nvCxnSpPr>
        <p:spPr>
          <a:xfrm>
            <a:off x="3288192" y="4983358"/>
            <a:ext cx="884832"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65" name="Straight Arrow Connector 64">
            <a:extLst>
              <a:ext uri="{FF2B5EF4-FFF2-40B4-BE49-F238E27FC236}">
                <a16:creationId xmlns:a16="http://schemas.microsoft.com/office/drawing/2014/main" id="{475ACB2C-1A2C-FB49-B066-90DAADA39CEE}"/>
              </a:ext>
            </a:extLst>
          </p:cNvPr>
          <p:cNvCxnSpPr>
            <a:cxnSpLocks/>
            <a:stCxn id="63" idx="3"/>
            <a:endCxn id="61" idx="1"/>
          </p:cNvCxnSpPr>
          <p:nvPr/>
        </p:nvCxnSpPr>
        <p:spPr>
          <a:xfrm>
            <a:off x="1893580" y="4983358"/>
            <a:ext cx="783546"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66" name="Straight Arrow Connector 65">
            <a:extLst>
              <a:ext uri="{FF2B5EF4-FFF2-40B4-BE49-F238E27FC236}">
                <a16:creationId xmlns:a16="http://schemas.microsoft.com/office/drawing/2014/main" id="{BF8E1A75-27C8-D84D-A6EF-B1AFD5CD2169}"/>
              </a:ext>
            </a:extLst>
          </p:cNvPr>
          <p:cNvCxnSpPr>
            <a:cxnSpLocks/>
            <a:stCxn id="61" idx="2"/>
            <a:endCxn id="30" idx="0"/>
          </p:cNvCxnSpPr>
          <p:nvPr/>
        </p:nvCxnSpPr>
        <p:spPr>
          <a:xfrm>
            <a:off x="2982659" y="5244968"/>
            <a:ext cx="0" cy="371609"/>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7086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69B9-08A0-4D49-AEB5-64B95AF6219D}"/>
              </a:ext>
            </a:extLst>
          </p:cNvPr>
          <p:cNvSpPr>
            <a:spLocks noGrp="1"/>
          </p:cNvSpPr>
          <p:nvPr>
            <p:ph type="title"/>
          </p:nvPr>
        </p:nvSpPr>
        <p:spPr>
          <a:xfrm>
            <a:off x="0" y="0"/>
            <a:ext cx="10515600" cy="1325563"/>
          </a:xfrm>
        </p:spPr>
        <p:txBody>
          <a:bodyPr/>
          <a:lstStyle/>
          <a:p>
            <a:r>
              <a:rPr lang="en-US" dirty="0"/>
              <a:t>Chain of Foolish Inference</a:t>
            </a:r>
          </a:p>
        </p:txBody>
      </p:sp>
      <p:sp>
        <p:nvSpPr>
          <p:cNvPr id="3" name="Content Placeholder 2">
            <a:extLst>
              <a:ext uri="{FF2B5EF4-FFF2-40B4-BE49-F238E27FC236}">
                <a16:creationId xmlns:a16="http://schemas.microsoft.com/office/drawing/2014/main" id="{24094E12-1149-E148-A323-C7C8A6CEDB7B}"/>
              </a:ext>
            </a:extLst>
          </p:cNvPr>
          <p:cNvSpPr>
            <a:spLocks noGrp="1"/>
          </p:cNvSpPr>
          <p:nvPr>
            <p:ph idx="1"/>
          </p:nvPr>
        </p:nvSpPr>
        <p:spPr>
          <a:xfrm>
            <a:off x="739346" y="1148139"/>
            <a:ext cx="10515600" cy="4351338"/>
          </a:xfrm>
        </p:spPr>
        <p:txBody>
          <a:bodyPr>
            <a:normAutofit/>
          </a:bodyPr>
          <a:lstStyle/>
          <a:p>
            <a:pPr marL="0" indent="0">
              <a:buNone/>
            </a:pPr>
            <a:r>
              <a:rPr lang="en-US" sz="2400" b="1" i="1" dirty="0">
                <a:latin typeface="Avenir" panose="02000503020000020003" pitchFamily="2" charset="0"/>
              </a:rPr>
              <a:t>Consider the following:</a:t>
            </a:r>
          </a:p>
          <a:p>
            <a:pPr marL="0" indent="0">
              <a:buNone/>
            </a:pPr>
            <a:endParaRPr lang="en-US" sz="2400" dirty="0">
              <a:latin typeface="Avenir" panose="02000503020000020003" pitchFamily="2" charset="0"/>
            </a:endParaRPr>
          </a:p>
          <a:p>
            <a:pPr marL="0" indent="0">
              <a:buNone/>
            </a:pPr>
            <a:r>
              <a:rPr lang="en-US" sz="2400" dirty="0">
                <a:latin typeface="Avenir" panose="02000503020000020003" pitchFamily="2" charset="0"/>
              </a:rPr>
              <a:t>You are following a cohort of patients with tumors to see if tumor size influences buildup of blood toxins. You measure differences in tumor sizes at t0, and then again at t1, when you take blood samples</a:t>
            </a:r>
          </a:p>
          <a:p>
            <a:pPr marL="0" indent="0">
              <a:buNone/>
            </a:pPr>
            <a:endParaRPr lang="en-US" sz="2400" dirty="0">
              <a:latin typeface="Avenir" panose="02000503020000020003" pitchFamily="2" charset="0"/>
            </a:endParaRPr>
          </a:p>
          <a:p>
            <a:pPr marL="0" indent="0">
              <a:buNone/>
            </a:pPr>
            <a:r>
              <a:rPr lang="en-US" sz="2400" dirty="0">
                <a:latin typeface="Avenir" panose="02000503020000020003" pitchFamily="2" charset="0"/>
              </a:rPr>
              <a:t>Which tumor size(s) do you use as predictors of blood toxin concentrations? Initial, final, or both?</a:t>
            </a:r>
          </a:p>
        </p:txBody>
      </p:sp>
      <p:sp>
        <p:nvSpPr>
          <p:cNvPr id="4" name="TextBox 3">
            <a:extLst>
              <a:ext uri="{FF2B5EF4-FFF2-40B4-BE49-F238E27FC236}">
                <a16:creationId xmlns:a16="http://schemas.microsoft.com/office/drawing/2014/main" id="{5D0A8C9C-8FF6-6F46-868A-E6D5C4370A4B}"/>
              </a:ext>
            </a:extLst>
          </p:cNvPr>
          <p:cNvSpPr txBox="1"/>
          <p:nvPr/>
        </p:nvSpPr>
        <p:spPr>
          <a:xfrm>
            <a:off x="4926859" y="5070642"/>
            <a:ext cx="1347548"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Final</a:t>
            </a:r>
          </a:p>
          <a:p>
            <a:pPr algn="ctr"/>
            <a:r>
              <a:rPr lang="en-US" sz="3200" dirty="0">
                <a:latin typeface="Avenir" panose="02000503020000020003" pitchFamily="2" charset="0"/>
                <a:cs typeface="Calibri Light"/>
              </a:rPr>
              <a:t>Tumor</a:t>
            </a:r>
          </a:p>
        </p:txBody>
      </p:sp>
      <p:sp>
        <p:nvSpPr>
          <p:cNvPr id="5" name="TextBox 4">
            <a:extLst>
              <a:ext uri="{FF2B5EF4-FFF2-40B4-BE49-F238E27FC236}">
                <a16:creationId xmlns:a16="http://schemas.microsoft.com/office/drawing/2014/main" id="{EF072558-FBB9-7C4B-877D-7201623DD161}"/>
              </a:ext>
            </a:extLst>
          </p:cNvPr>
          <p:cNvSpPr txBox="1"/>
          <p:nvPr/>
        </p:nvSpPr>
        <p:spPr>
          <a:xfrm>
            <a:off x="7134487" y="5074260"/>
            <a:ext cx="2812373"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Toxin</a:t>
            </a:r>
          </a:p>
          <a:p>
            <a:pPr algn="ctr"/>
            <a:r>
              <a:rPr lang="en-US" sz="3200" dirty="0">
                <a:latin typeface="Avenir" panose="02000503020000020003" pitchFamily="2" charset="0"/>
                <a:cs typeface="Calibri Light"/>
              </a:rPr>
              <a:t>Concentration</a:t>
            </a:r>
          </a:p>
        </p:txBody>
      </p:sp>
      <p:sp>
        <p:nvSpPr>
          <p:cNvPr id="6" name="TextBox 5">
            <a:extLst>
              <a:ext uri="{FF2B5EF4-FFF2-40B4-BE49-F238E27FC236}">
                <a16:creationId xmlns:a16="http://schemas.microsoft.com/office/drawing/2014/main" id="{8F37D92C-D848-F345-86AE-B1D99AEDE8AF}"/>
              </a:ext>
            </a:extLst>
          </p:cNvPr>
          <p:cNvSpPr txBox="1"/>
          <p:nvPr/>
        </p:nvSpPr>
        <p:spPr>
          <a:xfrm>
            <a:off x="2188958" y="5066990"/>
            <a:ext cx="1877822" cy="1077218"/>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Initial Tumor</a:t>
            </a:r>
          </a:p>
        </p:txBody>
      </p:sp>
      <p:cxnSp>
        <p:nvCxnSpPr>
          <p:cNvPr id="7" name="Straight Arrow Connector 6">
            <a:extLst>
              <a:ext uri="{FF2B5EF4-FFF2-40B4-BE49-F238E27FC236}">
                <a16:creationId xmlns:a16="http://schemas.microsoft.com/office/drawing/2014/main" id="{2220A9B3-D014-3F49-9970-AFA2D093C3BE}"/>
              </a:ext>
            </a:extLst>
          </p:cNvPr>
          <p:cNvCxnSpPr>
            <a:cxnSpLocks/>
            <a:stCxn id="4" idx="3"/>
            <a:endCxn id="5" idx="1"/>
          </p:cNvCxnSpPr>
          <p:nvPr/>
        </p:nvCxnSpPr>
        <p:spPr>
          <a:xfrm>
            <a:off x="6274408" y="5609251"/>
            <a:ext cx="860079"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28838808-83EE-7840-B8F9-F9CE425C2B98}"/>
              </a:ext>
            </a:extLst>
          </p:cNvPr>
          <p:cNvCxnSpPr>
            <a:cxnSpLocks/>
            <a:stCxn id="6" idx="3"/>
            <a:endCxn id="4" idx="1"/>
          </p:cNvCxnSpPr>
          <p:nvPr/>
        </p:nvCxnSpPr>
        <p:spPr>
          <a:xfrm>
            <a:off x="4066781" y="5605599"/>
            <a:ext cx="860079" cy="3652"/>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157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8216-0F61-354C-A762-BBD8414C8ECF}"/>
              </a:ext>
            </a:extLst>
          </p:cNvPr>
          <p:cNvSpPr>
            <a:spLocks noGrp="1"/>
          </p:cNvSpPr>
          <p:nvPr>
            <p:ph type="title"/>
          </p:nvPr>
        </p:nvSpPr>
        <p:spPr/>
        <p:txBody>
          <a:bodyPr/>
          <a:lstStyle/>
          <a:p>
            <a:r>
              <a:rPr lang="en-US" dirty="0"/>
              <a:t>Consider the Consequences</a:t>
            </a:r>
          </a:p>
        </p:txBody>
      </p:sp>
      <p:sp>
        <p:nvSpPr>
          <p:cNvPr id="14" name="TextBox 13">
            <a:extLst>
              <a:ext uri="{FF2B5EF4-FFF2-40B4-BE49-F238E27FC236}">
                <a16:creationId xmlns:a16="http://schemas.microsoft.com/office/drawing/2014/main" id="{753DB7B9-1D81-6740-BB93-90F8EDE40298}"/>
              </a:ext>
            </a:extLst>
          </p:cNvPr>
          <p:cNvSpPr txBox="1"/>
          <p:nvPr/>
        </p:nvSpPr>
        <p:spPr>
          <a:xfrm>
            <a:off x="4371515" y="5832992"/>
            <a:ext cx="1058815" cy="830997"/>
          </a:xfrm>
          <a:prstGeom prst="rect">
            <a:avLst/>
          </a:prstGeom>
          <a:noFill/>
          <a:ln>
            <a:solidFill>
              <a:schemeClr val="tx1"/>
            </a:solidFill>
          </a:ln>
        </p:spPr>
        <p:txBody>
          <a:bodyPr wrap="none" rtlCol="0">
            <a:spAutoFit/>
          </a:bodyPr>
          <a:lstStyle/>
          <a:p>
            <a:pPr algn="ctr"/>
            <a:r>
              <a:rPr lang="en-US" sz="2400" dirty="0">
                <a:latin typeface="Avenir" panose="02000503020000020003" pitchFamily="2" charset="0"/>
                <a:cs typeface="Calibri Light"/>
              </a:rPr>
              <a:t>Final</a:t>
            </a:r>
          </a:p>
          <a:p>
            <a:pPr algn="ctr"/>
            <a:r>
              <a:rPr lang="en-US" sz="2400" dirty="0">
                <a:latin typeface="Avenir" panose="02000503020000020003" pitchFamily="2" charset="0"/>
                <a:cs typeface="Calibri Light"/>
              </a:rPr>
              <a:t>Tumor</a:t>
            </a:r>
          </a:p>
        </p:txBody>
      </p:sp>
      <p:sp>
        <p:nvSpPr>
          <p:cNvPr id="4" name="TextBox 3">
            <a:extLst>
              <a:ext uri="{FF2B5EF4-FFF2-40B4-BE49-F238E27FC236}">
                <a16:creationId xmlns:a16="http://schemas.microsoft.com/office/drawing/2014/main" id="{7B6DB9F4-BCB5-B64B-BA58-E36B52EB3E69}"/>
              </a:ext>
            </a:extLst>
          </p:cNvPr>
          <p:cNvSpPr txBox="1"/>
          <p:nvPr/>
        </p:nvSpPr>
        <p:spPr>
          <a:xfrm>
            <a:off x="4957716" y="1398963"/>
            <a:ext cx="1058815" cy="830997"/>
          </a:xfrm>
          <a:prstGeom prst="rect">
            <a:avLst/>
          </a:prstGeom>
          <a:noFill/>
          <a:ln>
            <a:solidFill>
              <a:schemeClr val="tx1"/>
            </a:solidFill>
          </a:ln>
        </p:spPr>
        <p:txBody>
          <a:bodyPr wrap="none" rtlCol="0">
            <a:spAutoFit/>
          </a:bodyPr>
          <a:lstStyle/>
          <a:p>
            <a:pPr algn="ctr"/>
            <a:r>
              <a:rPr lang="en-US" sz="2400" dirty="0">
                <a:latin typeface="Avenir" panose="02000503020000020003" pitchFamily="2" charset="0"/>
                <a:cs typeface="Calibri Light"/>
              </a:rPr>
              <a:t>Final</a:t>
            </a:r>
          </a:p>
          <a:p>
            <a:pPr algn="ctr"/>
            <a:r>
              <a:rPr lang="en-US" sz="2400" dirty="0">
                <a:latin typeface="Avenir" panose="02000503020000020003" pitchFamily="2" charset="0"/>
                <a:cs typeface="Calibri Light"/>
              </a:rPr>
              <a:t>Tumor</a:t>
            </a:r>
          </a:p>
        </p:txBody>
      </p:sp>
      <p:sp>
        <p:nvSpPr>
          <p:cNvPr id="5" name="TextBox 4">
            <a:extLst>
              <a:ext uri="{FF2B5EF4-FFF2-40B4-BE49-F238E27FC236}">
                <a16:creationId xmlns:a16="http://schemas.microsoft.com/office/drawing/2014/main" id="{4DB513B9-C16C-0245-B3A4-57B9AC0C3B0A}"/>
              </a:ext>
            </a:extLst>
          </p:cNvPr>
          <p:cNvSpPr txBox="1"/>
          <p:nvPr/>
        </p:nvSpPr>
        <p:spPr>
          <a:xfrm>
            <a:off x="7345616" y="1402581"/>
            <a:ext cx="2163092" cy="830997"/>
          </a:xfrm>
          <a:prstGeom prst="rect">
            <a:avLst/>
          </a:prstGeom>
          <a:noFill/>
          <a:ln>
            <a:solidFill>
              <a:schemeClr val="tx1"/>
            </a:solidFill>
          </a:ln>
        </p:spPr>
        <p:txBody>
          <a:bodyPr wrap="none" rtlCol="0">
            <a:spAutoFit/>
          </a:bodyPr>
          <a:lstStyle/>
          <a:p>
            <a:pPr algn="ctr"/>
            <a:r>
              <a:rPr lang="en-US" sz="2400" dirty="0">
                <a:latin typeface="Avenir" panose="02000503020000020003" pitchFamily="2" charset="0"/>
                <a:cs typeface="Calibri Light"/>
              </a:rPr>
              <a:t>Toxin</a:t>
            </a:r>
          </a:p>
          <a:p>
            <a:pPr algn="ctr"/>
            <a:r>
              <a:rPr lang="en-US" sz="2400" dirty="0">
                <a:latin typeface="Avenir" panose="02000503020000020003" pitchFamily="2" charset="0"/>
                <a:cs typeface="Calibri Light"/>
              </a:rPr>
              <a:t>Concentration</a:t>
            </a:r>
          </a:p>
        </p:txBody>
      </p:sp>
      <p:sp>
        <p:nvSpPr>
          <p:cNvPr id="6" name="TextBox 5">
            <a:extLst>
              <a:ext uri="{FF2B5EF4-FFF2-40B4-BE49-F238E27FC236}">
                <a16:creationId xmlns:a16="http://schemas.microsoft.com/office/drawing/2014/main" id="{7E19FC57-3EBB-F448-A101-024850686154}"/>
              </a:ext>
            </a:extLst>
          </p:cNvPr>
          <p:cNvSpPr txBox="1"/>
          <p:nvPr/>
        </p:nvSpPr>
        <p:spPr>
          <a:xfrm>
            <a:off x="2074581" y="1565168"/>
            <a:ext cx="1877822" cy="461665"/>
          </a:xfrm>
          <a:prstGeom prst="rect">
            <a:avLst/>
          </a:prstGeom>
          <a:noFill/>
          <a:ln>
            <a:solidFill>
              <a:schemeClr val="tx1"/>
            </a:solidFill>
          </a:ln>
        </p:spPr>
        <p:txBody>
          <a:bodyPr wrap="square" rtlCol="0">
            <a:spAutoFit/>
          </a:bodyPr>
          <a:lstStyle/>
          <a:p>
            <a:pPr algn="ctr"/>
            <a:r>
              <a:rPr lang="en-US" sz="2400" dirty="0">
                <a:latin typeface="Avenir" panose="02000503020000020003" pitchFamily="2" charset="0"/>
                <a:cs typeface="Calibri Light"/>
              </a:rPr>
              <a:t>Initial Tumor</a:t>
            </a:r>
          </a:p>
        </p:txBody>
      </p:sp>
      <p:cxnSp>
        <p:nvCxnSpPr>
          <p:cNvPr id="7" name="Straight Arrow Connector 6">
            <a:extLst>
              <a:ext uri="{FF2B5EF4-FFF2-40B4-BE49-F238E27FC236}">
                <a16:creationId xmlns:a16="http://schemas.microsoft.com/office/drawing/2014/main" id="{56E6E805-D6C7-0E49-88DA-79D82848C4BD}"/>
              </a:ext>
            </a:extLst>
          </p:cNvPr>
          <p:cNvCxnSpPr>
            <a:cxnSpLocks/>
            <a:stCxn id="4" idx="3"/>
            <a:endCxn id="5" idx="1"/>
          </p:cNvCxnSpPr>
          <p:nvPr/>
        </p:nvCxnSpPr>
        <p:spPr>
          <a:xfrm>
            <a:off x="6016530" y="1814461"/>
            <a:ext cx="1329086"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0E5CAC8D-3CAE-FE47-8478-4BF59F91F18E}"/>
              </a:ext>
            </a:extLst>
          </p:cNvPr>
          <p:cNvCxnSpPr>
            <a:cxnSpLocks/>
            <a:stCxn id="6" idx="3"/>
            <a:endCxn id="4" idx="1"/>
          </p:cNvCxnSpPr>
          <p:nvPr/>
        </p:nvCxnSpPr>
        <p:spPr>
          <a:xfrm>
            <a:off x="3952403" y="1796001"/>
            <a:ext cx="1005312" cy="1846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FC50C7F9-1F12-4845-B047-2C8A6C0C45DB}"/>
              </a:ext>
            </a:extLst>
          </p:cNvPr>
          <p:cNvSpPr txBox="1"/>
          <p:nvPr/>
        </p:nvSpPr>
        <p:spPr>
          <a:xfrm>
            <a:off x="6681073" y="3101450"/>
            <a:ext cx="2163092" cy="830997"/>
          </a:xfrm>
          <a:prstGeom prst="rect">
            <a:avLst/>
          </a:prstGeom>
          <a:noFill/>
          <a:ln>
            <a:solidFill>
              <a:schemeClr val="tx1"/>
            </a:solidFill>
          </a:ln>
        </p:spPr>
        <p:txBody>
          <a:bodyPr wrap="none" rtlCol="0">
            <a:spAutoFit/>
          </a:bodyPr>
          <a:lstStyle/>
          <a:p>
            <a:pPr algn="ctr"/>
            <a:r>
              <a:rPr lang="en-US" sz="2400" dirty="0">
                <a:latin typeface="Avenir" panose="02000503020000020003" pitchFamily="2" charset="0"/>
                <a:cs typeface="Calibri Light"/>
              </a:rPr>
              <a:t>Toxin</a:t>
            </a:r>
          </a:p>
          <a:p>
            <a:pPr algn="ctr"/>
            <a:r>
              <a:rPr lang="en-US" sz="2400" dirty="0">
                <a:latin typeface="Avenir" panose="02000503020000020003" pitchFamily="2" charset="0"/>
                <a:cs typeface="Calibri Light"/>
              </a:rPr>
              <a:t>Concentration</a:t>
            </a:r>
          </a:p>
        </p:txBody>
      </p:sp>
      <p:sp>
        <p:nvSpPr>
          <p:cNvPr id="10" name="TextBox 9">
            <a:extLst>
              <a:ext uri="{FF2B5EF4-FFF2-40B4-BE49-F238E27FC236}">
                <a16:creationId xmlns:a16="http://schemas.microsoft.com/office/drawing/2014/main" id="{01A120C7-8E36-934C-96C0-3DB8246B95E4}"/>
              </a:ext>
            </a:extLst>
          </p:cNvPr>
          <p:cNvSpPr txBox="1"/>
          <p:nvPr/>
        </p:nvSpPr>
        <p:spPr>
          <a:xfrm>
            <a:off x="2893588" y="3286117"/>
            <a:ext cx="1877822" cy="461665"/>
          </a:xfrm>
          <a:prstGeom prst="rect">
            <a:avLst/>
          </a:prstGeom>
          <a:noFill/>
          <a:ln>
            <a:solidFill>
              <a:schemeClr val="tx1"/>
            </a:solidFill>
          </a:ln>
        </p:spPr>
        <p:txBody>
          <a:bodyPr wrap="square" rtlCol="0">
            <a:spAutoFit/>
          </a:bodyPr>
          <a:lstStyle/>
          <a:p>
            <a:pPr algn="ctr"/>
            <a:r>
              <a:rPr lang="en-US" sz="2400" dirty="0">
                <a:latin typeface="Avenir" panose="02000503020000020003" pitchFamily="2" charset="0"/>
                <a:cs typeface="Calibri Light"/>
              </a:rPr>
              <a:t>Initial Tumor</a:t>
            </a:r>
          </a:p>
        </p:txBody>
      </p:sp>
      <p:cxnSp>
        <p:nvCxnSpPr>
          <p:cNvPr id="11" name="Straight Arrow Connector 10">
            <a:extLst>
              <a:ext uri="{FF2B5EF4-FFF2-40B4-BE49-F238E27FC236}">
                <a16:creationId xmlns:a16="http://schemas.microsoft.com/office/drawing/2014/main" id="{CF7A5E34-2506-0E45-8382-8E51FAA1013B}"/>
              </a:ext>
            </a:extLst>
          </p:cNvPr>
          <p:cNvCxnSpPr>
            <a:cxnSpLocks/>
            <a:stCxn id="10" idx="3"/>
            <a:endCxn id="9" idx="1"/>
          </p:cNvCxnSpPr>
          <p:nvPr/>
        </p:nvCxnSpPr>
        <p:spPr>
          <a:xfrm flipV="1">
            <a:off x="4771411" y="3516949"/>
            <a:ext cx="1909663"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04919A0A-3826-484A-9D70-324BD51D5752}"/>
              </a:ext>
            </a:extLst>
          </p:cNvPr>
          <p:cNvSpPr txBox="1"/>
          <p:nvPr/>
        </p:nvSpPr>
        <p:spPr>
          <a:xfrm>
            <a:off x="7741996" y="5001995"/>
            <a:ext cx="2163092" cy="830997"/>
          </a:xfrm>
          <a:prstGeom prst="rect">
            <a:avLst/>
          </a:prstGeom>
          <a:noFill/>
          <a:ln>
            <a:solidFill>
              <a:schemeClr val="tx1"/>
            </a:solidFill>
          </a:ln>
        </p:spPr>
        <p:txBody>
          <a:bodyPr wrap="none" rtlCol="0">
            <a:spAutoFit/>
          </a:bodyPr>
          <a:lstStyle/>
          <a:p>
            <a:pPr algn="ctr"/>
            <a:r>
              <a:rPr lang="en-US" sz="2400" dirty="0">
                <a:latin typeface="Avenir" panose="02000503020000020003" pitchFamily="2" charset="0"/>
                <a:cs typeface="Calibri Light"/>
              </a:rPr>
              <a:t>Toxin</a:t>
            </a:r>
          </a:p>
          <a:p>
            <a:pPr algn="ctr"/>
            <a:r>
              <a:rPr lang="en-US" sz="2400" dirty="0">
                <a:latin typeface="Avenir" panose="02000503020000020003" pitchFamily="2" charset="0"/>
                <a:cs typeface="Calibri Light"/>
              </a:rPr>
              <a:t>Concentration</a:t>
            </a:r>
          </a:p>
        </p:txBody>
      </p:sp>
      <p:sp>
        <p:nvSpPr>
          <p:cNvPr id="16" name="TextBox 15">
            <a:extLst>
              <a:ext uri="{FF2B5EF4-FFF2-40B4-BE49-F238E27FC236}">
                <a16:creationId xmlns:a16="http://schemas.microsoft.com/office/drawing/2014/main" id="{7165AE71-BF2D-7343-9FB8-EA495AB0ED17}"/>
              </a:ext>
            </a:extLst>
          </p:cNvPr>
          <p:cNvSpPr txBox="1"/>
          <p:nvPr/>
        </p:nvSpPr>
        <p:spPr>
          <a:xfrm>
            <a:off x="4227148" y="4617295"/>
            <a:ext cx="1877822" cy="461665"/>
          </a:xfrm>
          <a:prstGeom prst="rect">
            <a:avLst/>
          </a:prstGeom>
          <a:noFill/>
          <a:ln>
            <a:solidFill>
              <a:schemeClr val="tx1"/>
            </a:solidFill>
          </a:ln>
        </p:spPr>
        <p:txBody>
          <a:bodyPr wrap="square" rtlCol="0">
            <a:spAutoFit/>
          </a:bodyPr>
          <a:lstStyle/>
          <a:p>
            <a:pPr algn="ctr"/>
            <a:r>
              <a:rPr lang="en-US" sz="2400" dirty="0">
                <a:latin typeface="Avenir" panose="02000503020000020003" pitchFamily="2" charset="0"/>
                <a:cs typeface="Calibri Light"/>
              </a:rPr>
              <a:t>Initial Tumor</a:t>
            </a:r>
          </a:p>
        </p:txBody>
      </p:sp>
      <p:cxnSp>
        <p:nvCxnSpPr>
          <p:cNvPr id="17" name="Straight Arrow Connector 16">
            <a:extLst>
              <a:ext uri="{FF2B5EF4-FFF2-40B4-BE49-F238E27FC236}">
                <a16:creationId xmlns:a16="http://schemas.microsoft.com/office/drawing/2014/main" id="{916C0123-B8CF-3146-A0A9-BC718BF30269}"/>
              </a:ext>
            </a:extLst>
          </p:cNvPr>
          <p:cNvCxnSpPr>
            <a:cxnSpLocks/>
            <a:stCxn id="14" idx="3"/>
            <a:endCxn id="15" idx="1"/>
          </p:cNvCxnSpPr>
          <p:nvPr/>
        </p:nvCxnSpPr>
        <p:spPr>
          <a:xfrm flipV="1">
            <a:off x="5430330" y="5417494"/>
            <a:ext cx="2311667" cy="83099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3A45914-8360-F44D-BBC6-1749CCC33577}"/>
              </a:ext>
            </a:extLst>
          </p:cNvPr>
          <p:cNvCxnSpPr>
            <a:cxnSpLocks/>
            <a:stCxn id="14" idx="1"/>
            <a:endCxn id="16" idx="1"/>
          </p:cNvCxnSpPr>
          <p:nvPr/>
        </p:nvCxnSpPr>
        <p:spPr>
          <a:xfrm rot="10800000">
            <a:off x="4227148" y="4848129"/>
            <a:ext cx="144366" cy="1400363"/>
          </a:xfrm>
          <a:prstGeom prst="curvedConnector3">
            <a:avLst>
              <a:gd name="adj1" fmla="val 471933"/>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A4869D1E-5113-244C-92B2-7F2055DABDD8}"/>
              </a:ext>
            </a:extLst>
          </p:cNvPr>
          <p:cNvCxnSpPr>
            <a:cxnSpLocks/>
            <a:stCxn id="16" idx="3"/>
            <a:endCxn id="15" idx="1"/>
          </p:cNvCxnSpPr>
          <p:nvPr/>
        </p:nvCxnSpPr>
        <p:spPr>
          <a:xfrm>
            <a:off x="6104970" y="4848127"/>
            <a:ext cx="1637026" cy="56936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8E81468B-CF8F-B541-BDD6-9F11F674A0C2}"/>
              </a:ext>
            </a:extLst>
          </p:cNvPr>
          <p:cNvSpPr txBox="1"/>
          <p:nvPr/>
        </p:nvSpPr>
        <p:spPr>
          <a:xfrm>
            <a:off x="1524001" y="1182324"/>
            <a:ext cx="683329" cy="369332"/>
          </a:xfrm>
          <a:prstGeom prst="rect">
            <a:avLst/>
          </a:prstGeom>
          <a:noFill/>
        </p:spPr>
        <p:txBody>
          <a:bodyPr wrap="none" rtlCol="0">
            <a:spAutoFit/>
          </a:bodyPr>
          <a:lstStyle/>
          <a:p>
            <a:r>
              <a:rPr lang="en-US" dirty="0">
                <a:solidFill>
                  <a:srgbClr val="FF0000"/>
                </a:solidFill>
              </a:rPr>
              <a:t>Truth</a:t>
            </a:r>
          </a:p>
        </p:txBody>
      </p:sp>
      <p:sp>
        <p:nvSpPr>
          <p:cNvPr id="37" name="TextBox 36">
            <a:extLst>
              <a:ext uri="{FF2B5EF4-FFF2-40B4-BE49-F238E27FC236}">
                <a16:creationId xmlns:a16="http://schemas.microsoft.com/office/drawing/2014/main" id="{62FF3F0F-AC75-8244-BFE2-5C8C8624959D}"/>
              </a:ext>
            </a:extLst>
          </p:cNvPr>
          <p:cNvSpPr txBox="1"/>
          <p:nvPr/>
        </p:nvSpPr>
        <p:spPr>
          <a:xfrm>
            <a:off x="1601972" y="2718046"/>
            <a:ext cx="1368644" cy="369332"/>
          </a:xfrm>
          <a:prstGeom prst="rect">
            <a:avLst/>
          </a:prstGeom>
          <a:noFill/>
        </p:spPr>
        <p:txBody>
          <a:bodyPr wrap="none" rtlCol="0">
            <a:spAutoFit/>
          </a:bodyPr>
          <a:lstStyle/>
          <a:p>
            <a:r>
              <a:rPr lang="en-US" dirty="0">
                <a:solidFill>
                  <a:srgbClr val="FF0000"/>
                </a:solidFill>
              </a:rPr>
              <a:t>Regression 1</a:t>
            </a:r>
          </a:p>
        </p:txBody>
      </p:sp>
      <p:sp>
        <p:nvSpPr>
          <p:cNvPr id="38" name="TextBox 37">
            <a:extLst>
              <a:ext uri="{FF2B5EF4-FFF2-40B4-BE49-F238E27FC236}">
                <a16:creationId xmlns:a16="http://schemas.microsoft.com/office/drawing/2014/main" id="{C3D920C6-514C-E044-826A-58F02AC01BBD}"/>
              </a:ext>
            </a:extLst>
          </p:cNvPr>
          <p:cNvSpPr txBox="1"/>
          <p:nvPr/>
        </p:nvSpPr>
        <p:spPr>
          <a:xfrm>
            <a:off x="1524944" y="4511436"/>
            <a:ext cx="1368644" cy="369332"/>
          </a:xfrm>
          <a:prstGeom prst="rect">
            <a:avLst/>
          </a:prstGeom>
          <a:noFill/>
        </p:spPr>
        <p:txBody>
          <a:bodyPr wrap="none" rtlCol="0">
            <a:spAutoFit/>
          </a:bodyPr>
          <a:lstStyle/>
          <a:p>
            <a:r>
              <a:rPr lang="en-US" dirty="0">
                <a:solidFill>
                  <a:srgbClr val="FF0000"/>
                </a:solidFill>
              </a:rPr>
              <a:t>Regression 2</a:t>
            </a:r>
          </a:p>
        </p:txBody>
      </p:sp>
      <p:sp>
        <p:nvSpPr>
          <p:cNvPr id="41" name="TextBox 40">
            <a:extLst>
              <a:ext uri="{FF2B5EF4-FFF2-40B4-BE49-F238E27FC236}">
                <a16:creationId xmlns:a16="http://schemas.microsoft.com/office/drawing/2014/main" id="{AD0F7EBF-9E2E-0442-937D-A3B79B4E3160}"/>
              </a:ext>
            </a:extLst>
          </p:cNvPr>
          <p:cNvSpPr txBox="1"/>
          <p:nvPr/>
        </p:nvSpPr>
        <p:spPr>
          <a:xfrm>
            <a:off x="4033647" y="3890263"/>
            <a:ext cx="2906950" cy="369332"/>
          </a:xfrm>
          <a:prstGeom prst="rect">
            <a:avLst/>
          </a:prstGeom>
          <a:noFill/>
        </p:spPr>
        <p:txBody>
          <a:bodyPr wrap="none" rtlCol="0">
            <a:spAutoFit/>
          </a:bodyPr>
          <a:lstStyle/>
          <a:p>
            <a:r>
              <a:rPr lang="en-US" i="1" dirty="0">
                <a:solidFill>
                  <a:srgbClr val="FF0000"/>
                </a:solidFill>
              </a:rPr>
              <a:t>Net effect, ignoring mediator</a:t>
            </a:r>
          </a:p>
        </p:txBody>
      </p:sp>
      <p:sp>
        <p:nvSpPr>
          <p:cNvPr id="42" name="TextBox 41">
            <a:extLst>
              <a:ext uri="{FF2B5EF4-FFF2-40B4-BE49-F238E27FC236}">
                <a16:creationId xmlns:a16="http://schemas.microsoft.com/office/drawing/2014/main" id="{F4A64440-81C7-904F-AACA-0A11B675566D}"/>
              </a:ext>
            </a:extLst>
          </p:cNvPr>
          <p:cNvSpPr txBox="1"/>
          <p:nvPr/>
        </p:nvSpPr>
        <p:spPr>
          <a:xfrm>
            <a:off x="1622828" y="5171839"/>
            <a:ext cx="1844159" cy="923330"/>
          </a:xfrm>
          <a:prstGeom prst="rect">
            <a:avLst/>
          </a:prstGeom>
          <a:noFill/>
        </p:spPr>
        <p:txBody>
          <a:bodyPr wrap="none" rtlCol="0">
            <a:spAutoFit/>
          </a:bodyPr>
          <a:lstStyle/>
          <a:p>
            <a:r>
              <a:rPr lang="en-US" i="1" dirty="0">
                <a:solidFill>
                  <a:srgbClr val="FF0000"/>
                </a:solidFill>
              </a:rPr>
              <a:t>Adjust effects</a:t>
            </a:r>
          </a:p>
          <a:p>
            <a:r>
              <a:rPr lang="en-US" i="1" dirty="0">
                <a:solidFill>
                  <a:srgbClr val="FF0000"/>
                </a:solidFill>
              </a:rPr>
              <a:t>holding mediator </a:t>
            </a:r>
          </a:p>
          <a:p>
            <a:r>
              <a:rPr lang="en-US" i="1" dirty="0">
                <a:solidFill>
                  <a:srgbClr val="FF0000"/>
                </a:solidFill>
              </a:rPr>
              <a:t>or initial constant</a:t>
            </a:r>
          </a:p>
        </p:txBody>
      </p:sp>
      <p:sp>
        <p:nvSpPr>
          <p:cNvPr id="43" name="TextBox 42">
            <a:extLst>
              <a:ext uri="{FF2B5EF4-FFF2-40B4-BE49-F238E27FC236}">
                <a16:creationId xmlns:a16="http://schemas.microsoft.com/office/drawing/2014/main" id="{AD9296DA-6D4B-2E49-80DD-0B5EA43642CE}"/>
              </a:ext>
            </a:extLst>
          </p:cNvPr>
          <p:cNvSpPr txBox="1"/>
          <p:nvPr/>
        </p:nvSpPr>
        <p:spPr>
          <a:xfrm>
            <a:off x="6104971" y="4575959"/>
            <a:ext cx="2276585" cy="369332"/>
          </a:xfrm>
          <a:prstGeom prst="rect">
            <a:avLst/>
          </a:prstGeom>
          <a:noFill/>
        </p:spPr>
        <p:txBody>
          <a:bodyPr wrap="none" rtlCol="0">
            <a:spAutoFit/>
          </a:bodyPr>
          <a:lstStyle/>
          <a:p>
            <a:r>
              <a:rPr lang="en-US" i="1" dirty="0">
                <a:solidFill>
                  <a:srgbClr val="FF0000"/>
                </a:solidFill>
              </a:rPr>
              <a:t>What does this mean?</a:t>
            </a:r>
          </a:p>
        </p:txBody>
      </p:sp>
      <p:sp>
        <p:nvSpPr>
          <p:cNvPr id="44" name="TextBox 43">
            <a:extLst>
              <a:ext uri="{FF2B5EF4-FFF2-40B4-BE49-F238E27FC236}">
                <a16:creationId xmlns:a16="http://schemas.microsoft.com/office/drawing/2014/main" id="{C5DB0E03-8D20-884B-B224-7BB9173882F0}"/>
              </a:ext>
            </a:extLst>
          </p:cNvPr>
          <p:cNvSpPr txBox="1"/>
          <p:nvPr/>
        </p:nvSpPr>
        <p:spPr>
          <a:xfrm>
            <a:off x="6016531" y="6086907"/>
            <a:ext cx="2276585" cy="369332"/>
          </a:xfrm>
          <a:prstGeom prst="rect">
            <a:avLst/>
          </a:prstGeom>
          <a:noFill/>
        </p:spPr>
        <p:txBody>
          <a:bodyPr wrap="none" rtlCol="0">
            <a:spAutoFit/>
          </a:bodyPr>
          <a:lstStyle/>
          <a:p>
            <a:r>
              <a:rPr lang="en-US" i="1" dirty="0">
                <a:solidFill>
                  <a:srgbClr val="FF0000"/>
                </a:solidFill>
              </a:rPr>
              <a:t>What does this mean?</a:t>
            </a:r>
          </a:p>
        </p:txBody>
      </p:sp>
    </p:spTree>
    <p:extLst>
      <p:ext uri="{BB962C8B-B14F-4D97-AF65-F5344CB8AC3E}">
        <p14:creationId xmlns:p14="http://schemas.microsoft.com/office/powerpoint/2010/main" val="12674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5" grpId="0" animBg="1"/>
      <p:bldP spid="16" grpId="0" animBg="1"/>
      <p:bldP spid="37" grpId="0"/>
      <p:bldP spid="38" grpId="0"/>
      <p:bldP spid="41" grpId="0"/>
      <p:bldP spid="42" grpId="0"/>
      <p:bldP spid="4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0-3123-894C-9CEB-DE1B4E93B9C3}"/>
              </a:ext>
            </a:extLst>
          </p:cNvPr>
          <p:cNvSpPr>
            <a:spLocks noGrp="1"/>
          </p:cNvSpPr>
          <p:nvPr>
            <p:ph type="title"/>
          </p:nvPr>
        </p:nvSpPr>
        <p:spPr/>
        <p:txBody>
          <a:bodyPr/>
          <a:lstStyle/>
          <a:p>
            <a:r>
              <a:rPr lang="en-US" dirty="0"/>
              <a:t>The Chain</a:t>
            </a:r>
          </a:p>
        </p:txBody>
      </p:sp>
      <p:sp>
        <p:nvSpPr>
          <p:cNvPr id="4" name="TextBox 3">
            <a:extLst>
              <a:ext uri="{FF2B5EF4-FFF2-40B4-BE49-F238E27FC236}">
                <a16:creationId xmlns:a16="http://schemas.microsoft.com/office/drawing/2014/main" id="{AF09A219-0D5A-7C44-A283-6F55B2D2AE30}"/>
              </a:ext>
            </a:extLst>
          </p:cNvPr>
          <p:cNvSpPr txBox="1"/>
          <p:nvPr/>
        </p:nvSpPr>
        <p:spPr>
          <a:xfrm>
            <a:off x="1625601" y="1553030"/>
            <a:ext cx="2077813" cy="461665"/>
          </a:xfrm>
          <a:prstGeom prst="rect">
            <a:avLst/>
          </a:prstGeom>
          <a:noFill/>
        </p:spPr>
        <p:txBody>
          <a:bodyPr wrap="none" rtlCol="0">
            <a:spAutoFit/>
          </a:bodyPr>
          <a:lstStyle/>
          <a:p>
            <a:r>
              <a:rPr lang="en-US" sz="2400" i="1" dirty="0">
                <a:latin typeface="Avenir" panose="02000503020000020003" pitchFamily="2" charset="0"/>
              </a:rPr>
              <a:t>Causal Model</a:t>
            </a:r>
          </a:p>
        </p:txBody>
      </p:sp>
      <p:sp>
        <p:nvSpPr>
          <p:cNvPr id="5" name="TextBox 4">
            <a:extLst>
              <a:ext uri="{FF2B5EF4-FFF2-40B4-BE49-F238E27FC236}">
                <a16:creationId xmlns:a16="http://schemas.microsoft.com/office/drawing/2014/main" id="{44208566-8C07-A547-9B4A-EDB7F8E314E2}"/>
              </a:ext>
            </a:extLst>
          </p:cNvPr>
          <p:cNvSpPr txBox="1"/>
          <p:nvPr/>
        </p:nvSpPr>
        <p:spPr>
          <a:xfrm>
            <a:off x="1625601" y="3911601"/>
            <a:ext cx="5361661" cy="461665"/>
          </a:xfrm>
          <a:prstGeom prst="rect">
            <a:avLst/>
          </a:prstGeom>
          <a:noFill/>
        </p:spPr>
        <p:txBody>
          <a:bodyPr wrap="none" rtlCol="0">
            <a:spAutoFit/>
          </a:bodyPr>
          <a:lstStyle/>
          <a:p>
            <a:r>
              <a:rPr lang="en-US" sz="2400" i="1" dirty="0">
                <a:latin typeface="Avenir" panose="02000503020000020003" pitchFamily="2" charset="0"/>
              </a:rPr>
              <a:t>What it can do to Multiple Regression</a:t>
            </a:r>
          </a:p>
        </p:txBody>
      </p:sp>
      <p:sp>
        <p:nvSpPr>
          <p:cNvPr id="11" name="TextBox 10">
            <a:extLst>
              <a:ext uri="{FF2B5EF4-FFF2-40B4-BE49-F238E27FC236}">
                <a16:creationId xmlns:a16="http://schemas.microsoft.com/office/drawing/2014/main" id="{C38E25A0-3597-C241-A045-153BFE07C0BC}"/>
              </a:ext>
            </a:extLst>
          </p:cNvPr>
          <p:cNvSpPr txBox="1"/>
          <p:nvPr/>
        </p:nvSpPr>
        <p:spPr>
          <a:xfrm>
            <a:off x="2089077" y="5716174"/>
            <a:ext cx="1877823"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Mediator</a:t>
            </a:r>
          </a:p>
        </p:txBody>
      </p:sp>
      <p:sp>
        <p:nvSpPr>
          <p:cNvPr id="12" name="TextBox 11">
            <a:extLst>
              <a:ext uri="{FF2B5EF4-FFF2-40B4-BE49-F238E27FC236}">
                <a16:creationId xmlns:a16="http://schemas.microsoft.com/office/drawing/2014/main" id="{13A2F61E-38BC-E146-9286-E045000CFEAF}"/>
              </a:ext>
            </a:extLst>
          </p:cNvPr>
          <p:cNvSpPr txBox="1"/>
          <p:nvPr/>
        </p:nvSpPr>
        <p:spPr>
          <a:xfrm>
            <a:off x="4846300" y="5131399"/>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13" name="TextBox 12">
            <a:extLst>
              <a:ext uri="{FF2B5EF4-FFF2-40B4-BE49-F238E27FC236}">
                <a16:creationId xmlns:a16="http://schemas.microsoft.com/office/drawing/2014/main" id="{0BB887BE-24AA-0F4A-B804-2F91E98090FE}"/>
              </a:ext>
            </a:extLst>
          </p:cNvPr>
          <p:cNvSpPr txBox="1"/>
          <p:nvPr/>
        </p:nvSpPr>
        <p:spPr>
          <a:xfrm>
            <a:off x="2089077" y="4576414"/>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14" name="Straight Arrow Connector 13">
            <a:extLst>
              <a:ext uri="{FF2B5EF4-FFF2-40B4-BE49-F238E27FC236}">
                <a16:creationId xmlns:a16="http://schemas.microsoft.com/office/drawing/2014/main" id="{D84F5008-D3E0-E541-B227-C3F752ED778E}"/>
              </a:ext>
            </a:extLst>
          </p:cNvPr>
          <p:cNvCxnSpPr>
            <a:cxnSpLocks/>
            <a:stCxn id="11" idx="3"/>
            <a:endCxn id="12" idx="1"/>
          </p:cNvCxnSpPr>
          <p:nvPr/>
        </p:nvCxnSpPr>
        <p:spPr>
          <a:xfrm flipV="1">
            <a:off x="3966899" y="5423787"/>
            <a:ext cx="879400" cy="58477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F133AE46-6CC7-5D42-BDC7-15BE38690EB4}"/>
              </a:ext>
            </a:extLst>
          </p:cNvPr>
          <p:cNvCxnSpPr>
            <a:cxnSpLocks/>
            <a:stCxn id="13" idx="3"/>
            <a:endCxn id="12" idx="1"/>
          </p:cNvCxnSpPr>
          <p:nvPr/>
        </p:nvCxnSpPr>
        <p:spPr>
          <a:xfrm>
            <a:off x="3966899" y="4868802"/>
            <a:ext cx="879400" cy="55498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6" name="Straight Arrow Connector 21">
            <a:extLst>
              <a:ext uri="{FF2B5EF4-FFF2-40B4-BE49-F238E27FC236}">
                <a16:creationId xmlns:a16="http://schemas.microsoft.com/office/drawing/2014/main" id="{12055689-E4A1-B844-B3AC-EE324F86D6E7}"/>
              </a:ext>
            </a:extLst>
          </p:cNvPr>
          <p:cNvCxnSpPr>
            <a:cxnSpLocks/>
            <a:stCxn id="13" idx="1"/>
            <a:endCxn id="11" idx="1"/>
          </p:cNvCxnSpPr>
          <p:nvPr/>
        </p:nvCxnSpPr>
        <p:spPr>
          <a:xfrm rot="10800000" flipV="1">
            <a:off x="2089078" y="4868801"/>
            <a:ext cx="1" cy="1139760"/>
          </a:xfrm>
          <a:prstGeom prst="curvedConnector3">
            <a:avLst>
              <a:gd name="adj1" fmla="val 22860100000"/>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E1965C65-D27F-7149-8F69-BCD1B7B39212}"/>
              </a:ext>
            </a:extLst>
          </p:cNvPr>
          <p:cNvSpPr txBox="1"/>
          <p:nvPr/>
        </p:nvSpPr>
        <p:spPr>
          <a:xfrm>
            <a:off x="4479170" y="2667143"/>
            <a:ext cx="1877823"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Mediator</a:t>
            </a:r>
          </a:p>
        </p:txBody>
      </p:sp>
      <p:sp>
        <p:nvSpPr>
          <p:cNvPr id="31" name="TextBox 30">
            <a:extLst>
              <a:ext uri="{FF2B5EF4-FFF2-40B4-BE49-F238E27FC236}">
                <a16:creationId xmlns:a16="http://schemas.microsoft.com/office/drawing/2014/main" id="{7A54FBEF-F0F3-C34F-9DB0-5B58E305FA64}"/>
              </a:ext>
            </a:extLst>
          </p:cNvPr>
          <p:cNvSpPr txBox="1"/>
          <p:nvPr/>
        </p:nvSpPr>
        <p:spPr>
          <a:xfrm>
            <a:off x="7398272" y="2670761"/>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32" name="TextBox 31">
            <a:extLst>
              <a:ext uri="{FF2B5EF4-FFF2-40B4-BE49-F238E27FC236}">
                <a16:creationId xmlns:a16="http://schemas.microsoft.com/office/drawing/2014/main" id="{383929E8-E913-DF4B-852A-D48149B7AA89}"/>
              </a:ext>
            </a:extLst>
          </p:cNvPr>
          <p:cNvSpPr txBox="1"/>
          <p:nvPr/>
        </p:nvSpPr>
        <p:spPr>
          <a:xfrm>
            <a:off x="1671413" y="2657545"/>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33" name="Straight Arrow Connector 32">
            <a:extLst>
              <a:ext uri="{FF2B5EF4-FFF2-40B4-BE49-F238E27FC236}">
                <a16:creationId xmlns:a16="http://schemas.microsoft.com/office/drawing/2014/main" id="{ABF98F37-D763-634C-86CF-DD5AB1EE9E74}"/>
              </a:ext>
            </a:extLst>
          </p:cNvPr>
          <p:cNvCxnSpPr>
            <a:cxnSpLocks/>
            <a:stCxn id="30" idx="3"/>
            <a:endCxn id="31" idx="1"/>
          </p:cNvCxnSpPr>
          <p:nvPr/>
        </p:nvCxnSpPr>
        <p:spPr>
          <a:xfrm>
            <a:off x="6356993" y="2959530"/>
            <a:ext cx="1041279"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CD1F4CF6-5970-FB4A-AA30-83D1EDEC2F98}"/>
              </a:ext>
            </a:extLst>
          </p:cNvPr>
          <p:cNvCxnSpPr>
            <a:cxnSpLocks/>
            <a:stCxn id="32" idx="3"/>
            <a:endCxn id="30" idx="1"/>
          </p:cNvCxnSpPr>
          <p:nvPr/>
        </p:nvCxnSpPr>
        <p:spPr>
          <a:xfrm>
            <a:off x="3549235" y="2949932"/>
            <a:ext cx="929934" cy="95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6A265448-0F23-364E-932C-66C2A9F255CF}"/>
              </a:ext>
            </a:extLst>
          </p:cNvPr>
          <p:cNvSpPr txBox="1"/>
          <p:nvPr/>
        </p:nvSpPr>
        <p:spPr>
          <a:xfrm>
            <a:off x="6815235" y="4203988"/>
            <a:ext cx="381725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venir" panose="02000503020000020003" pitchFamily="2" charset="0"/>
              </a:rPr>
              <a:t>Mediator blocks cause</a:t>
            </a:r>
          </a:p>
          <a:p>
            <a:pPr marL="285750" indent="-285750">
              <a:buFont typeface="Arial" panose="020B0604020202020204" pitchFamily="34" charset="0"/>
              <a:buChar char="•"/>
            </a:pPr>
            <a:endParaRPr lang="en-US" sz="2000" dirty="0">
              <a:latin typeface="Avenir" panose="02000503020000020003" pitchFamily="2" charset="0"/>
            </a:endParaRPr>
          </a:p>
          <a:p>
            <a:pPr marL="285750" indent="-285750">
              <a:buFont typeface="Arial" panose="020B0604020202020204" pitchFamily="34" charset="0"/>
              <a:buChar char="•"/>
            </a:pPr>
            <a:r>
              <a:rPr lang="en-US" sz="2000" dirty="0">
                <a:latin typeface="Avenir" panose="02000503020000020003" pitchFamily="2" charset="0"/>
              </a:rPr>
              <a:t>Looks like no or opposite link between cause and effect</a:t>
            </a:r>
          </a:p>
          <a:p>
            <a:pPr marL="285750" indent="-285750">
              <a:buFont typeface="Arial" panose="020B0604020202020204" pitchFamily="34" charset="0"/>
              <a:buChar char="•"/>
            </a:pPr>
            <a:endParaRPr lang="en-US" sz="2000" dirty="0">
              <a:latin typeface="Avenir" panose="02000503020000020003" pitchFamily="2" charset="0"/>
            </a:endParaRPr>
          </a:p>
          <a:p>
            <a:pPr marL="285750" indent="-285750">
              <a:buFont typeface="Arial" panose="020B0604020202020204" pitchFamily="34" charset="0"/>
              <a:buChar char="•"/>
            </a:pPr>
            <a:r>
              <a:rPr lang="en-US" sz="2000" dirty="0">
                <a:latin typeface="Avenir" panose="02000503020000020003" pitchFamily="2" charset="0"/>
              </a:rPr>
              <a:t>Can be OK if you are also analyzing the cause -&gt; mediator relationship</a:t>
            </a:r>
          </a:p>
        </p:txBody>
      </p:sp>
      <p:sp>
        <p:nvSpPr>
          <p:cNvPr id="42" name="TextBox 41">
            <a:extLst>
              <a:ext uri="{FF2B5EF4-FFF2-40B4-BE49-F238E27FC236}">
                <a16:creationId xmlns:a16="http://schemas.microsoft.com/office/drawing/2014/main" id="{EEED7AAA-A5BF-CF4C-B445-0CFDA37EFC74}"/>
              </a:ext>
            </a:extLst>
          </p:cNvPr>
          <p:cNvSpPr txBox="1"/>
          <p:nvPr/>
        </p:nvSpPr>
        <p:spPr>
          <a:xfrm>
            <a:off x="4988381" y="1631225"/>
            <a:ext cx="5644111" cy="707886"/>
          </a:xfrm>
          <a:prstGeom prst="rect">
            <a:avLst/>
          </a:prstGeom>
          <a:noFill/>
        </p:spPr>
        <p:txBody>
          <a:bodyPr wrap="square" rtlCol="0">
            <a:spAutoFit/>
          </a:bodyPr>
          <a:lstStyle/>
          <a:p>
            <a:r>
              <a:rPr lang="en-US" sz="2000" b="1" i="1" dirty="0">
                <a:solidFill>
                  <a:srgbClr val="FF0000"/>
                </a:solidFill>
              </a:rPr>
              <a:t>In experiments, this is controlling for post-treatment effects</a:t>
            </a:r>
          </a:p>
        </p:txBody>
      </p:sp>
    </p:spTree>
    <p:extLst>
      <p:ext uri="{BB962C8B-B14F-4D97-AF65-F5344CB8AC3E}">
        <p14:creationId xmlns:p14="http://schemas.microsoft.com/office/powerpoint/2010/main" val="28137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3"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a:xfrm>
            <a:off x="643467" y="643467"/>
            <a:ext cx="5326577" cy="5264964"/>
          </a:xfrm>
        </p:spPr>
        <p:style>
          <a:lnRef idx="2">
            <a:schemeClr val="dk1"/>
          </a:lnRef>
          <a:fillRef idx="1">
            <a:schemeClr val="lt1"/>
          </a:fillRef>
          <a:effectRef idx="0">
            <a:schemeClr val="dk1"/>
          </a:effectRef>
          <a:fontRef idx="minor">
            <a:schemeClr val="dk1"/>
          </a:fontRef>
        </p:style>
        <p:txBody>
          <a:bodyPr>
            <a:normAutofit/>
          </a:bodyPr>
          <a:lstStyle/>
          <a:p>
            <a:pPr algn="l"/>
            <a:r>
              <a:rPr lang="en-US" sz="4400" dirty="0">
                <a:latin typeface="Avenir" panose="02000503020000020003" pitchFamily="2" charset="0"/>
              </a:rPr>
              <a:t>Correlation does not equal causation</a:t>
            </a:r>
            <a:r>
              <a:rPr lang="is-IS" sz="4400" dirty="0">
                <a:latin typeface="Avenir" panose="02000503020000020003" pitchFamily="2" charset="0"/>
              </a:rPr>
              <a:t>… but where there’s smoke, there’s fire.</a:t>
            </a:r>
            <a:br>
              <a:rPr lang="is-IS" sz="4400" dirty="0">
                <a:latin typeface="Avenir" panose="02000503020000020003" pitchFamily="2" charset="0"/>
              </a:rPr>
            </a:br>
            <a:br>
              <a:rPr lang="is-IS" sz="4400" dirty="0">
                <a:latin typeface="Avenir" panose="02000503020000020003" pitchFamily="2" charset="0"/>
              </a:rPr>
            </a:br>
            <a:r>
              <a:rPr lang="is-IS" sz="4400" dirty="0">
                <a:latin typeface="Avenir" panose="02000503020000020003" pitchFamily="2" charset="0"/>
              </a:rPr>
              <a:t>-Jim Grace</a:t>
            </a:r>
            <a:endParaRPr lang="en-US" sz="4400" dirty="0">
              <a:latin typeface="Avenir" panose="02000503020000020003" pitchFamily="2" charset="0"/>
            </a:endParaRPr>
          </a:p>
        </p:txBody>
      </p:sp>
      <p:pic>
        <p:nvPicPr>
          <p:cNvPr id="2050" name="Picture 2" descr="James Grace, Ph.D. | U.S. Geological Survey">
            <a:extLst>
              <a:ext uri="{FF2B5EF4-FFF2-40B4-BE49-F238E27FC236}">
                <a16:creationId xmlns:a16="http://schemas.microsoft.com/office/drawing/2014/main" id="{2CBB669E-23BE-7AD8-BDC2-7CBE9B74D4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2" r="107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767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69B9-08A0-4D49-AEB5-64B95AF6219D}"/>
              </a:ext>
            </a:extLst>
          </p:cNvPr>
          <p:cNvSpPr>
            <a:spLocks noGrp="1"/>
          </p:cNvSpPr>
          <p:nvPr>
            <p:ph type="title"/>
          </p:nvPr>
        </p:nvSpPr>
        <p:spPr>
          <a:xfrm>
            <a:off x="109151" y="185713"/>
            <a:ext cx="10515600" cy="1325563"/>
          </a:xfrm>
        </p:spPr>
        <p:txBody>
          <a:bodyPr/>
          <a:lstStyle/>
          <a:p>
            <a:r>
              <a:rPr lang="en-US" dirty="0"/>
              <a:t>Will a Child Set us Free?</a:t>
            </a:r>
          </a:p>
        </p:txBody>
      </p:sp>
      <p:sp>
        <p:nvSpPr>
          <p:cNvPr id="3" name="Content Placeholder 2">
            <a:extLst>
              <a:ext uri="{FF2B5EF4-FFF2-40B4-BE49-F238E27FC236}">
                <a16:creationId xmlns:a16="http://schemas.microsoft.com/office/drawing/2014/main" id="{24094E12-1149-E148-A323-C7C8A6CEDB7B}"/>
              </a:ext>
            </a:extLst>
          </p:cNvPr>
          <p:cNvSpPr>
            <a:spLocks noGrp="1"/>
          </p:cNvSpPr>
          <p:nvPr>
            <p:ph idx="1"/>
          </p:nvPr>
        </p:nvSpPr>
        <p:spPr/>
        <p:txBody>
          <a:bodyPr>
            <a:normAutofit/>
          </a:bodyPr>
          <a:lstStyle/>
          <a:p>
            <a:pPr marL="0" indent="0">
              <a:buNone/>
            </a:pPr>
            <a:r>
              <a:rPr lang="en-US" sz="2400" b="1" i="1" dirty="0">
                <a:latin typeface="Avenir" panose="02000503020000020003" pitchFamily="2" charset="0"/>
              </a:rPr>
              <a:t>Consider the following:</a:t>
            </a:r>
          </a:p>
          <a:p>
            <a:pPr marL="0" indent="0">
              <a:buNone/>
            </a:pPr>
            <a:endParaRPr lang="en-US" sz="2400" dirty="0">
              <a:latin typeface="Avenir" panose="02000503020000020003" pitchFamily="2" charset="0"/>
            </a:endParaRPr>
          </a:p>
          <a:p>
            <a:pPr marL="0" indent="0">
              <a:buNone/>
            </a:pPr>
            <a:r>
              <a:rPr lang="en-US" sz="2400" dirty="0">
                <a:latin typeface="Avenir" panose="02000503020000020003" pitchFamily="2" charset="0"/>
              </a:rPr>
              <a:t>What if we knew the final tumor was shedding cells, and we had their concentration. Should we control for that?</a:t>
            </a:r>
          </a:p>
        </p:txBody>
      </p:sp>
      <p:sp>
        <p:nvSpPr>
          <p:cNvPr id="4" name="TextBox 3">
            <a:extLst>
              <a:ext uri="{FF2B5EF4-FFF2-40B4-BE49-F238E27FC236}">
                <a16:creationId xmlns:a16="http://schemas.microsoft.com/office/drawing/2014/main" id="{5D0A8C9C-8FF6-6F46-868A-E6D5C4370A4B}"/>
              </a:ext>
            </a:extLst>
          </p:cNvPr>
          <p:cNvSpPr txBox="1"/>
          <p:nvPr/>
        </p:nvSpPr>
        <p:spPr>
          <a:xfrm>
            <a:off x="4845247" y="3801919"/>
            <a:ext cx="1347548"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Final</a:t>
            </a:r>
          </a:p>
          <a:p>
            <a:pPr algn="ctr"/>
            <a:r>
              <a:rPr lang="en-US" sz="3200" dirty="0">
                <a:latin typeface="Avenir" panose="02000503020000020003" pitchFamily="2" charset="0"/>
                <a:cs typeface="Calibri Light"/>
              </a:rPr>
              <a:t>Tumor</a:t>
            </a:r>
          </a:p>
        </p:txBody>
      </p:sp>
      <p:sp>
        <p:nvSpPr>
          <p:cNvPr id="5" name="TextBox 4">
            <a:extLst>
              <a:ext uri="{FF2B5EF4-FFF2-40B4-BE49-F238E27FC236}">
                <a16:creationId xmlns:a16="http://schemas.microsoft.com/office/drawing/2014/main" id="{EF072558-FBB9-7C4B-877D-7201623DD161}"/>
              </a:ext>
            </a:extLst>
          </p:cNvPr>
          <p:cNvSpPr txBox="1"/>
          <p:nvPr/>
        </p:nvSpPr>
        <p:spPr>
          <a:xfrm>
            <a:off x="7052875" y="3805537"/>
            <a:ext cx="2812373"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Toxin</a:t>
            </a:r>
          </a:p>
          <a:p>
            <a:pPr algn="ctr"/>
            <a:r>
              <a:rPr lang="en-US" sz="3200" dirty="0">
                <a:latin typeface="Avenir" panose="02000503020000020003" pitchFamily="2" charset="0"/>
                <a:cs typeface="Calibri Light"/>
              </a:rPr>
              <a:t>Concentration</a:t>
            </a:r>
          </a:p>
        </p:txBody>
      </p:sp>
      <p:sp>
        <p:nvSpPr>
          <p:cNvPr id="6" name="TextBox 5">
            <a:extLst>
              <a:ext uri="{FF2B5EF4-FFF2-40B4-BE49-F238E27FC236}">
                <a16:creationId xmlns:a16="http://schemas.microsoft.com/office/drawing/2014/main" id="{8F37D92C-D848-F345-86AE-B1D99AEDE8AF}"/>
              </a:ext>
            </a:extLst>
          </p:cNvPr>
          <p:cNvSpPr txBox="1"/>
          <p:nvPr/>
        </p:nvSpPr>
        <p:spPr>
          <a:xfrm>
            <a:off x="2107346" y="3798267"/>
            <a:ext cx="1877822" cy="1077218"/>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Initial Tumor</a:t>
            </a:r>
          </a:p>
        </p:txBody>
      </p:sp>
      <p:cxnSp>
        <p:nvCxnSpPr>
          <p:cNvPr id="7" name="Straight Arrow Connector 6">
            <a:extLst>
              <a:ext uri="{FF2B5EF4-FFF2-40B4-BE49-F238E27FC236}">
                <a16:creationId xmlns:a16="http://schemas.microsoft.com/office/drawing/2014/main" id="{2220A9B3-D014-3F49-9970-AFA2D093C3BE}"/>
              </a:ext>
            </a:extLst>
          </p:cNvPr>
          <p:cNvCxnSpPr>
            <a:cxnSpLocks/>
            <a:stCxn id="4" idx="3"/>
            <a:endCxn id="5" idx="1"/>
          </p:cNvCxnSpPr>
          <p:nvPr/>
        </p:nvCxnSpPr>
        <p:spPr>
          <a:xfrm>
            <a:off x="6192796" y="4340528"/>
            <a:ext cx="860079"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28838808-83EE-7840-B8F9-F9CE425C2B98}"/>
              </a:ext>
            </a:extLst>
          </p:cNvPr>
          <p:cNvCxnSpPr>
            <a:cxnSpLocks/>
            <a:stCxn id="6" idx="3"/>
            <a:endCxn id="4" idx="1"/>
          </p:cNvCxnSpPr>
          <p:nvPr/>
        </p:nvCxnSpPr>
        <p:spPr>
          <a:xfrm>
            <a:off x="3985169" y="4336876"/>
            <a:ext cx="860079" cy="3652"/>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A8704ACA-96FA-0D48-8BFA-E73F1B6C0F21}"/>
              </a:ext>
            </a:extLst>
          </p:cNvPr>
          <p:cNvSpPr txBox="1"/>
          <p:nvPr/>
        </p:nvSpPr>
        <p:spPr>
          <a:xfrm>
            <a:off x="4960215" y="5414094"/>
            <a:ext cx="1117614"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Shed</a:t>
            </a:r>
          </a:p>
          <a:p>
            <a:pPr algn="ctr"/>
            <a:r>
              <a:rPr lang="en-US" sz="3200" dirty="0">
                <a:latin typeface="Avenir" panose="02000503020000020003" pitchFamily="2" charset="0"/>
                <a:cs typeface="Calibri Light"/>
              </a:rPr>
              <a:t>Cells</a:t>
            </a:r>
          </a:p>
        </p:txBody>
      </p:sp>
      <p:cxnSp>
        <p:nvCxnSpPr>
          <p:cNvPr id="10" name="Straight Arrow Connector 9">
            <a:extLst>
              <a:ext uri="{FF2B5EF4-FFF2-40B4-BE49-F238E27FC236}">
                <a16:creationId xmlns:a16="http://schemas.microsoft.com/office/drawing/2014/main" id="{3D636425-1F7F-794E-A83A-D5CCDEFE378E}"/>
              </a:ext>
            </a:extLst>
          </p:cNvPr>
          <p:cNvCxnSpPr>
            <a:cxnSpLocks/>
            <a:stCxn id="4" idx="2"/>
            <a:endCxn id="9" idx="0"/>
          </p:cNvCxnSpPr>
          <p:nvPr/>
        </p:nvCxnSpPr>
        <p:spPr>
          <a:xfrm>
            <a:off x="5519022" y="4879138"/>
            <a:ext cx="1" cy="53495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218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0-3123-894C-9CEB-DE1B4E93B9C3}"/>
              </a:ext>
            </a:extLst>
          </p:cNvPr>
          <p:cNvSpPr>
            <a:spLocks noGrp="1"/>
          </p:cNvSpPr>
          <p:nvPr>
            <p:ph type="title"/>
          </p:nvPr>
        </p:nvSpPr>
        <p:spPr/>
        <p:txBody>
          <a:bodyPr/>
          <a:lstStyle/>
          <a:p>
            <a:r>
              <a:rPr lang="en-US" dirty="0"/>
              <a:t>The Descendant Problem</a:t>
            </a:r>
          </a:p>
        </p:txBody>
      </p:sp>
      <p:sp>
        <p:nvSpPr>
          <p:cNvPr id="4" name="TextBox 3">
            <a:extLst>
              <a:ext uri="{FF2B5EF4-FFF2-40B4-BE49-F238E27FC236}">
                <a16:creationId xmlns:a16="http://schemas.microsoft.com/office/drawing/2014/main" id="{AF09A219-0D5A-7C44-A283-6F55B2D2AE30}"/>
              </a:ext>
            </a:extLst>
          </p:cNvPr>
          <p:cNvSpPr txBox="1"/>
          <p:nvPr/>
        </p:nvSpPr>
        <p:spPr>
          <a:xfrm>
            <a:off x="1625600" y="1553030"/>
            <a:ext cx="2133918" cy="461665"/>
          </a:xfrm>
          <a:prstGeom prst="rect">
            <a:avLst/>
          </a:prstGeom>
          <a:noFill/>
        </p:spPr>
        <p:txBody>
          <a:bodyPr wrap="none" rtlCol="0">
            <a:spAutoFit/>
          </a:bodyPr>
          <a:lstStyle/>
          <a:p>
            <a:r>
              <a:rPr lang="en-US" sz="2400" i="1" dirty="0">
                <a:latin typeface="Avenir" panose="02000503020000020003" pitchFamily="2" charset="0"/>
              </a:rPr>
              <a:t>Causal Model</a:t>
            </a:r>
          </a:p>
        </p:txBody>
      </p:sp>
      <p:sp>
        <p:nvSpPr>
          <p:cNvPr id="5" name="TextBox 4">
            <a:extLst>
              <a:ext uri="{FF2B5EF4-FFF2-40B4-BE49-F238E27FC236}">
                <a16:creationId xmlns:a16="http://schemas.microsoft.com/office/drawing/2014/main" id="{44208566-8C07-A547-9B4A-EDB7F8E314E2}"/>
              </a:ext>
            </a:extLst>
          </p:cNvPr>
          <p:cNvSpPr txBox="1"/>
          <p:nvPr/>
        </p:nvSpPr>
        <p:spPr>
          <a:xfrm>
            <a:off x="1625600" y="3911601"/>
            <a:ext cx="5719130" cy="461665"/>
          </a:xfrm>
          <a:prstGeom prst="rect">
            <a:avLst/>
          </a:prstGeom>
          <a:noFill/>
        </p:spPr>
        <p:txBody>
          <a:bodyPr wrap="none" rtlCol="0">
            <a:spAutoFit/>
          </a:bodyPr>
          <a:lstStyle/>
          <a:p>
            <a:r>
              <a:rPr lang="en-US" sz="2400" i="1" dirty="0">
                <a:latin typeface="Avenir" panose="02000503020000020003" pitchFamily="2" charset="0"/>
              </a:rPr>
              <a:t>What it would do to Multiple Regression</a:t>
            </a:r>
          </a:p>
        </p:txBody>
      </p:sp>
      <p:sp>
        <p:nvSpPr>
          <p:cNvPr id="6" name="TextBox 5">
            <a:extLst>
              <a:ext uri="{FF2B5EF4-FFF2-40B4-BE49-F238E27FC236}">
                <a16:creationId xmlns:a16="http://schemas.microsoft.com/office/drawing/2014/main" id="{62CAF444-989F-1B4B-A965-97053E2FD301}"/>
              </a:ext>
            </a:extLst>
          </p:cNvPr>
          <p:cNvSpPr txBox="1"/>
          <p:nvPr/>
        </p:nvSpPr>
        <p:spPr>
          <a:xfrm>
            <a:off x="1838402" y="5716174"/>
            <a:ext cx="2379177"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Descendant</a:t>
            </a:r>
          </a:p>
        </p:txBody>
      </p:sp>
      <p:sp>
        <p:nvSpPr>
          <p:cNvPr id="7" name="TextBox 6">
            <a:extLst>
              <a:ext uri="{FF2B5EF4-FFF2-40B4-BE49-F238E27FC236}">
                <a16:creationId xmlns:a16="http://schemas.microsoft.com/office/drawing/2014/main" id="{B751CED4-96B2-E446-9B8A-5BD6B6589D37}"/>
              </a:ext>
            </a:extLst>
          </p:cNvPr>
          <p:cNvSpPr txBox="1"/>
          <p:nvPr/>
        </p:nvSpPr>
        <p:spPr>
          <a:xfrm>
            <a:off x="4846300" y="5131399"/>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8" name="TextBox 7">
            <a:extLst>
              <a:ext uri="{FF2B5EF4-FFF2-40B4-BE49-F238E27FC236}">
                <a16:creationId xmlns:a16="http://schemas.microsoft.com/office/drawing/2014/main" id="{2FE27A3E-E15D-E946-AB8B-CB94437C1388}"/>
              </a:ext>
            </a:extLst>
          </p:cNvPr>
          <p:cNvSpPr txBox="1"/>
          <p:nvPr/>
        </p:nvSpPr>
        <p:spPr>
          <a:xfrm>
            <a:off x="1838401" y="4576414"/>
            <a:ext cx="2379177"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9" name="Straight Arrow Connector 8">
            <a:extLst>
              <a:ext uri="{FF2B5EF4-FFF2-40B4-BE49-F238E27FC236}">
                <a16:creationId xmlns:a16="http://schemas.microsoft.com/office/drawing/2014/main" id="{FA20E821-BB8D-B24E-845C-3C567FC76599}"/>
              </a:ext>
            </a:extLst>
          </p:cNvPr>
          <p:cNvCxnSpPr>
            <a:cxnSpLocks/>
            <a:stCxn id="6" idx="3"/>
            <a:endCxn id="7" idx="1"/>
          </p:cNvCxnSpPr>
          <p:nvPr/>
        </p:nvCxnSpPr>
        <p:spPr>
          <a:xfrm flipV="1">
            <a:off x="4217579" y="5423787"/>
            <a:ext cx="628721" cy="58477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B7F60C82-0BD2-7D40-9CE8-915CACC7B7E3}"/>
              </a:ext>
            </a:extLst>
          </p:cNvPr>
          <p:cNvCxnSpPr>
            <a:cxnSpLocks/>
            <a:stCxn id="8" idx="3"/>
            <a:endCxn id="7" idx="1"/>
          </p:cNvCxnSpPr>
          <p:nvPr/>
        </p:nvCxnSpPr>
        <p:spPr>
          <a:xfrm>
            <a:off x="4217577" y="4868802"/>
            <a:ext cx="628722" cy="55498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1" name="Straight Arrow Connector 21">
            <a:extLst>
              <a:ext uri="{FF2B5EF4-FFF2-40B4-BE49-F238E27FC236}">
                <a16:creationId xmlns:a16="http://schemas.microsoft.com/office/drawing/2014/main" id="{C536E25D-87F9-5A48-87AA-85028E085EFD}"/>
              </a:ext>
            </a:extLst>
          </p:cNvPr>
          <p:cNvCxnSpPr>
            <a:cxnSpLocks/>
            <a:stCxn id="8" idx="1"/>
            <a:endCxn id="6" idx="1"/>
          </p:cNvCxnSpPr>
          <p:nvPr/>
        </p:nvCxnSpPr>
        <p:spPr>
          <a:xfrm rot="10800000" flipH="1" flipV="1">
            <a:off x="1838400" y="4868801"/>
            <a:ext cx="1" cy="1139760"/>
          </a:xfrm>
          <a:prstGeom prst="curvedConnector3">
            <a:avLst>
              <a:gd name="adj1" fmla="val -22860000000"/>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A2E70851-C13C-974C-8C9A-63DF6D32665F}"/>
              </a:ext>
            </a:extLst>
          </p:cNvPr>
          <p:cNvSpPr txBox="1"/>
          <p:nvPr/>
        </p:nvSpPr>
        <p:spPr>
          <a:xfrm>
            <a:off x="6861317" y="4706028"/>
            <a:ext cx="381725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venir" panose="02000503020000020003" pitchFamily="2" charset="0"/>
              </a:rPr>
              <a:t>Descendant still partially blocks cause</a:t>
            </a:r>
          </a:p>
          <a:p>
            <a:pPr marL="285750" indent="-285750">
              <a:buFont typeface="Arial" panose="020B0604020202020204" pitchFamily="34" charset="0"/>
              <a:buChar char="•"/>
            </a:pPr>
            <a:endParaRPr lang="en-US" sz="2000" dirty="0">
              <a:latin typeface="Avenir" panose="02000503020000020003" pitchFamily="2" charset="0"/>
            </a:endParaRPr>
          </a:p>
          <a:p>
            <a:pPr marL="285750" indent="-285750">
              <a:buFont typeface="Arial" panose="020B0604020202020204" pitchFamily="34" charset="0"/>
              <a:buChar char="•"/>
            </a:pPr>
            <a:r>
              <a:rPr lang="en-US" sz="2000" dirty="0">
                <a:latin typeface="Avenir" panose="02000503020000020003" pitchFamily="2" charset="0"/>
              </a:rPr>
              <a:t>Masks effect of cause – many possibilities</a:t>
            </a:r>
          </a:p>
        </p:txBody>
      </p:sp>
      <p:sp>
        <p:nvSpPr>
          <p:cNvPr id="18" name="TextBox 17">
            <a:extLst>
              <a:ext uri="{FF2B5EF4-FFF2-40B4-BE49-F238E27FC236}">
                <a16:creationId xmlns:a16="http://schemas.microsoft.com/office/drawing/2014/main" id="{AC650735-07B6-8146-8190-E5D113086B79}"/>
              </a:ext>
            </a:extLst>
          </p:cNvPr>
          <p:cNvSpPr txBox="1"/>
          <p:nvPr/>
        </p:nvSpPr>
        <p:spPr>
          <a:xfrm>
            <a:off x="4601143" y="2188053"/>
            <a:ext cx="1877823"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Mediator</a:t>
            </a:r>
          </a:p>
        </p:txBody>
      </p:sp>
      <p:sp>
        <p:nvSpPr>
          <p:cNvPr id="19" name="TextBox 18">
            <a:extLst>
              <a:ext uri="{FF2B5EF4-FFF2-40B4-BE49-F238E27FC236}">
                <a16:creationId xmlns:a16="http://schemas.microsoft.com/office/drawing/2014/main" id="{1BD70048-C206-6747-96FA-ED0EC18C2AC2}"/>
              </a:ext>
            </a:extLst>
          </p:cNvPr>
          <p:cNvSpPr txBox="1"/>
          <p:nvPr/>
        </p:nvSpPr>
        <p:spPr>
          <a:xfrm>
            <a:off x="7520245" y="2191671"/>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20" name="TextBox 19">
            <a:extLst>
              <a:ext uri="{FF2B5EF4-FFF2-40B4-BE49-F238E27FC236}">
                <a16:creationId xmlns:a16="http://schemas.microsoft.com/office/drawing/2014/main" id="{ADFE8B79-4AA3-F644-9449-1F21B8373A39}"/>
              </a:ext>
            </a:extLst>
          </p:cNvPr>
          <p:cNvSpPr txBox="1"/>
          <p:nvPr/>
        </p:nvSpPr>
        <p:spPr>
          <a:xfrm>
            <a:off x="1793386" y="2178455"/>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21" name="Straight Arrow Connector 20">
            <a:extLst>
              <a:ext uri="{FF2B5EF4-FFF2-40B4-BE49-F238E27FC236}">
                <a16:creationId xmlns:a16="http://schemas.microsoft.com/office/drawing/2014/main" id="{66327138-C53C-A64E-8903-61328EA95755}"/>
              </a:ext>
            </a:extLst>
          </p:cNvPr>
          <p:cNvCxnSpPr>
            <a:cxnSpLocks/>
            <a:stCxn id="18" idx="3"/>
            <a:endCxn id="19" idx="1"/>
          </p:cNvCxnSpPr>
          <p:nvPr/>
        </p:nvCxnSpPr>
        <p:spPr>
          <a:xfrm>
            <a:off x="6478966" y="2480440"/>
            <a:ext cx="1041279" cy="361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50C27A93-640B-0A41-9B80-550AD59FCDEA}"/>
              </a:ext>
            </a:extLst>
          </p:cNvPr>
          <p:cNvCxnSpPr>
            <a:cxnSpLocks/>
            <a:stCxn id="20" idx="3"/>
            <a:endCxn id="18" idx="1"/>
          </p:cNvCxnSpPr>
          <p:nvPr/>
        </p:nvCxnSpPr>
        <p:spPr>
          <a:xfrm>
            <a:off x="3671208" y="2470842"/>
            <a:ext cx="929934" cy="95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F8E36B39-D343-8E4A-9727-3CE0B3E0098A}"/>
              </a:ext>
            </a:extLst>
          </p:cNvPr>
          <p:cNvSpPr txBox="1"/>
          <p:nvPr/>
        </p:nvSpPr>
        <p:spPr>
          <a:xfrm>
            <a:off x="4350813" y="3268364"/>
            <a:ext cx="2379177"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Descendant</a:t>
            </a:r>
          </a:p>
        </p:txBody>
      </p:sp>
      <p:cxnSp>
        <p:nvCxnSpPr>
          <p:cNvPr id="24" name="Straight Arrow Connector 23">
            <a:extLst>
              <a:ext uri="{FF2B5EF4-FFF2-40B4-BE49-F238E27FC236}">
                <a16:creationId xmlns:a16="http://schemas.microsoft.com/office/drawing/2014/main" id="{C2694030-C283-944C-8F08-F2DFD3154E12}"/>
              </a:ext>
            </a:extLst>
          </p:cNvPr>
          <p:cNvCxnSpPr>
            <a:cxnSpLocks/>
            <a:stCxn id="18" idx="2"/>
            <a:endCxn id="23" idx="0"/>
          </p:cNvCxnSpPr>
          <p:nvPr/>
        </p:nvCxnSpPr>
        <p:spPr>
          <a:xfrm>
            <a:off x="5540055" y="2772827"/>
            <a:ext cx="347" cy="49553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49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0-3123-894C-9CEB-DE1B4E93B9C3}"/>
              </a:ext>
            </a:extLst>
          </p:cNvPr>
          <p:cNvSpPr>
            <a:spLocks noGrp="1"/>
          </p:cNvSpPr>
          <p:nvPr>
            <p:ph type="title"/>
          </p:nvPr>
        </p:nvSpPr>
        <p:spPr>
          <a:xfrm>
            <a:off x="101720" y="-66377"/>
            <a:ext cx="10515600" cy="1325563"/>
          </a:xfrm>
        </p:spPr>
        <p:txBody>
          <a:bodyPr/>
          <a:lstStyle/>
          <a:p>
            <a:r>
              <a:rPr lang="en-US" dirty="0"/>
              <a:t>The Fork</a:t>
            </a:r>
          </a:p>
        </p:txBody>
      </p:sp>
      <p:sp>
        <p:nvSpPr>
          <p:cNvPr id="4" name="TextBox 3">
            <a:extLst>
              <a:ext uri="{FF2B5EF4-FFF2-40B4-BE49-F238E27FC236}">
                <a16:creationId xmlns:a16="http://schemas.microsoft.com/office/drawing/2014/main" id="{AF09A219-0D5A-7C44-A283-6F55B2D2AE30}"/>
              </a:ext>
            </a:extLst>
          </p:cNvPr>
          <p:cNvSpPr txBox="1"/>
          <p:nvPr/>
        </p:nvSpPr>
        <p:spPr>
          <a:xfrm>
            <a:off x="1625601" y="1553030"/>
            <a:ext cx="2077813" cy="461665"/>
          </a:xfrm>
          <a:prstGeom prst="rect">
            <a:avLst/>
          </a:prstGeom>
          <a:noFill/>
        </p:spPr>
        <p:txBody>
          <a:bodyPr wrap="none" rtlCol="0">
            <a:spAutoFit/>
          </a:bodyPr>
          <a:lstStyle/>
          <a:p>
            <a:r>
              <a:rPr lang="en-US" sz="2400" i="1" dirty="0">
                <a:latin typeface="Avenir" panose="02000503020000020003" pitchFamily="2" charset="0"/>
              </a:rPr>
              <a:t>Causal Model</a:t>
            </a:r>
          </a:p>
        </p:txBody>
      </p:sp>
      <p:sp>
        <p:nvSpPr>
          <p:cNvPr id="5" name="TextBox 4">
            <a:extLst>
              <a:ext uri="{FF2B5EF4-FFF2-40B4-BE49-F238E27FC236}">
                <a16:creationId xmlns:a16="http://schemas.microsoft.com/office/drawing/2014/main" id="{44208566-8C07-A547-9B4A-EDB7F8E314E2}"/>
              </a:ext>
            </a:extLst>
          </p:cNvPr>
          <p:cNvSpPr txBox="1"/>
          <p:nvPr/>
        </p:nvSpPr>
        <p:spPr>
          <a:xfrm>
            <a:off x="1625600" y="3911601"/>
            <a:ext cx="5719130" cy="461665"/>
          </a:xfrm>
          <a:prstGeom prst="rect">
            <a:avLst/>
          </a:prstGeom>
          <a:noFill/>
        </p:spPr>
        <p:txBody>
          <a:bodyPr wrap="none" rtlCol="0">
            <a:spAutoFit/>
          </a:bodyPr>
          <a:lstStyle/>
          <a:p>
            <a:r>
              <a:rPr lang="en-US" sz="2400" i="1" dirty="0">
                <a:latin typeface="Avenir" panose="02000503020000020003" pitchFamily="2" charset="0"/>
              </a:rPr>
              <a:t>What it would do to Multiple Regression</a:t>
            </a:r>
          </a:p>
        </p:txBody>
      </p:sp>
      <p:sp>
        <p:nvSpPr>
          <p:cNvPr id="6" name="TextBox 5">
            <a:extLst>
              <a:ext uri="{FF2B5EF4-FFF2-40B4-BE49-F238E27FC236}">
                <a16:creationId xmlns:a16="http://schemas.microsoft.com/office/drawing/2014/main" id="{3739D54C-A574-2E45-8843-740FFAF65F14}"/>
              </a:ext>
            </a:extLst>
          </p:cNvPr>
          <p:cNvSpPr txBox="1"/>
          <p:nvPr/>
        </p:nvSpPr>
        <p:spPr>
          <a:xfrm>
            <a:off x="1913743" y="5716173"/>
            <a:ext cx="2228495" cy="1077218"/>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Exogenous</a:t>
            </a:r>
          </a:p>
          <a:p>
            <a:pPr algn="ctr"/>
            <a:r>
              <a:rPr lang="en-US" sz="3200" dirty="0">
                <a:latin typeface="Avenir" panose="02000503020000020003" pitchFamily="2" charset="0"/>
                <a:cs typeface="Calibri Light"/>
              </a:rPr>
              <a:t>Cause</a:t>
            </a:r>
          </a:p>
        </p:txBody>
      </p:sp>
      <p:sp>
        <p:nvSpPr>
          <p:cNvPr id="7" name="TextBox 6">
            <a:extLst>
              <a:ext uri="{FF2B5EF4-FFF2-40B4-BE49-F238E27FC236}">
                <a16:creationId xmlns:a16="http://schemas.microsoft.com/office/drawing/2014/main" id="{8A5004D5-3F80-2A49-BE05-BE6AC38B22DB}"/>
              </a:ext>
            </a:extLst>
          </p:cNvPr>
          <p:cNvSpPr txBox="1"/>
          <p:nvPr/>
        </p:nvSpPr>
        <p:spPr>
          <a:xfrm>
            <a:off x="4846300" y="5269403"/>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8" name="TextBox 7">
            <a:extLst>
              <a:ext uri="{FF2B5EF4-FFF2-40B4-BE49-F238E27FC236}">
                <a16:creationId xmlns:a16="http://schemas.microsoft.com/office/drawing/2014/main" id="{813653FB-C7ED-8C41-93FA-335A09F0FB6E}"/>
              </a:ext>
            </a:extLst>
          </p:cNvPr>
          <p:cNvSpPr txBox="1"/>
          <p:nvPr/>
        </p:nvSpPr>
        <p:spPr>
          <a:xfrm>
            <a:off x="2089077" y="4576414"/>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9" name="Straight Arrow Connector 8">
            <a:extLst>
              <a:ext uri="{FF2B5EF4-FFF2-40B4-BE49-F238E27FC236}">
                <a16:creationId xmlns:a16="http://schemas.microsoft.com/office/drawing/2014/main" id="{8B5B149C-FE40-6542-9D39-11602087AED7}"/>
              </a:ext>
            </a:extLst>
          </p:cNvPr>
          <p:cNvCxnSpPr>
            <a:cxnSpLocks/>
            <a:stCxn id="6" idx="3"/>
            <a:endCxn id="7" idx="1"/>
          </p:cNvCxnSpPr>
          <p:nvPr/>
        </p:nvCxnSpPr>
        <p:spPr>
          <a:xfrm flipV="1">
            <a:off x="4142237" y="5561790"/>
            <a:ext cx="704062" cy="692992"/>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6A8A3978-40ED-6C46-837F-4B350FE44415}"/>
              </a:ext>
            </a:extLst>
          </p:cNvPr>
          <p:cNvCxnSpPr>
            <a:cxnSpLocks/>
            <a:stCxn id="8" idx="3"/>
            <a:endCxn id="7" idx="1"/>
          </p:cNvCxnSpPr>
          <p:nvPr/>
        </p:nvCxnSpPr>
        <p:spPr>
          <a:xfrm>
            <a:off x="3966899" y="4868802"/>
            <a:ext cx="879400" cy="692989"/>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1" name="Straight Arrow Connector 21">
            <a:extLst>
              <a:ext uri="{FF2B5EF4-FFF2-40B4-BE49-F238E27FC236}">
                <a16:creationId xmlns:a16="http://schemas.microsoft.com/office/drawing/2014/main" id="{B8A61190-A460-3B40-B404-E6D15572505E}"/>
              </a:ext>
            </a:extLst>
          </p:cNvPr>
          <p:cNvCxnSpPr>
            <a:cxnSpLocks/>
            <a:stCxn id="8" idx="1"/>
            <a:endCxn id="6" idx="1"/>
          </p:cNvCxnSpPr>
          <p:nvPr/>
        </p:nvCxnSpPr>
        <p:spPr>
          <a:xfrm rot="10800000" flipV="1">
            <a:off x="1913744" y="4868801"/>
            <a:ext cx="175335" cy="1385981"/>
          </a:xfrm>
          <a:prstGeom prst="curvedConnector3">
            <a:avLst>
              <a:gd name="adj1" fmla="val 230379"/>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85983C13-A5D5-D94C-9C3C-2CB01FBB5440}"/>
              </a:ext>
            </a:extLst>
          </p:cNvPr>
          <p:cNvSpPr txBox="1"/>
          <p:nvPr/>
        </p:nvSpPr>
        <p:spPr>
          <a:xfrm>
            <a:off x="4212932" y="1345866"/>
            <a:ext cx="3474029"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Exogenous Cause</a:t>
            </a:r>
          </a:p>
        </p:txBody>
      </p:sp>
      <p:sp>
        <p:nvSpPr>
          <p:cNvPr id="13" name="TextBox 12">
            <a:extLst>
              <a:ext uri="{FF2B5EF4-FFF2-40B4-BE49-F238E27FC236}">
                <a16:creationId xmlns:a16="http://schemas.microsoft.com/office/drawing/2014/main" id="{2027616E-8F90-2843-B5A6-B114453A45FF}"/>
              </a:ext>
            </a:extLst>
          </p:cNvPr>
          <p:cNvSpPr txBox="1"/>
          <p:nvPr/>
        </p:nvSpPr>
        <p:spPr>
          <a:xfrm>
            <a:off x="7088757" y="2838240"/>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14" name="TextBox 13">
            <a:extLst>
              <a:ext uri="{FF2B5EF4-FFF2-40B4-BE49-F238E27FC236}">
                <a16:creationId xmlns:a16="http://schemas.microsoft.com/office/drawing/2014/main" id="{10B9A37F-A8F8-0043-B1BC-8878ED019AFE}"/>
              </a:ext>
            </a:extLst>
          </p:cNvPr>
          <p:cNvSpPr txBox="1"/>
          <p:nvPr/>
        </p:nvSpPr>
        <p:spPr>
          <a:xfrm>
            <a:off x="2933315" y="2838241"/>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15" name="Straight Arrow Connector 14">
            <a:extLst>
              <a:ext uri="{FF2B5EF4-FFF2-40B4-BE49-F238E27FC236}">
                <a16:creationId xmlns:a16="http://schemas.microsoft.com/office/drawing/2014/main" id="{AFA974F6-8225-E744-9A42-567AC82172F6}"/>
              </a:ext>
            </a:extLst>
          </p:cNvPr>
          <p:cNvCxnSpPr>
            <a:cxnSpLocks/>
            <a:stCxn id="12" idx="2"/>
            <a:endCxn id="14" idx="0"/>
          </p:cNvCxnSpPr>
          <p:nvPr/>
        </p:nvCxnSpPr>
        <p:spPr>
          <a:xfrm flipH="1">
            <a:off x="3872226" y="1930640"/>
            <a:ext cx="2077720" cy="90760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AA93C485-FC5E-6043-9EB8-2FB6AD75B1EE}"/>
              </a:ext>
            </a:extLst>
          </p:cNvPr>
          <p:cNvCxnSpPr>
            <a:cxnSpLocks/>
            <a:stCxn id="14" idx="3"/>
            <a:endCxn id="13" idx="1"/>
          </p:cNvCxnSpPr>
          <p:nvPr/>
        </p:nvCxnSpPr>
        <p:spPr>
          <a:xfrm flipV="1">
            <a:off x="4811138" y="3130628"/>
            <a:ext cx="2277619"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EE62CEA3-8414-2448-9912-5B1C0635AF24}"/>
              </a:ext>
            </a:extLst>
          </p:cNvPr>
          <p:cNvCxnSpPr>
            <a:cxnSpLocks/>
            <a:stCxn id="12" idx="2"/>
            <a:endCxn id="13" idx="0"/>
          </p:cNvCxnSpPr>
          <p:nvPr/>
        </p:nvCxnSpPr>
        <p:spPr>
          <a:xfrm>
            <a:off x="5949947" y="1930641"/>
            <a:ext cx="1763661" cy="907599"/>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FD15407A-DC0A-4A47-9B21-48EB3DE4B993}"/>
              </a:ext>
            </a:extLst>
          </p:cNvPr>
          <p:cNvSpPr txBox="1"/>
          <p:nvPr/>
        </p:nvSpPr>
        <p:spPr>
          <a:xfrm>
            <a:off x="6800063" y="4735146"/>
            <a:ext cx="3817257"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Avenir" panose="02000503020000020003" pitchFamily="2" charset="0"/>
              </a:rPr>
              <a:t>Nothing – this is great!</a:t>
            </a:r>
          </a:p>
          <a:p>
            <a:pPr marL="285750" indent="-285750">
              <a:buFont typeface="Arial" panose="020B0604020202020204" pitchFamily="34" charset="0"/>
              <a:buChar char="•"/>
            </a:pPr>
            <a:r>
              <a:rPr lang="en-US" sz="2400" b="1" i="1" dirty="0">
                <a:latin typeface="Avenir" panose="02000503020000020003" pitchFamily="2" charset="0"/>
              </a:rPr>
              <a:t>The core of causal inference from regression!</a:t>
            </a:r>
          </a:p>
        </p:txBody>
      </p:sp>
    </p:spTree>
    <p:extLst>
      <p:ext uri="{BB962C8B-B14F-4D97-AF65-F5344CB8AC3E}">
        <p14:creationId xmlns:p14="http://schemas.microsoft.com/office/powerpoint/2010/main" val="311729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0-3123-894C-9CEB-DE1B4E93B9C3}"/>
              </a:ext>
            </a:extLst>
          </p:cNvPr>
          <p:cNvSpPr>
            <a:spLocks noGrp="1"/>
          </p:cNvSpPr>
          <p:nvPr>
            <p:ph type="title"/>
          </p:nvPr>
        </p:nvSpPr>
        <p:spPr>
          <a:xfrm>
            <a:off x="213350" y="20302"/>
            <a:ext cx="10515600" cy="1325563"/>
          </a:xfrm>
        </p:spPr>
        <p:txBody>
          <a:bodyPr/>
          <a:lstStyle/>
          <a:p>
            <a:r>
              <a:rPr lang="en-US" dirty="0"/>
              <a:t>The Bigger Problem…</a:t>
            </a:r>
          </a:p>
        </p:txBody>
      </p:sp>
      <p:sp>
        <p:nvSpPr>
          <p:cNvPr id="4" name="TextBox 3">
            <a:extLst>
              <a:ext uri="{FF2B5EF4-FFF2-40B4-BE49-F238E27FC236}">
                <a16:creationId xmlns:a16="http://schemas.microsoft.com/office/drawing/2014/main" id="{AF09A219-0D5A-7C44-A283-6F55B2D2AE30}"/>
              </a:ext>
            </a:extLst>
          </p:cNvPr>
          <p:cNvSpPr txBox="1"/>
          <p:nvPr/>
        </p:nvSpPr>
        <p:spPr>
          <a:xfrm>
            <a:off x="1625601" y="1553030"/>
            <a:ext cx="2077813" cy="461665"/>
          </a:xfrm>
          <a:prstGeom prst="rect">
            <a:avLst/>
          </a:prstGeom>
          <a:noFill/>
        </p:spPr>
        <p:txBody>
          <a:bodyPr wrap="none" rtlCol="0">
            <a:spAutoFit/>
          </a:bodyPr>
          <a:lstStyle/>
          <a:p>
            <a:r>
              <a:rPr lang="en-US" sz="2400" i="1" dirty="0">
                <a:latin typeface="Avenir" panose="02000503020000020003" pitchFamily="2" charset="0"/>
              </a:rPr>
              <a:t>Causal Model</a:t>
            </a:r>
          </a:p>
        </p:txBody>
      </p:sp>
      <p:sp>
        <p:nvSpPr>
          <p:cNvPr id="5" name="TextBox 4">
            <a:extLst>
              <a:ext uri="{FF2B5EF4-FFF2-40B4-BE49-F238E27FC236}">
                <a16:creationId xmlns:a16="http://schemas.microsoft.com/office/drawing/2014/main" id="{44208566-8C07-A547-9B4A-EDB7F8E314E2}"/>
              </a:ext>
            </a:extLst>
          </p:cNvPr>
          <p:cNvSpPr txBox="1"/>
          <p:nvPr/>
        </p:nvSpPr>
        <p:spPr>
          <a:xfrm>
            <a:off x="1625601" y="3911601"/>
            <a:ext cx="3176767" cy="461665"/>
          </a:xfrm>
          <a:prstGeom prst="rect">
            <a:avLst/>
          </a:prstGeom>
          <a:noFill/>
        </p:spPr>
        <p:txBody>
          <a:bodyPr wrap="none" rtlCol="0">
            <a:spAutoFit/>
          </a:bodyPr>
          <a:lstStyle/>
          <a:p>
            <a:r>
              <a:rPr lang="en-US" sz="2400" i="1" dirty="0">
                <a:latin typeface="Avenir" panose="02000503020000020003" pitchFamily="2" charset="0"/>
              </a:rPr>
              <a:t>Univariate Regression</a:t>
            </a:r>
          </a:p>
        </p:txBody>
      </p:sp>
      <p:sp>
        <p:nvSpPr>
          <p:cNvPr id="7" name="TextBox 6">
            <a:extLst>
              <a:ext uri="{FF2B5EF4-FFF2-40B4-BE49-F238E27FC236}">
                <a16:creationId xmlns:a16="http://schemas.microsoft.com/office/drawing/2014/main" id="{8A5004D5-3F80-2A49-BE05-BE6AC38B22DB}"/>
              </a:ext>
            </a:extLst>
          </p:cNvPr>
          <p:cNvSpPr txBox="1"/>
          <p:nvPr/>
        </p:nvSpPr>
        <p:spPr>
          <a:xfrm>
            <a:off x="4846300" y="5269403"/>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8" name="TextBox 7">
            <a:extLst>
              <a:ext uri="{FF2B5EF4-FFF2-40B4-BE49-F238E27FC236}">
                <a16:creationId xmlns:a16="http://schemas.microsoft.com/office/drawing/2014/main" id="{813653FB-C7ED-8C41-93FA-335A09F0FB6E}"/>
              </a:ext>
            </a:extLst>
          </p:cNvPr>
          <p:cNvSpPr txBox="1"/>
          <p:nvPr/>
        </p:nvSpPr>
        <p:spPr>
          <a:xfrm>
            <a:off x="1994404" y="5269402"/>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10" name="Straight Arrow Connector 9">
            <a:extLst>
              <a:ext uri="{FF2B5EF4-FFF2-40B4-BE49-F238E27FC236}">
                <a16:creationId xmlns:a16="http://schemas.microsoft.com/office/drawing/2014/main" id="{6A8A3978-40ED-6C46-837F-4B350FE44415}"/>
              </a:ext>
            </a:extLst>
          </p:cNvPr>
          <p:cNvCxnSpPr>
            <a:cxnSpLocks/>
            <a:stCxn id="8" idx="3"/>
            <a:endCxn id="7" idx="1"/>
          </p:cNvCxnSpPr>
          <p:nvPr/>
        </p:nvCxnSpPr>
        <p:spPr>
          <a:xfrm>
            <a:off x="3872227" y="5561790"/>
            <a:ext cx="974073"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85983C13-A5D5-D94C-9C3C-2CB01FBB5440}"/>
              </a:ext>
            </a:extLst>
          </p:cNvPr>
          <p:cNvSpPr txBox="1"/>
          <p:nvPr/>
        </p:nvSpPr>
        <p:spPr>
          <a:xfrm>
            <a:off x="4212932" y="1345866"/>
            <a:ext cx="3474029"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Exogenous Cause</a:t>
            </a:r>
          </a:p>
        </p:txBody>
      </p:sp>
      <p:sp>
        <p:nvSpPr>
          <p:cNvPr id="13" name="TextBox 12">
            <a:extLst>
              <a:ext uri="{FF2B5EF4-FFF2-40B4-BE49-F238E27FC236}">
                <a16:creationId xmlns:a16="http://schemas.microsoft.com/office/drawing/2014/main" id="{2027616E-8F90-2843-B5A6-B114453A45FF}"/>
              </a:ext>
            </a:extLst>
          </p:cNvPr>
          <p:cNvSpPr txBox="1"/>
          <p:nvPr/>
        </p:nvSpPr>
        <p:spPr>
          <a:xfrm>
            <a:off x="7088757" y="2838240"/>
            <a:ext cx="1249701" cy="584775"/>
          </a:xfrm>
          <a:prstGeom prst="rect">
            <a:avLst/>
          </a:prstGeom>
          <a:noFill/>
          <a:ln>
            <a:solidFill>
              <a:schemeClr val="tx1"/>
            </a:solidFill>
          </a:ln>
        </p:spPr>
        <p:txBody>
          <a:bodyPr wrap="none" rtlCol="0">
            <a:spAutoFit/>
          </a:bodyPr>
          <a:lstStyle/>
          <a:p>
            <a:pPr algn="ctr"/>
            <a:r>
              <a:rPr lang="en-US" sz="3200" dirty="0">
                <a:latin typeface="Avenir" panose="02000503020000020003" pitchFamily="2" charset="0"/>
                <a:cs typeface="Calibri Light"/>
              </a:rPr>
              <a:t>Effect</a:t>
            </a:r>
          </a:p>
        </p:txBody>
      </p:sp>
      <p:sp>
        <p:nvSpPr>
          <p:cNvPr id="14" name="TextBox 13">
            <a:extLst>
              <a:ext uri="{FF2B5EF4-FFF2-40B4-BE49-F238E27FC236}">
                <a16:creationId xmlns:a16="http://schemas.microsoft.com/office/drawing/2014/main" id="{10B9A37F-A8F8-0043-B1BC-8878ED019AFE}"/>
              </a:ext>
            </a:extLst>
          </p:cNvPr>
          <p:cNvSpPr txBox="1"/>
          <p:nvPr/>
        </p:nvSpPr>
        <p:spPr>
          <a:xfrm>
            <a:off x="2933315" y="2838241"/>
            <a:ext cx="1877822" cy="584775"/>
          </a:xfrm>
          <a:prstGeom prst="rect">
            <a:avLst/>
          </a:prstGeom>
          <a:noFill/>
          <a:ln>
            <a:solidFill>
              <a:schemeClr val="tx1"/>
            </a:solidFill>
          </a:ln>
        </p:spPr>
        <p:txBody>
          <a:bodyPr wrap="square" rtlCol="0">
            <a:spAutoFit/>
          </a:bodyPr>
          <a:lstStyle/>
          <a:p>
            <a:pPr algn="ctr"/>
            <a:r>
              <a:rPr lang="en-US" sz="3200" dirty="0">
                <a:latin typeface="Avenir" panose="02000503020000020003" pitchFamily="2" charset="0"/>
                <a:cs typeface="Calibri Light"/>
              </a:rPr>
              <a:t>Cause</a:t>
            </a:r>
          </a:p>
        </p:txBody>
      </p:sp>
      <p:cxnSp>
        <p:nvCxnSpPr>
          <p:cNvPr id="15" name="Straight Arrow Connector 14">
            <a:extLst>
              <a:ext uri="{FF2B5EF4-FFF2-40B4-BE49-F238E27FC236}">
                <a16:creationId xmlns:a16="http://schemas.microsoft.com/office/drawing/2014/main" id="{AFA974F6-8225-E744-9A42-567AC82172F6}"/>
              </a:ext>
            </a:extLst>
          </p:cNvPr>
          <p:cNvCxnSpPr>
            <a:cxnSpLocks/>
            <a:stCxn id="12" idx="2"/>
            <a:endCxn id="14" idx="0"/>
          </p:cNvCxnSpPr>
          <p:nvPr/>
        </p:nvCxnSpPr>
        <p:spPr>
          <a:xfrm flipH="1">
            <a:off x="3872226" y="1930640"/>
            <a:ext cx="2077720" cy="90760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AA93C485-FC5E-6043-9EB8-2FB6AD75B1EE}"/>
              </a:ext>
            </a:extLst>
          </p:cNvPr>
          <p:cNvCxnSpPr>
            <a:cxnSpLocks/>
            <a:stCxn id="14" idx="3"/>
            <a:endCxn id="13" idx="1"/>
          </p:cNvCxnSpPr>
          <p:nvPr/>
        </p:nvCxnSpPr>
        <p:spPr>
          <a:xfrm flipV="1">
            <a:off x="4811138" y="3130628"/>
            <a:ext cx="2277619"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EE62CEA3-8414-2448-9912-5B1C0635AF24}"/>
              </a:ext>
            </a:extLst>
          </p:cNvPr>
          <p:cNvCxnSpPr>
            <a:cxnSpLocks/>
            <a:stCxn id="12" idx="2"/>
            <a:endCxn id="13" idx="0"/>
          </p:cNvCxnSpPr>
          <p:nvPr/>
        </p:nvCxnSpPr>
        <p:spPr>
          <a:xfrm>
            <a:off x="5949947" y="1930641"/>
            <a:ext cx="1763661" cy="907599"/>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FD15407A-DC0A-4A47-9B21-48EB3DE4B993}"/>
              </a:ext>
            </a:extLst>
          </p:cNvPr>
          <p:cNvSpPr txBox="1"/>
          <p:nvPr/>
        </p:nvSpPr>
        <p:spPr>
          <a:xfrm>
            <a:off x="6800063" y="5161189"/>
            <a:ext cx="3817257"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Avenir" panose="02000503020000020003" pitchFamily="2" charset="0"/>
              </a:rPr>
              <a:t>The relationship is contaminated – results unreliable!</a:t>
            </a:r>
          </a:p>
        </p:txBody>
      </p:sp>
    </p:spTree>
    <p:extLst>
      <p:ext uri="{BB962C8B-B14F-4D97-AF65-F5344CB8AC3E}">
        <p14:creationId xmlns:p14="http://schemas.microsoft.com/office/powerpoint/2010/main" val="4005451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EED0-3EB8-11B0-49C8-3897157A020F}"/>
              </a:ext>
            </a:extLst>
          </p:cNvPr>
          <p:cNvSpPr>
            <a:spLocks noGrp="1"/>
          </p:cNvSpPr>
          <p:nvPr>
            <p:ph type="title"/>
          </p:nvPr>
        </p:nvSpPr>
        <p:spPr>
          <a:xfrm>
            <a:off x="169984" y="140677"/>
            <a:ext cx="10515600" cy="1325563"/>
          </a:xfrm>
        </p:spPr>
        <p:txBody>
          <a:bodyPr/>
          <a:lstStyle/>
          <a:p>
            <a:r>
              <a:rPr lang="en-US" dirty="0"/>
              <a:t>Choosing Variables for a Model</a:t>
            </a:r>
          </a:p>
        </p:txBody>
      </p:sp>
      <p:sp>
        <p:nvSpPr>
          <p:cNvPr id="3" name="Content Placeholder 2">
            <a:extLst>
              <a:ext uri="{FF2B5EF4-FFF2-40B4-BE49-F238E27FC236}">
                <a16:creationId xmlns:a16="http://schemas.microsoft.com/office/drawing/2014/main" id="{B8466DAA-6886-024E-90E5-6A406268729F}"/>
              </a:ext>
            </a:extLst>
          </p:cNvPr>
          <p:cNvSpPr>
            <a:spLocks noGrp="1"/>
          </p:cNvSpPr>
          <p:nvPr>
            <p:ph idx="1"/>
          </p:nvPr>
        </p:nvSpPr>
        <p:spPr>
          <a:xfrm>
            <a:off x="281354" y="1825625"/>
            <a:ext cx="6670431" cy="4891698"/>
          </a:xfrm>
        </p:spPr>
        <p:txBody>
          <a:bodyPr>
            <a:normAutofit/>
          </a:bodyPr>
          <a:lstStyle/>
          <a:p>
            <a:r>
              <a:rPr lang="en-US" dirty="0"/>
              <a:t>DAGs show direct connections to a response variable</a:t>
            </a:r>
          </a:p>
          <a:p>
            <a:endParaRPr lang="en-US" dirty="0"/>
          </a:p>
          <a:p>
            <a:r>
              <a:rPr lang="en-US" dirty="0"/>
              <a:t>They also show other variables indirectly connected – which might be the ones you have measured!</a:t>
            </a:r>
          </a:p>
          <a:p>
            <a:endParaRPr lang="en-US" dirty="0"/>
          </a:p>
          <a:p>
            <a:r>
              <a:rPr lang="en-US" dirty="0"/>
              <a:t>Choosing which variables to use to clean up the signal of your analysis is dangerous waters</a:t>
            </a:r>
          </a:p>
          <a:p>
            <a:pPr lvl="1"/>
            <a:r>
              <a:rPr lang="en-US" dirty="0"/>
              <a:t>Use your DAG to avoid improper conditioning</a:t>
            </a:r>
          </a:p>
        </p:txBody>
      </p:sp>
      <p:pic>
        <p:nvPicPr>
          <p:cNvPr id="5122" name="Picture 2" descr="Directed Acyclic Graph (DAG) Service - Creative Proteomics">
            <a:extLst>
              <a:ext uri="{FF2B5EF4-FFF2-40B4-BE49-F238E27FC236}">
                <a16:creationId xmlns:a16="http://schemas.microsoft.com/office/drawing/2014/main" id="{782E0F9D-7C49-FD6D-8211-5E2667F97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785" y="1577975"/>
            <a:ext cx="4857692" cy="472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09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18255"/>
            <a:ext cx="12086492" cy="1325563"/>
          </a:xfrm>
        </p:spPr>
        <p:txBody>
          <a:bodyPr/>
          <a:lstStyle/>
          <a:p>
            <a:r>
              <a:rPr lang="en-US" dirty="0"/>
              <a:t>Making Causal Conclusions from Observational Data</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0" y="1825625"/>
            <a:ext cx="11476892" cy="4351338"/>
          </a:xfrm>
        </p:spPr>
        <p:txBody>
          <a:bodyPr>
            <a:normAutofit fontScale="92500"/>
          </a:bodyPr>
          <a:lstStyle/>
          <a:p>
            <a:pPr marL="514350" indent="-514350">
              <a:lnSpc>
                <a:spcPct val="160000"/>
              </a:lnSpc>
              <a:buFont typeface="+mj-lt"/>
              <a:buAutoNum type="arabicPeriod"/>
            </a:pPr>
            <a:r>
              <a:rPr lang="en-US" sz="3600" dirty="0"/>
              <a:t>Sampling to Avoid Bias</a:t>
            </a:r>
          </a:p>
          <a:p>
            <a:pPr marL="514350" indent="-514350">
              <a:lnSpc>
                <a:spcPct val="160000"/>
              </a:lnSpc>
              <a:buFont typeface="+mj-lt"/>
              <a:buAutoNum type="arabicPeriod"/>
            </a:pPr>
            <a:r>
              <a:rPr lang="en-US" sz="3600" dirty="0"/>
              <a:t>Selecting Variables for Analysis and Avoiding the Causal Salad</a:t>
            </a:r>
          </a:p>
          <a:p>
            <a:pPr marL="514350" indent="-514350">
              <a:lnSpc>
                <a:spcPct val="160000"/>
              </a:lnSpc>
              <a:buFont typeface="+mj-lt"/>
              <a:buAutoNum type="arabicPeriod"/>
            </a:pPr>
            <a:r>
              <a:rPr lang="en-US" sz="3600" dirty="0">
                <a:solidFill>
                  <a:srgbClr val="FF0000"/>
                </a:solidFill>
              </a:rPr>
              <a:t>Using Clustering to Avoid Confounding</a:t>
            </a:r>
          </a:p>
          <a:p>
            <a:pPr marL="514350" indent="-514350">
              <a:lnSpc>
                <a:spcPct val="160000"/>
              </a:lnSpc>
              <a:buFont typeface="+mj-lt"/>
              <a:buAutoNum type="arabicPeriod"/>
            </a:pPr>
            <a:r>
              <a:rPr lang="en-US" sz="3600" dirty="0"/>
              <a:t>Quasi-Experiments</a:t>
            </a:r>
          </a:p>
        </p:txBody>
      </p:sp>
    </p:spTree>
    <p:extLst>
      <p:ext uri="{BB962C8B-B14F-4D97-AF65-F5344CB8AC3E}">
        <p14:creationId xmlns:p14="http://schemas.microsoft.com/office/powerpoint/2010/main" val="2389031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8D4D-52E7-68E0-38D9-359EEAE35BE2}"/>
              </a:ext>
            </a:extLst>
          </p:cNvPr>
          <p:cNvSpPr>
            <a:spLocks noGrp="1"/>
          </p:cNvSpPr>
          <p:nvPr>
            <p:ph type="title"/>
          </p:nvPr>
        </p:nvSpPr>
        <p:spPr>
          <a:xfrm>
            <a:off x="5612524" y="18255"/>
            <a:ext cx="6579476" cy="5415593"/>
          </a:xfrm>
        </p:spPr>
        <p:txBody>
          <a:bodyPr>
            <a:normAutofit/>
          </a:bodyPr>
          <a:lstStyle/>
          <a:p>
            <a:r>
              <a:rPr lang="en-US" sz="6000" dirty="0">
                <a:solidFill>
                  <a:schemeClr val="tx1">
                    <a:lumMod val="85000"/>
                    <a:lumOff val="15000"/>
                  </a:schemeClr>
                </a:solidFill>
              </a:rPr>
              <a:t>Your Question:</a:t>
            </a:r>
            <a:br>
              <a:rPr lang="en-US" sz="6000" dirty="0">
                <a:solidFill>
                  <a:schemeClr val="tx1">
                    <a:lumMod val="85000"/>
                    <a:lumOff val="15000"/>
                  </a:schemeClr>
                </a:solidFill>
              </a:rPr>
            </a:br>
            <a:br>
              <a:rPr lang="en-US" sz="6000" dirty="0">
                <a:solidFill>
                  <a:schemeClr val="tx1">
                    <a:lumMod val="85000"/>
                    <a:lumOff val="15000"/>
                  </a:schemeClr>
                </a:solidFill>
              </a:rPr>
            </a:br>
            <a:r>
              <a:rPr lang="en-US" sz="4400" dirty="0">
                <a:solidFill>
                  <a:schemeClr val="tx1">
                    <a:lumMod val="85000"/>
                    <a:lumOff val="15000"/>
                  </a:schemeClr>
                </a:solidFill>
              </a:rPr>
              <a:t>How is temperature affecting the abundance of these snails?</a:t>
            </a:r>
            <a:endParaRPr lang="en-US" dirty="0"/>
          </a:p>
        </p:txBody>
      </p:sp>
      <p:pic>
        <p:nvPicPr>
          <p:cNvPr id="4" name="Picture 3" descr="A picture containing sky, outdoor&#10;&#10;Description automatically generated">
            <a:extLst>
              <a:ext uri="{FF2B5EF4-FFF2-40B4-BE49-F238E27FC236}">
                <a16:creationId xmlns:a16="http://schemas.microsoft.com/office/drawing/2014/main" id="{0F08B055-BD51-9D6E-BD85-1EACBE70E044}"/>
              </a:ext>
            </a:extLst>
          </p:cNvPr>
          <p:cNvPicPr>
            <a:picLocks noChangeAspect="1"/>
          </p:cNvPicPr>
          <p:nvPr/>
        </p:nvPicPr>
        <p:blipFill>
          <a:blip r:embed="rId2"/>
          <a:stretch>
            <a:fillRect/>
          </a:stretch>
        </p:blipFill>
        <p:spPr>
          <a:xfrm>
            <a:off x="385767" y="950759"/>
            <a:ext cx="5113709" cy="5113709"/>
          </a:xfrm>
          <a:prstGeom prst="rect">
            <a:avLst/>
          </a:prstGeom>
          <a:ln>
            <a:noFill/>
          </a:ln>
          <a:effectLst>
            <a:softEdge rad="112500"/>
          </a:effectLst>
        </p:spPr>
      </p:pic>
      <p:grpSp>
        <p:nvGrpSpPr>
          <p:cNvPr id="20" name="Group 19">
            <a:extLst>
              <a:ext uri="{FF2B5EF4-FFF2-40B4-BE49-F238E27FC236}">
                <a16:creationId xmlns:a16="http://schemas.microsoft.com/office/drawing/2014/main" id="{28967BAD-37BB-EA40-FC07-5D011C14DD54}"/>
              </a:ext>
            </a:extLst>
          </p:cNvPr>
          <p:cNvGrpSpPr/>
          <p:nvPr/>
        </p:nvGrpSpPr>
        <p:grpSpPr>
          <a:xfrm>
            <a:off x="5647382" y="5167109"/>
            <a:ext cx="6185216" cy="707887"/>
            <a:chOff x="6012124" y="5252634"/>
            <a:chExt cx="5047272" cy="577651"/>
          </a:xfrm>
        </p:grpSpPr>
        <p:sp>
          <p:nvSpPr>
            <p:cNvPr id="17" name="TextBox 16">
              <a:extLst>
                <a:ext uri="{FF2B5EF4-FFF2-40B4-BE49-F238E27FC236}">
                  <a16:creationId xmlns:a16="http://schemas.microsoft.com/office/drawing/2014/main" id="{B7FEA33F-1F2B-B291-152E-85581CB4490A}"/>
                </a:ext>
              </a:extLst>
            </p:cNvPr>
            <p:cNvSpPr txBox="1"/>
            <p:nvPr/>
          </p:nvSpPr>
          <p:spPr>
            <a:xfrm>
              <a:off x="6012124" y="5252635"/>
              <a:ext cx="2331061" cy="577650"/>
            </a:xfrm>
            <a:prstGeom prst="rect">
              <a:avLst/>
            </a:prstGeom>
            <a:solidFill>
              <a:schemeClr val="accent2">
                <a:lumMod val="60000"/>
                <a:lumOff val="40000"/>
              </a:schemeClr>
            </a:solidFill>
            <a:ln w="25400">
              <a:solidFill>
                <a:schemeClr val="tx1"/>
              </a:solidFill>
            </a:ln>
          </p:spPr>
          <p:txBody>
            <a:bodyPr wrap="none" rtlCol="0" anchor="ctr" anchorCtr="0">
              <a:spAutoFit/>
            </a:bodyPr>
            <a:lstStyle/>
            <a:p>
              <a:pPr algn="ctr"/>
              <a:r>
                <a:rPr lang="en-US" sz="4000" dirty="0">
                  <a:cs typeface="Calibri Light"/>
                </a:rPr>
                <a:t>Temperature</a:t>
              </a:r>
            </a:p>
          </p:txBody>
        </p:sp>
        <p:sp>
          <p:nvSpPr>
            <p:cNvPr id="18" name="TextBox 17">
              <a:extLst>
                <a:ext uri="{FF2B5EF4-FFF2-40B4-BE49-F238E27FC236}">
                  <a16:creationId xmlns:a16="http://schemas.microsoft.com/office/drawing/2014/main" id="{9D2B29FF-73DD-AF6A-4983-94BBD6A0A679}"/>
                </a:ext>
              </a:extLst>
            </p:cNvPr>
            <p:cNvSpPr txBox="1"/>
            <p:nvPr/>
          </p:nvSpPr>
          <p:spPr>
            <a:xfrm>
              <a:off x="9942029" y="5252634"/>
              <a:ext cx="1117367" cy="577650"/>
            </a:xfrm>
            <a:prstGeom prst="rect">
              <a:avLst/>
            </a:prstGeom>
            <a:solidFill>
              <a:schemeClr val="accent2">
                <a:lumMod val="60000"/>
                <a:lumOff val="40000"/>
              </a:schemeClr>
            </a:solidFill>
            <a:ln w="25400">
              <a:solidFill>
                <a:schemeClr val="tx1"/>
              </a:solidFill>
            </a:ln>
          </p:spPr>
          <p:txBody>
            <a:bodyPr wrap="none" rtlCol="0" anchor="ctr" anchorCtr="0">
              <a:spAutoFit/>
            </a:bodyPr>
            <a:lstStyle/>
            <a:p>
              <a:pPr algn="ctr"/>
              <a:r>
                <a:rPr lang="en-US" sz="4000" dirty="0">
                  <a:cs typeface="Calibri Light"/>
                </a:rPr>
                <a:t>Snails</a:t>
              </a:r>
            </a:p>
          </p:txBody>
        </p:sp>
        <p:cxnSp>
          <p:nvCxnSpPr>
            <p:cNvPr id="19" name="Straight Arrow Connector 18">
              <a:extLst>
                <a:ext uri="{FF2B5EF4-FFF2-40B4-BE49-F238E27FC236}">
                  <a16:creationId xmlns:a16="http://schemas.microsoft.com/office/drawing/2014/main" id="{43AEA363-09E0-4402-B5EC-A6668971E682}"/>
                </a:ext>
              </a:extLst>
            </p:cNvPr>
            <p:cNvCxnSpPr>
              <a:cxnSpLocks/>
              <a:stCxn id="17" idx="3"/>
              <a:endCxn id="18" idx="1"/>
            </p:cNvCxnSpPr>
            <p:nvPr/>
          </p:nvCxnSpPr>
          <p:spPr>
            <a:xfrm flipV="1">
              <a:off x="8343185" y="5541459"/>
              <a:ext cx="1598844"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129275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0F5961D4-A33A-B948-81D8-7E398B8641D0}"/>
              </a:ext>
            </a:extLst>
          </p:cNvPr>
          <p:cNvPicPr>
            <a:picLocks noChangeAspect="1"/>
          </p:cNvPicPr>
          <p:nvPr/>
        </p:nvPicPr>
        <p:blipFill>
          <a:blip r:embed="rId3"/>
          <a:stretch>
            <a:fillRect/>
          </a:stretch>
        </p:blipFill>
        <p:spPr>
          <a:xfrm>
            <a:off x="2785444" y="308203"/>
            <a:ext cx="6621115" cy="6261950"/>
          </a:xfrm>
          <a:prstGeom prst="rect">
            <a:avLst/>
          </a:prstGeom>
        </p:spPr>
      </p:pic>
      <p:sp>
        <p:nvSpPr>
          <p:cNvPr id="11" name="TextBox 10">
            <a:extLst>
              <a:ext uri="{FF2B5EF4-FFF2-40B4-BE49-F238E27FC236}">
                <a16:creationId xmlns:a16="http://schemas.microsoft.com/office/drawing/2014/main" id="{E1C20954-35DC-C44A-9B47-8225EE68F5D5}"/>
              </a:ext>
            </a:extLst>
          </p:cNvPr>
          <p:cNvSpPr txBox="1"/>
          <p:nvPr/>
        </p:nvSpPr>
        <p:spPr>
          <a:xfrm>
            <a:off x="4534498" y="5877119"/>
            <a:ext cx="545342" cy="219291"/>
          </a:xfrm>
          <a:prstGeom prst="rect">
            <a:avLst/>
          </a:prstGeom>
          <a:noFill/>
        </p:spPr>
        <p:txBody>
          <a:bodyPr wrap="none" rtlCol="0">
            <a:spAutoFit/>
          </a:bodyPr>
          <a:lstStyle/>
          <a:p>
            <a:r>
              <a:rPr lang="en-US" sz="825" dirty="0">
                <a:solidFill>
                  <a:schemeClr val="bg1"/>
                </a:solidFill>
              </a:rPr>
              <a:t>© NRDC</a:t>
            </a:r>
          </a:p>
        </p:txBody>
      </p:sp>
      <p:sp>
        <p:nvSpPr>
          <p:cNvPr id="2" name="Oval 1">
            <a:extLst>
              <a:ext uri="{FF2B5EF4-FFF2-40B4-BE49-F238E27FC236}">
                <a16:creationId xmlns:a16="http://schemas.microsoft.com/office/drawing/2014/main" id="{2FFBA3FD-B73C-794D-8256-D2D1BD4E253A}"/>
              </a:ext>
            </a:extLst>
          </p:cNvPr>
          <p:cNvSpPr/>
          <p:nvPr/>
        </p:nvSpPr>
        <p:spPr>
          <a:xfrm>
            <a:off x="4007069" y="1303175"/>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9" name="Oval 8">
            <a:extLst>
              <a:ext uri="{FF2B5EF4-FFF2-40B4-BE49-F238E27FC236}">
                <a16:creationId xmlns:a16="http://schemas.microsoft.com/office/drawing/2014/main" id="{E9F7017F-F1C2-9445-AF42-D999038D2A5B}"/>
              </a:ext>
            </a:extLst>
          </p:cNvPr>
          <p:cNvSpPr/>
          <p:nvPr/>
        </p:nvSpPr>
        <p:spPr>
          <a:xfrm>
            <a:off x="3916417" y="1767709"/>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6A1F8398-3B28-7149-83BE-9ADDCF21D82A}"/>
              </a:ext>
            </a:extLst>
          </p:cNvPr>
          <p:cNvSpPr/>
          <p:nvPr/>
        </p:nvSpPr>
        <p:spPr>
          <a:xfrm>
            <a:off x="3916417" y="2023898"/>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1B1DC313-22CC-834C-BBB8-E5F962926BC7}"/>
              </a:ext>
            </a:extLst>
          </p:cNvPr>
          <p:cNvSpPr/>
          <p:nvPr/>
        </p:nvSpPr>
        <p:spPr>
          <a:xfrm>
            <a:off x="3916417" y="2280088"/>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5E21561D-7EC4-1241-B4C4-8D1E54716232}"/>
              </a:ext>
            </a:extLst>
          </p:cNvPr>
          <p:cNvSpPr/>
          <p:nvPr/>
        </p:nvSpPr>
        <p:spPr>
          <a:xfrm>
            <a:off x="4007069" y="2515473"/>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D302A3CA-94F6-0D45-B8DB-BD57EB904A6D}"/>
              </a:ext>
            </a:extLst>
          </p:cNvPr>
          <p:cNvSpPr/>
          <p:nvPr/>
        </p:nvSpPr>
        <p:spPr>
          <a:xfrm>
            <a:off x="4188373" y="2721073"/>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FF4ECB86-5F5A-1F47-A8DC-2F64C1A0E0A9}"/>
              </a:ext>
            </a:extLst>
          </p:cNvPr>
          <p:cNvSpPr/>
          <p:nvPr/>
        </p:nvSpPr>
        <p:spPr>
          <a:xfrm>
            <a:off x="4444562" y="3002009"/>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65DCF744-6FD4-1746-92A7-F29089403EAF}"/>
              </a:ext>
            </a:extLst>
          </p:cNvPr>
          <p:cNvSpPr/>
          <p:nvPr/>
        </p:nvSpPr>
        <p:spPr>
          <a:xfrm>
            <a:off x="4807169" y="3183313"/>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9876B07B-A3F3-8240-9ECE-79A777A2E417}"/>
              </a:ext>
            </a:extLst>
          </p:cNvPr>
          <p:cNvSpPr/>
          <p:nvPr/>
        </p:nvSpPr>
        <p:spPr>
          <a:xfrm rot="2240268">
            <a:off x="3967656" y="1511519"/>
            <a:ext cx="181304" cy="181304"/>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pic>
        <p:nvPicPr>
          <p:cNvPr id="3" name="Picture 2" descr="A picture containing sky, outdoor&#10;&#10;Description automatically generated">
            <a:extLst>
              <a:ext uri="{FF2B5EF4-FFF2-40B4-BE49-F238E27FC236}">
                <a16:creationId xmlns:a16="http://schemas.microsoft.com/office/drawing/2014/main" id="{25838F67-B36D-1D8C-6D84-399E3B669680}"/>
              </a:ext>
            </a:extLst>
          </p:cNvPr>
          <p:cNvPicPr>
            <a:picLocks noChangeAspect="1"/>
          </p:cNvPicPr>
          <p:nvPr/>
        </p:nvPicPr>
        <p:blipFill>
          <a:blip r:embed="rId4"/>
          <a:stretch>
            <a:fillRect/>
          </a:stretch>
        </p:blipFill>
        <p:spPr>
          <a:xfrm>
            <a:off x="9248242" y="-41381"/>
            <a:ext cx="2943758" cy="2943758"/>
          </a:xfrm>
          <a:prstGeom prst="rect">
            <a:avLst/>
          </a:prstGeom>
          <a:ln>
            <a:noFill/>
          </a:ln>
          <a:effectLst>
            <a:softEdge rad="112500"/>
          </a:effectLst>
        </p:spPr>
      </p:pic>
      <p:sp>
        <p:nvSpPr>
          <p:cNvPr id="4" name="Down Arrow 3">
            <a:extLst>
              <a:ext uri="{FF2B5EF4-FFF2-40B4-BE49-F238E27FC236}">
                <a16:creationId xmlns:a16="http://schemas.microsoft.com/office/drawing/2014/main" id="{0EAFC4F6-D2E2-7FE5-8B7B-C4C0CECF98F5}"/>
              </a:ext>
            </a:extLst>
          </p:cNvPr>
          <p:cNvSpPr/>
          <p:nvPr/>
        </p:nvSpPr>
        <p:spPr>
          <a:xfrm>
            <a:off x="867514" y="1030014"/>
            <a:ext cx="580797" cy="4181736"/>
          </a:xfrm>
          <a:prstGeom prst="downArrow">
            <a:avLst/>
          </a:prstGeom>
          <a:gradFill>
            <a:gsLst>
              <a:gs pos="0">
                <a:srgbClr val="FF0000"/>
              </a:gs>
              <a:gs pos="100000">
                <a:schemeClr val="accent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D18283-DC7D-D1B3-2DA4-EAC6E76097ED}"/>
              </a:ext>
            </a:extLst>
          </p:cNvPr>
          <p:cNvSpPr txBox="1"/>
          <p:nvPr/>
        </p:nvSpPr>
        <p:spPr>
          <a:xfrm>
            <a:off x="396822" y="546538"/>
            <a:ext cx="1388585" cy="369332"/>
          </a:xfrm>
          <a:prstGeom prst="rect">
            <a:avLst/>
          </a:prstGeom>
          <a:noFill/>
        </p:spPr>
        <p:txBody>
          <a:bodyPr wrap="none" rtlCol="0">
            <a:spAutoFit/>
          </a:bodyPr>
          <a:lstStyle/>
          <a:p>
            <a:r>
              <a:rPr lang="en-US" dirty="0">
                <a:solidFill>
                  <a:srgbClr val="FF0000"/>
                </a:solidFill>
              </a:rPr>
              <a:t>Temperature</a:t>
            </a:r>
          </a:p>
        </p:txBody>
      </p:sp>
      <p:sp>
        <p:nvSpPr>
          <p:cNvPr id="6" name="Down Arrow 5">
            <a:extLst>
              <a:ext uri="{FF2B5EF4-FFF2-40B4-BE49-F238E27FC236}">
                <a16:creationId xmlns:a16="http://schemas.microsoft.com/office/drawing/2014/main" id="{BF349E9A-39EE-AB15-CE92-DE208D7AE4B6}"/>
              </a:ext>
            </a:extLst>
          </p:cNvPr>
          <p:cNvSpPr/>
          <p:nvPr/>
        </p:nvSpPr>
        <p:spPr>
          <a:xfrm>
            <a:off x="2262118" y="1030014"/>
            <a:ext cx="580797" cy="4181736"/>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906F03-7F0F-DFCD-90CA-4A734A18ECE9}"/>
              </a:ext>
            </a:extLst>
          </p:cNvPr>
          <p:cNvSpPr txBox="1"/>
          <p:nvPr/>
        </p:nvSpPr>
        <p:spPr>
          <a:xfrm>
            <a:off x="1779707" y="5350819"/>
            <a:ext cx="1347100" cy="369332"/>
          </a:xfrm>
          <a:prstGeom prst="rect">
            <a:avLst/>
          </a:prstGeom>
          <a:noFill/>
        </p:spPr>
        <p:txBody>
          <a:bodyPr wrap="none" rtlCol="0">
            <a:spAutoFit/>
          </a:bodyPr>
          <a:lstStyle/>
          <a:p>
            <a:r>
              <a:rPr lang="en-US" dirty="0">
                <a:solidFill>
                  <a:srgbClr val="00B0F0"/>
                </a:solidFill>
              </a:rPr>
              <a:t>Recruitment</a:t>
            </a:r>
          </a:p>
        </p:txBody>
      </p:sp>
    </p:spTree>
    <p:extLst>
      <p:ext uri="{BB962C8B-B14F-4D97-AF65-F5344CB8AC3E}">
        <p14:creationId xmlns:p14="http://schemas.microsoft.com/office/powerpoint/2010/main" val="41225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5" grpId="0" animBg="1"/>
      <p:bldP spid="16" grpId="0" animBg="1"/>
      <p:bldP spid="17" grpId="0" animBg="1"/>
      <p:bldP spid="18" grpId="0" animBg="1"/>
      <p:bldP spid="4" grpId="0" animBg="1"/>
      <p:bldP spid="5" grpId="0"/>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7A5A-24C5-E752-70C1-5665A0C2C7FC}"/>
              </a:ext>
            </a:extLst>
          </p:cNvPr>
          <p:cNvSpPr>
            <a:spLocks noGrp="1"/>
          </p:cNvSpPr>
          <p:nvPr>
            <p:ph type="title"/>
          </p:nvPr>
        </p:nvSpPr>
        <p:spPr>
          <a:xfrm>
            <a:off x="208005" y="151707"/>
            <a:ext cx="10515600" cy="1325563"/>
          </a:xfrm>
        </p:spPr>
        <p:txBody>
          <a:bodyPr/>
          <a:lstStyle/>
          <a:p>
            <a:r>
              <a:rPr lang="en-US" dirty="0"/>
              <a:t>Why Is This Study a Bad Idea?</a:t>
            </a:r>
          </a:p>
        </p:txBody>
      </p:sp>
      <p:sp>
        <p:nvSpPr>
          <p:cNvPr id="4" name="TextBox 3">
            <a:extLst>
              <a:ext uri="{FF2B5EF4-FFF2-40B4-BE49-F238E27FC236}">
                <a16:creationId xmlns:a16="http://schemas.microsoft.com/office/drawing/2014/main" id="{5926E5F1-E069-3E95-FE25-C14F6C6C8C79}"/>
              </a:ext>
            </a:extLst>
          </p:cNvPr>
          <p:cNvSpPr txBox="1"/>
          <p:nvPr/>
        </p:nvSpPr>
        <p:spPr>
          <a:xfrm>
            <a:off x="1868959" y="4757241"/>
            <a:ext cx="3093155" cy="707886"/>
          </a:xfrm>
          <a:prstGeom prst="rect">
            <a:avLst/>
          </a:prstGeom>
          <a:solidFill>
            <a:schemeClr val="accent2">
              <a:lumMod val="60000"/>
              <a:lumOff val="40000"/>
            </a:schemeClr>
          </a:solidFill>
          <a:ln>
            <a:solidFill>
              <a:schemeClr val="tx1"/>
            </a:solidFill>
          </a:ln>
        </p:spPr>
        <p:txBody>
          <a:bodyPr wrap="square" rtlCol="0" anchor="ctr" anchorCtr="0">
            <a:spAutoFit/>
          </a:bodyPr>
          <a:lstStyle/>
          <a:p>
            <a:pPr algn="ctr"/>
            <a:r>
              <a:rPr lang="en-US" sz="4000" dirty="0">
                <a:cs typeface="Calibri Light"/>
              </a:rPr>
              <a:t>Temperature</a:t>
            </a:r>
          </a:p>
        </p:txBody>
      </p:sp>
      <p:sp>
        <p:nvSpPr>
          <p:cNvPr id="5" name="TextBox 4">
            <a:extLst>
              <a:ext uri="{FF2B5EF4-FFF2-40B4-BE49-F238E27FC236}">
                <a16:creationId xmlns:a16="http://schemas.microsoft.com/office/drawing/2014/main" id="{7B44A997-842B-982C-EF44-3B54CCC69C96}"/>
              </a:ext>
            </a:extLst>
          </p:cNvPr>
          <p:cNvSpPr txBox="1"/>
          <p:nvPr/>
        </p:nvSpPr>
        <p:spPr>
          <a:xfrm>
            <a:off x="7958568" y="4757241"/>
            <a:ext cx="1531089" cy="707886"/>
          </a:xfrm>
          <a:prstGeom prst="rect">
            <a:avLst/>
          </a:prstGeom>
          <a:solidFill>
            <a:schemeClr val="accent2">
              <a:lumMod val="60000"/>
              <a:lumOff val="40000"/>
            </a:schemeClr>
          </a:solidFill>
          <a:ln>
            <a:solidFill>
              <a:schemeClr val="tx1"/>
            </a:solidFill>
          </a:ln>
        </p:spPr>
        <p:txBody>
          <a:bodyPr wrap="square" rtlCol="0" anchor="ctr" anchorCtr="0">
            <a:spAutoFit/>
          </a:bodyPr>
          <a:lstStyle/>
          <a:p>
            <a:pPr algn="ctr"/>
            <a:r>
              <a:rPr lang="en-US" sz="4000" dirty="0">
                <a:cs typeface="Calibri Light"/>
              </a:rPr>
              <a:t>Snails</a:t>
            </a:r>
          </a:p>
        </p:txBody>
      </p:sp>
      <p:cxnSp>
        <p:nvCxnSpPr>
          <p:cNvPr id="6" name="Straight Arrow Connector 5">
            <a:extLst>
              <a:ext uri="{FF2B5EF4-FFF2-40B4-BE49-F238E27FC236}">
                <a16:creationId xmlns:a16="http://schemas.microsoft.com/office/drawing/2014/main" id="{0653CDBF-77D9-205A-D1C2-83360B92BBA9}"/>
              </a:ext>
            </a:extLst>
          </p:cNvPr>
          <p:cNvCxnSpPr>
            <a:cxnSpLocks/>
            <a:stCxn id="4" idx="3"/>
            <a:endCxn id="5" idx="1"/>
          </p:cNvCxnSpPr>
          <p:nvPr/>
        </p:nvCxnSpPr>
        <p:spPr>
          <a:xfrm>
            <a:off x="4962114" y="5111184"/>
            <a:ext cx="2996454"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2" name="Oval 11">
            <a:extLst>
              <a:ext uri="{FF2B5EF4-FFF2-40B4-BE49-F238E27FC236}">
                <a16:creationId xmlns:a16="http://schemas.microsoft.com/office/drawing/2014/main" id="{1C299429-37EF-735E-B5DD-499473290468}"/>
              </a:ext>
            </a:extLst>
          </p:cNvPr>
          <p:cNvSpPr/>
          <p:nvPr/>
        </p:nvSpPr>
        <p:spPr>
          <a:xfrm>
            <a:off x="3777682" y="1608075"/>
            <a:ext cx="4139986" cy="1813132"/>
          </a:xfrm>
          <a:prstGeom prst="ellipse">
            <a:avLst/>
          </a:prstGeom>
          <a:solidFill>
            <a:schemeClr val="accent4">
              <a:lumMod val="60000"/>
              <a:lumOff val="4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dirty="0"/>
              <a:t>Unmeasured Covariates</a:t>
            </a:r>
          </a:p>
        </p:txBody>
      </p:sp>
      <p:cxnSp>
        <p:nvCxnSpPr>
          <p:cNvPr id="13" name="Straight Arrow Connector 12">
            <a:extLst>
              <a:ext uri="{FF2B5EF4-FFF2-40B4-BE49-F238E27FC236}">
                <a16:creationId xmlns:a16="http://schemas.microsoft.com/office/drawing/2014/main" id="{BA13182B-4FFD-DB36-1A41-030AC328D93E}"/>
              </a:ext>
            </a:extLst>
          </p:cNvPr>
          <p:cNvCxnSpPr>
            <a:cxnSpLocks/>
            <a:stCxn id="12" idx="4"/>
            <a:endCxn id="5" idx="0"/>
          </p:cNvCxnSpPr>
          <p:nvPr/>
        </p:nvCxnSpPr>
        <p:spPr>
          <a:xfrm>
            <a:off x="5847675" y="3421207"/>
            <a:ext cx="2876438" cy="133603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2EB10D48-9311-838E-5625-D80797E59723}"/>
              </a:ext>
            </a:extLst>
          </p:cNvPr>
          <p:cNvSpPr txBox="1"/>
          <p:nvPr/>
        </p:nvSpPr>
        <p:spPr>
          <a:xfrm>
            <a:off x="7091276" y="3329225"/>
            <a:ext cx="4796762" cy="461665"/>
          </a:xfrm>
          <a:prstGeom prst="rect">
            <a:avLst/>
          </a:prstGeom>
          <a:noFill/>
        </p:spPr>
        <p:txBody>
          <a:bodyPr wrap="none" rtlCol="0">
            <a:spAutoFit/>
          </a:bodyPr>
          <a:lstStyle/>
          <a:p>
            <a:r>
              <a:rPr lang="en-US" sz="2400" b="1" dirty="0"/>
              <a:t>No, that just goes into residual error</a:t>
            </a:r>
          </a:p>
        </p:txBody>
      </p:sp>
      <p:cxnSp>
        <p:nvCxnSpPr>
          <p:cNvPr id="17" name="Straight Arrow Connector 16">
            <a:extLst>
              <a:ext uri="{FF2B5EF4-FFF2-40B4-BE49-F238E27FC236}">
                <a16:creationId xmlns:a16="http://schemas.microsoft.com/office/drawing/2014/main" id="{DAC94892-FF94-885E-200B-7F81BA3BB5BA}"/>
              </a:ext>
            </a:extLst>
          </p:cNvPr>
          <p:cNvCxnSpPr>
            <a:cxnSpLocks/>
            <a:stCxn id="12" idx="4"/>
            <a:endCxn id="4" idx="0"/>
          </p:cNvCxnSpPr>
          <p:nvPr/>
        </p:nvCxnSpPr>
        <p:spPr>
          <a:xfrm flipH="1">
            <a:off x="3415537" y="3421207"/>
            <a:ext cx="2432138" cy="133603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DEE6B2EE-025C-889A-A21F-C307E4AC8239}"/>
              </a:ext>
            </a:extLst>
          </p:cNvPr>
          <p:cNvSpPr txBox="1"/>
          <p:nvPr/>
        </p:nvSpPr>
        <p:spPr>
          <a:xfrm>
            <a:off x="450904" y="2828835"/>
            <a:ext cx="3237168" cy="1200329"/>
          </a:xfrm>
          <a:prstGeom prst="rect">
            <a:avLst/>
          </a:prstGeom>
          <a:noFill/>
        </p:spPr>
        <p:txBody>
          <a:bodyPr wrap="square" rtlCol="0">
            <a:spAutoFit/>
          </a:bodyPr>
          <a:lstStyle/>
          <a:p>
            <a:r>
              <a:rPr lang="en-US" sz="2400" b="1" dirty="0"/>
              <a:t>This is a Confounder – Omitting it creates </a:t>
            </a:r>
            <a:r>
              <a:rPr lang="en-US" sz="2400" b="1" i="1" dirty="0"/>
              <a:t>Omitted Variable Bias</a:t>
            </a:r>
          </a:p>
        </p:txBody>
      </p:sp>
      <p:sp>
        <p:nvSpPr>
          <p:cNvPr id="21" name="TextBox 20">
            <a:extLst>
              <a:ext uri="{FF2B5EF4-FFF2-40B4-BE49-F238E27FC236}">
                <a16:creationId xmlns:a16="http://schemas.microsoft.com/office/drawing/2014/main" id="{DB77CFAB-7BEE-9C4F-D6F7-77DF5B14E4B5}"/>
              </a:ext>
            </a:extLst>
          </p:cNvPr>
          <p:cNvSpPr txBox="1"/>
          <p:nvPr/>
        </p:nvSpPr>
        <p:spPr>
          <a:xfrm>
            <a:off x="3777682" y="3539262"/>
            <a:ext cx="548548" cy="969496"/>
          </a:xfrm>
          <a:prstGeom prst="rect">
            <a:avLst/>
          </a:prstGeom>
          <a:noFill/>
        </p:spPr>
        <p:txBody>
          <a:bodyPr wrap="none" rtlCol="0">
            <a:spAutoFit/>
          </a:bodyPr>
          <a:lstStyle/>
          <a:p>
            <a:r>
              <a:rPr lang="en-US" sz="5700" dirty="0"/>
              <a:t>+</a:t>
            </a:r>
          </a:p>
        </p:txBody>
      </p:sp>
      <p:sp>
        <p:nvSpPr>
          <p:cNvPr id="22" name="TextBox 21">
            <a:extLst>
              <a:ext uri="{FF2B5EF4-FFF2-40B4-BE49-F238E27FC236}">
                <a16:creationId xmlns:a16="http://schemas.microsoft.com/office/drawing/2014/main" id="{8FE9E478-FEA0-2CDE-0E6A-7E05033CA506}"/>
              </a:ext>
            </a:extLst>
          </p:cNvPr>
          <p:cNvSpPr txBox="1"/>
          <p:nvPr/>
        </p:nvSpPr>
        <p:spPr>
          <a:xfrm>
            <a:off x="5923280" y="4364475"/>
            <a:ext cx="548548" cy="969496"/>
          </a:xfrm>
          <a:prstGeom prst="rect">
            <a:avLst/>
          </a:prstGeom>
          <a:noFill/>
        </p:spPr>
        <p:txBody>
          <a:bodyPr wrap="none" rtlCol="0">
            <a:spAutoFit/>
          </a:bodyPr>
          <a:lstStyle/>
          <a:p>
            <a:r>
              <a:rPr lang="en-US" sz="5700" dirty="0"/>
              <a:t>+</a:t>
            </a:r>
          </a:p>
        </p:txBody>
      </p:sp>
      <p:sp>
        <p:nvSpPr>
          <p:cNvPr id="23" name="TextBox 22">
            <a:extLst>
              <a:ext uri="{FF2B5EF4-FFF2-40B4-BE49-F238E27FC236}">
                <a16:creationId xmlns:a16="http://schemas.microsoft.com/office/drawing/2014/main" id="{78BC1E1B-90C5-055E-6A9B-DFDFC821AF5F}"/>
              </a:ext>
            </a:extLst>
          </p:cNvPr>
          <p:cNvSpPr txBox="1"/>
          <p:nvPr/>
        </p:nvSpPr>
        <p:spPr>
          <a:xfrm>
            <a:off x="7808527" y="3656940"/>
            <a:ext cx="300082" cy="969496"/>
          </a:xfrm>
          <a:prstGeom prst="rect">
            <a:avLst/>
          </a:prstGeom>
          <a:noFill/>
        </p:spPr>
        <p:txBody>
          <a:bodyPr wrap="square" rtlCol="0">
            <a:spAutoFit/>
          </a:bodyPr>
          <a:lstStyle/>
          <a:p>
            <a:r>
              <a:rPr lang="en-US" sz="5700" dirty="0"/>
              <a:t>-</a:t>
            </a:r>
          </a:p>
        </p:txBody>
      </p:sp>
    </p:spTree>
    <p:extLst>
      <p:ext uri="{BB962C8B-B14F-4D97-AF65-F5344CB8AC3E}">
        <p14:creationId xmlns:p14="http://schemas.microsoft.com/office/powerpoint/2010/main" val="25786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6" grpId="1"/>
      <p:bldP spid="20" grpId="0"/>
      <p:bldP spid="21"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BFC6E-2160-B64D-85E8-06705DB0F325}"/>
              </a:ext>
            </a:extLst>
          </p:cNvPr>
          <p:cNvSpPr>
            <a:spLocks noGrp="1"/>
          </p:cNvSpPr>
          <p:nvPr>
            <p:ph type="title"/>
          </p:nvPr>
        </p:nvSpPr>
        <p:spPr>
          <a:xfrm>
            <a:off x="3048001" y="558721"/>
            <a:ext cx="6577928" cy="1008952"/>
          </a:xfrm>
        </p:spPr>
        <p:txBody>
          <a:bodyPr/>
          <a:lstStyle/>
          <a:p>
            <a:pPr algn="ctr"/>
            <a:r>
              <a:rPr lang="en-US" dirty="0">
                <a:solidFill>
                  <a:schemeClr val="bg1"/>
                </a:solidFill>
              </a:rPr>
              <a:t>You down with OVB?</a:t>
            </a:r>
          </a:p>
        </p:txBody>
      </p:sp>
      <p:sp>
        <p:nvSpPr>
          <p:cNvPr id="6" name="Title 3">
            <a:extLst>
              <a:ext uri="{FF2B5EF4-FFF2-40B4-BE49-F238E27FC236}">
                <a16:creationId xmlns:a16="http://schemas.microsoft.com/office/drawing/2014/main" id="{FF84B54D-4C2F-0546-A3C6-12374C058A12}"/>
              </a:ext>
            </a:extLst>
          </p:cNvPr>
          <p:cNvSpPr txBox="1">
            <a:spLocks/>
          </p:cNvSpPr>
          <p:nvPr/>
        </p:nvSpPr>
        <p:spPr>
          <a:xfrm>
            <a:off x="2940404" y="5122401"/>
            <a:ext cx="6577928" cy="1008952"/>
          </a:xfrm>
          <a:prstGeom prst="rect">
            <a:avLst/>
          </a:prstGeom>
        </p:spPr>
        <p:txBody>
          <a:bodyPr vert="horz" lIns="82296" tIns="82296" rIns="82296" bIns="68580" rtlCol="0" anchor="b">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lgn="ctr"/>
            <a:r>
              <a:rPr lang="en-US" sz="2400" dirty="0">
                <a:solidFill>
                  <a:schemeClr val="bg1"/>
                </a:solidFill>
                <a:latin typeface="Avenir Black" panose="02000503020000020003" pitchFamily="2" charset="0"/>
              </a:rPr>
              <a:t>Yeah, you know me!</a:t>
            </a:r>
          </a:p>
        </p:txBody>
      </p:sp>
      <p:pic>
        <p:nvPicPr>
          <p:cNvPr id="8" name="Picture 7" descr="A group of people&#10;&#10;Description automatically generated with medium confidence">
            <a:extLst>
              <a:ext uri="{FF2B5EF4-FFF2-40B4-BE49-F238E27FC236}">
                <a16:creationId xmlns:a16="http://schemas.microsoft.com/office/drawing/2014/main" id="{11F43105-9749-9941-87AF-4FA33E59CD5B}"/>
              </a:ext>
            </a:extLst>
          </p:cNvPr>
          <p:cNvPicPr>
            <a:picLocks noChangeAspect="1"/>
          </p:cNvPicPr>
          <p:nvPr/>
        </p:nvPicPr>
        <p:blipFill>
          <a:blip r:embed="rId2"/>
          <a:stretch>
            <a:fillRect/>
          </a:stretch>
        </p:blipFill>
        <p:spPr>
          <a:xfrm>
            <a:off x="2882214" y="1714500"/>
            <a:ext cx="6694311" cy="3765550"/>
          </a:xfrm>
          <a:prstGeom prst="rect">
            <a:avLst/>
          </a:prstGeom>
        </p:spPr>
      </p:pic>
    </p:spTree>
    <p:extLst>
      <p:ext uri="{BB962C8B-B14F-4D97-AF65-F5344CB8AC3E}">
        <p14:creationId xmlns:p14="http://schemas.microsoft.com/office/powerpoint/2010/main" val="63175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4529-0611-EB1B-8E5D-D754800598A6}"/>
              </a:ext>
            </a:extLst>
          </p:cNvPr>
          <p:cNvSpPr>
            <a:spLocks noGrp="1"/>
          </p:cNvSpPr>
          <p:nvPr>
            <p:ph type="title"/>
          </p:nvPr>
        </p:nvSpPr>
        <p:spPr>
          <a:xfrm>
            <a:off x="138298" y="64537"/>
            <a:ext cx="10515600" cy="1325563"/>
          </a:xfrm>
        </p:spPr>
        <p:txBody>
          <a:bodyPr/>
          <a:lstStyle/>
          <a:p>
            <a:r>
              <a:rPr lang="en-US" dirty="0"/>
              <a:t>Treatment Effects in a Partially Observed World</a:t>
            </a:r>
          </a:p>
        </p:txBody>
      </p:sp>
      <p:grpSp>
        <p:nvGrpSpPr>
          <p:cNvPr id="8" name="Group 7">
            <a:extLst>
              <a:ext uri="{FF2B5EF4-FFF2-40B4-BE49-F238E27FC236}">
                <a16:creationId xmlns:a16="http://schemas.microsoft.com/office/drawing/2014/main" id="{0E2A40DD-4407-B912-BACD-0C09CBA61B0D}"/>
              </a:ext>
            </a:extLst>
          </p:cNvPr>
          <p:cNvGrpSpPr/>
          <p:nvPr/>
        </p:nvGrpSpPr>
        <p:grpSpPr>
          <a:xfrm>
            <a:off x="370244" y="1453019"/>
            <a:ext cx="5194066" cy="4816258"/>
            <a:chOff x="169827" y="1362887"/>
            <a:chExt cx="5926173" cy="5495113"/>
          </a:xfrm>
        </p:grpSpPr>
        <p:sp>
          <p:nvSpPr>
            <p:cNvPr id="9" name="Rectangle 8">
              <a:extLst>
                <a:ext uri="{FF2B5EF4-FFF2-40B4-BE49-F238E27FC236}">
                  <a16:creationId xmlns:a16="http://schemas.microsoft.com/office/drawing/2014/main" id="{DDEF2AED-2B11-1FD0-8906-7D2B3376B49E}"/>
                </a:ext>
              </a:extLst>
            </p:cNvPr>
            <p:cNvSpPr/>
            <p:nvPr/>
          </p:nvSpPr>
          <p:spPr>
            <a:xfrm>
              <a:off x="169827" y="1362887"/>
              <a:ext cx="5926173" cy="32501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5CFE9E7C-BA15-8E0B-A15C-CBCF3F06CC32}"/>
                </a:ext>
              </a:extLst>
            </p:cNvPr>
            <p:cNvSpPr/>
            <p:nvPr/>
          </p:nvSpPr>
          <p:spPr>
            <a:xfrm>
              <a:off x="169827" y="4620555"/>
              <a:ext cx="5915569" cy="22374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47" descr="(0)48">
              <a:extLst>
                <a:ext uri="{FF2B5EF4-FFF2-40B4-BE49-F238E27FC236}">
                  <a16:creationId xmlns:a16="http://schemas.microsoft.com/office/drawing/2014/main" id="{9C57CFDD-0483-9533-1A0B-07F731FF8DF2}"/>
                </a:ext>
              </a:extLst>
            </p:cNvPr>
            <p:cNvPicPr>
              <a:picLocks noChangeAspect="1" noChangeArrowheads="1"/>
            </p:cNvPicPr>
            <p:nvPr/>
          </p:nvPicPr>
          <p:blipFill>
            <a:blip r:embed="rId2"/>
            <a:srcRect/>
            <a:stretch>
              <a:fillRect/>
            </a:stretch>
          </p:blipFill>
          <p:spPr bwMode="auto">
            <a:xfrm>
              <a:off x="366899" y="5085429"/>
              <a:ext cx="2718577" cy="1699998"/>
            </a:xfrm>
            <a:prstGeom prst="rect">
              <a:avLst/>
            </a:prstGeom>
            <a:noFill/>
          </p:spPr>
        </p:pic>
        <p:pic>
          <p:nvPicPr>
            <p:cNvPr id="12" name="Picture 2" descr="sea-waves-wallpaper">
              <a:extLst>
                <a:ext uri="{FF2B5EF4-FFF2-40B4-BE49-F238E27FC236}">
                  <a16:creationId xmlns:a16="http://schemas.microsoft.com/office/drawing/2014/main" id="{D2925A7A-4A65-8448-91E0-7BF7C0F6B40B}"/>
                </a:ext>
              </a:extLst>
            </p:cNvPr>
            <p:cNvPicPr>
              <a:picLocks noChangeAspect="1" noChangeArrowheads="1"/>
            </p:cNvPicPr>
            <p:nvPr/>
          </p:nvPicPr>
          <p:blipFill>
            <a:blip r:embed="rId3"/>
            <a:srcRect/>
            <a:stretch>
              <a:fillRect/>
            </a:stretch>
          </p:blipFill>
          <p:spPr bwMode="auto">
            <a:xfrm>
              <a:off x="411911" y="2005452"/>
              <a:ext cx="2718577" cy="2040707"/>
            </a:xfrm>
            <a:prstGeom prst="rect">
              <a:avLst/>
            </a:prstGeom>
            <a:noFill/>
          </p:spPr>
        </p:pic>
        <p:grpSp>
          <p:nvGrpSpPr>
            <p:cNvPr id="13" name="Group 12">
              <a:extLst>
                <a:ext uri="{FF2B5EF4-FFF2-40B4-BE49-F238E27FC236}">
                  <a16:creationId xmlns:a16="http://schemas.microsoft.com/office/drawing/2014/main" id="{059FEAB2-AF02-649A-F961-88A17E6EDC09}"/>
                </a:ext>
              </a:extLst>
            </p:cNvPr>
            <p:cNvGrpSpPr/>
            <p:nvPr/>
          </p:nvGrpSpPr>
          <p:grpSpPr>
            <a:xfrm>
              <a:off x="3379242" y="2574593"/>
              <a:ext cx="2524836" cy="1471566"/>
              <a:chOff x="8908191" y="1956292"/>
              <a:chExt cx="2524836" cy="1471566"/>
            </a:xfrm>
          </p:grpSpPr>
          <p:sp>
            <p:nvSpPr>
              <p:cNvPr id="56" name="AutoShape 33">
                <a:extLst>
                  <a:ext uri="{FF2B5EF4-FFF2-40B4-BE49-F238E27FC236}">
                    <a16:creationId xmlns:a16="http://schemas.microsoft.com/office/drawing/2014/main" id="{3A40DD1F-CD3B-3140-2D38-E255A4D7E515}"/>
                  </a:ext>
                </a:extLst>
              </p:cNvPr>
              <p:cNvSpPr>
                <a:spLocks noChangeArrowheads="1"/>
              </p:cNvSpPr>
              <p:nvPr/>
            </p:nvSpPr>
            <p:spPr bwMode="auto">
              <a:xfrm>
                <a:off x="10345118" y="2521267"/>
                <a:ext cx="1087909" cy="906591"/>
              </a:xfrm>
              <a:prstGeom prst="star16">
                <a:avLst>
                  <a:gd name="adj" fmla="val 37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 name="Group 141">
                <a:extLst>
                  <a:ext uri="{FF2B5EF4-FFF2-40B4-BE49-F238E27FC236}">
                    <a16:creationId xmlns:a16="http://schemas.microsoft.com/office/drawing/2014/main" id="{4D8091B9-B3B6-681B-BFE9-B5688C52D49B}"/>
                  </a:ext>
                </a:extLst>
              </p:cNvPr>
              <p:cNvGrpSpPr>
                <a:grpSpLocks/>
              </p:cNvGrpSpPr>
              <p:nvPr/>
            </p:nvGrpSpPr>
            <p:grpSpPr bwMode="auto">
              <a:xfrm>
                <a:off x="8908191" y="1956292"/>
                <a:ext cx="1012360" cy="823487"/>
                <a:chOff x="2304" y="1104"/>
                <a:chExt cx="536" cy="436"/>
              </a:xfrm>
            </p:grpSpPr>
            <p:sp>
              <p:nvSpPr>
                <p:cNvPr id="58" name="AutoShape 133">
                  <a:extLst>
                    <a:ext uri="{FF2B5EF4-FFF2-40B4-BE49-F238E27FC236}">
                      <a16:creationId xmlns:a16="http://schemas.microsoft.com/office/drawing/2014/main" id="{94EBEA2E-C650-6B75-6299-26279F488743}"/>
                    </a:ext>
                  </a:extLst>
                </p:cNvPr>
                <p:cNvSpPr>
                  <a:spLocks noChangeArrowheads="1"/>
                </p:cNvSpPr>
                <p:nvPr/>
              </p:nvSpPr>
              <p:spPr bwMode="auto">
                <a:xfrm>
                  <a:off x="2408" y="1200"/>
                  <a:ext cx="33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 name="Group 105">
                  <a:extLst>
                    <a:ext uri="{FF2B5EF4-FFF2-40B4-BE49-F238E27FC236}">
                      <a16:creationId xmlns:a16="http://schemas.microsoft.com/office/drawing/2014/main" id="{1C0061EC-811B-C954-5FEE-7E9042DDEB52}"/>
                    </a:ext>
                  </a:extLst>
                </p:cNvPr>
                <p:cNvGrpSpPr>
                  <a:grpSpLocks/>
                </p:cNvGrpSpPr>
                <p:nvPr/>
              </p:nvGrpSpPr>
              <p:grpSpPr bwMode="auto">
                <a:xfrm>
                  <a:off x="2488" y="1104"/>
                  <a:ext cx="48" cy="144"/>
                  <a:chOff x="1200" y="912"/>
                  <a:chExt cx="48" cy="144"/>
                </a:xfrm>
              </p:grpSpPr>
              <p:sp>
                <p:nvSpPr>
                  <p:cNvPr id="83" name="Oval 106">
                    <a:extLst>
                      <a:ext uri="{FF2B5EF4-FFF2-40B4-BE49-F238E27FC236}">
                        <a16:creationId xmlns:a16="http://schemas.microsoft.com/office/drawing/2014/main" id="{10690166-4468-F921-1B34-DA6F09257A49}"/>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Oval 107">
                    <a:extLst>
                      <a:ext uri="{FF2B5EF4-FFF2-40B4-BE49-F238E27FC236}">
                        <a16:creationId xmlns:a16="http://schemas.microsoft.com/office/drawing/2014/main" id="{AC538DF6-8CD2-9220-06F6-8BD71196D9EC}"/>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 name="Group 108">
                  <a:extLst>
                    <a:ext uri="{FF2B5EF4-FFF2-40B4-BE49-F238E27FC236}">
                      <a16:creationId xmlns:a16="http://schemas.microsoft.com/office/drawing/2014/main" id="{C97B6EAA-E3E1-4A2A-7E68-F7AC74FA5E49}"/>
                    </a:ext>
                  </a:extLst>
                </p:cNvPr>
                <p:cNvGrpSpPr>
                  <a:grpSpLocks/>
                </p:cNvGrpSpPr>
                <p:nvPr/>
              </p:nvGrpSpPr>
              <p:grpSpPr bwMode="auto">
                <a:xfrm>
                  <a:off x="2632" y="1104"/>
                  <a:ext cx="48" cy="144"/>
                  <a:chOff x="1200" y="912"/>
                  <a:chExt cx="48" cy="144"/>
                </a:xfrm>
              </p:grpSpPr>
              <p:sp>
                <p:nvSpPr>
                  <p:cNvPr id="81" name="Oval 109">
                    <a:extLst>
                      <a:ext uri="{FF2B5EF4-FFF2-40B4-BE49-F238E27FC236}">
                        <a16:creationId xmlns:a16="http://schemas.microsoft.com/office/drawing/2014/main" id="{C844E785-9D22-CC93-1500-23A404D63BB5}"/>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Oval 110">
                    <a:extLst>
                      <a:ext uri="{FF2B5EF4-FFF2-40B4-BE49-F238E27FC236}">
                        <a16:creationId xmlns:a16="http://schemas.microsoft.com/office/drawing/2014/main" id="{3ED09A00-4B6B-E9E3-0B3C-7BF2805F9640}"/>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 name="Group 111">
                  <a:extLst>
                    <a:ext uri="{FF2B5EF4-FFF2-40B4-BE49-F238E27FC236}">
                      <a16:creationId xmlns:a16="http://schemas.microsoft.com/office/drawing/2014/main" id="{C0C5B7F7-E368-1122-3BB5-C57794551D74}"/>
                    </a:ext>
                  </a:extLst>
                </p:cNvPr>
                <p:cNvGrpSpPr>
                  <a:grpSpLocks/>
                </p:cNvGrpSpPr>
                <p:nvPr/>
              </p:nvGrpSpPr>
              <p:grpSpPr bwMode="auto">
                <a:xfrm>
                  <a:off x="2688" y="1212"/>
                  <a:ext cx="152" cy="132"/>
                  <a:chOff x="672" y="1020"/>
                  <a:chExt cx="152" cy="132"/>
                </a:xfrm>
              </p:grpSpPr>
              <p:sp>
                <p:nvSpPr>
                  <p:cNvPr id="76" name="Line 112">
                    <a:extLst>
                      <a:ext uri="{FF2B5EF4-FFF2-40B4-BE49-F238E27FC236}">
                        <a16:creationId xmlns:a16="http://schemas.microsoft.com/office/drawing/2014/main" id="{FC9057A1-5909-F2D6-BE37-EBF92B9BC848}"/>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113">
                    <a:extLst>
                      <a:ext uri="{FF2B5EF4-FFF2-40B4-BE49-F238E27FC236}">
                        <a16:creationId xmlns:a16="http://schemas.microsoft.com/office/drawing/2014/main" id="{84BCBF60-ACEC-9CC6-126C-3D8642BE1433}"/>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8" name="Group 114">
                    <a:extLst>
                      <a:ext uri="{FF2B5EF4-FFF2-40B4-BE49-F238E27FC236}">
                        <a16:creationId xmlns:a16="http://schemas.microsoft.com/office/drawing/2014/main" id="{59A7C866-09C3-31EC-10E7-238BBE1851B9}"/>
                      </a:ext>
                    </a:extLst>
                  </p:cNvPr>
                  <p:cNvGrpSpPr>
                    <a:grpSpLocks/>
                  </p:cNvGrpSpPr>
                  <p:nvPr/>
                </p:nvGrpSpPr>
                <p:grpSpPr bwMode="auto">
                  <a:xfrm>
                    <a:off x="680" y="1020"/>
                    <a:ext cx="144" cy="96"/>
                    <a:chOff x="680" y="1020"/>
                    <a:chExt cx="144" cy="96"/>
                  </a:xfrm>
                </p:grpSpPr>
                <p:sp>
                  <p:nvSpPr>
                    <p:cNvPr id="79" name="Line 115">
                      <a:extLst>
                        <a:ext uri="{FF2B5EF4-FFF2-40B4-BE49-F238E27FC236}">
                          <a16:creationId xmlns:a16="http://schemas.microsoft.com/office/drawing/2014/main" id="{64DF4FC6-3D84-5B20-2BE3-81786F878760}"/>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116">
                      <a:extLst>
                        <a:ext uri="{FF2B5EF4-FFF2-40B4-BE49-F238E27FC236}">
                          <a16:creationId xmlns:a16="http://schemas.microsoft.com/office/drawing/2014/main" id="{3C46E502-4302-E24E-3BE8-DEFD0E31DBB3}"/>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2" name="Group 121">
                  <a:extLst>
                    <a:ext uri="{FF2B5EF4-FFF2-40B4-BE49-F238E27FC236}">
                      <a16:creationId xmlns:a16="http://schemas.microsoft.com/office/drawing/2014/main" id="{DA8E8E23-EB74-8244-E5E9-7EE61F01676B}"/>
                    </a:ext>
                  </a:extLst>
                </p:cNvPr>
                <p:cNvGrpSpPr>
                  <a:grpSpLocks/>
                </p:cNvGrpSpPr>
                <p:nvPr/>
              </p:nvGrpSpPr>
              <p:grpSpPr bwMode="auto">
                <a:xfrm flipH="1">
                  <a:off x="2304" y="1212"/>
                  <a:ext cx="152" cy="132"/>
                  <a:chOff x="672" y="1020"/>
                  <a:chExt cx="152" cy="132"/>
                </a:xfrm>
              </p:grpSpPr>
              <p:sp>
                <p:nvSpPr>
                  <p:cNvPr id="71" name="Line 122">
                    <a:extLst>
                      <a:ext uri="{FF2B5EF4-FFF2-40B4-BE49-F238E27FC236}">
                        <a16:creationId xmlns:a16="http://schemas.microsoft.com/office/drawing/2014/main" id="{E1071F1F-4E9B-8B98-0F4A-D9F234D7AD2D}"/>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123">
                    <a:extLst>
                      <a:ext uri="{FF2B5EF4-FFF2-40B4-BE49-F238E27FC236}">
                        <a16:creationId xmlns:a16="http://schemas.microsoft.com/office/drawing/2014/main" id="{1703E32E-8306-0F79-B0EE-F40034F5F68D}"/>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 name="Group 124">
                    <a:extLst>
                      <a:ext uri="{FF2B5EF4-FFF2-40B4-BE49-F238E27FC236}">
                        <a16:creationId xmlns:a16="http://schemas.microsoft.com/office/drawing/2014/main" id="{864F3552-C80E-D821-003B-351DF025CD7C}"/>
                      </a:ext>
                    </a:extLst>
                  </p:cNvPr>
                  <p:cNvGrpSpPr>
                    <a:grpSpLocks/>
                  </p:cNvGrpSpPr>
                  <p:nvPr/>
                </p:nvGrpSpPr>
                <p:grpSpPr bwMode="auto">
                  <a:xfrm>
                    <a:off x="680" y="1020"/>
                    <a:ext cx="144" cy="96"/>
                    <a:chOff x="680" y="1020"/>
                    <a:chExt cx="144" cy="96"/>
                  </a:xfrm>
                </p:grpSpPr>
                <p:sp>
                  <p:nvSpPr>
                    <p:cNvPr id="74" name="Line 125">
                      <a:extLst>
                        <a:ext uri="{FF2B5EF4-FFF2-40B4-BE49-F238E27FC236}">
                          <a16:creationId xmlns:a16="http://schemas.microsoft.com/office/drawing/2014/main" id="{63E4F7D5-F6CC-6DB1-2619-84ABB5D41A2F}"/>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126">
                      <a:extLst>
                        <a:ext uri="{FF2B5EF4-FFF2-40B4-BE49-F238E27FC236}">
                          <a16:creationId xmlns:a16="http://schemas.microsoft.com/office/drawing/2014/main" id="{F7F41253-23F9-1414-155F-6F0CB6BDA4AB}"/>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3" name="Group 136">
                  <a:extLst>
                    <a:ext uri="{FF2B5EF4-FFF2-40B4-BE49-F238E27FC236}">
                      <a16:creationId xmlns:a16="http://schemas.microsoft.com/office/drawing/2014/main" id="{7C237E29-029D-78A0-E88A-100568F18707}"/>
                    </a:ext>
                  </a:extLst>
                </p:cNvPr>
                <p:cNvGrpSpPr>
                  <a:grpSpLocks/>
                </p:cNvGrpSpPr>
                <p:nvPr/>
              </p:nvGrpSpPr>
              <p:grpSpPr bwMode="auto">
                <a:xfrm>
                  <a:off x="2400" y="1300"/>
                  <a:ext cx="96" cy="240"/>
                  <a:chOff x="2400" y="1296"/>
                  <a:chExt cx="96" cy="240"/>
                </a:xfrm>
              </p:grpSpPr>
              <p:sp>
                <p:nvSpPr>
                  <p:cNvPr id="68" name="Line 117">
                    <a:extLst>
                      <a:ext uri="{FF2B5EF4-FFF2-40B4-BE49-F238E27FC236}">
                        <a16:creationId xmlns:a16="http://schemas.microsoft.com/office/drawing/2014/main" id="{7A7C7ACC-9AF5-FB8B-F8B9-052D7A41C87B}"/>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34">
                    <a:extLst>
                      <a:ext uri="{FF2B5EF4-FFF2-40B4-BE49-F238E27FC236}">
                        <a16:creationId xmlns:a16="http://schemas.microsoft.com/office/drawing/2014/main" id="{97E1A547-5211-6153-2CF9-5DC4D11257B7}"/>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35">
                    <a:extLst>
                      <a:ext uri="{FF2B5EF4-FFF2-40B4-BE49-F238E27FC236}">
                        <a16:creationId xmlns:a16="http://schemas.microsoft.com/office/drawing/2014/main" id="{BB396027-49F4-CB29-F89A-91F190B2B1EC}"/>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 name="Group 137">
                  <a:extLst>
                    <a:ext uri="{FF2B5EF4-FFF2-40B4-BE49-F238E27FC236}">
                      <a16:creationId xmlns:a16="http://schemas.microsoft.com/office/drawing/2014/main" id="{6249D0DE-5585-C0EF-988C-C4E118056890}"/>
                    </a:ext>
                  </a:extLst>
                </p:cNvPr>
                <p:cNvGrpSpPr>
                  <a:grpSpLocks/>
                </p:cNvGrpSpPr>
                <p:nvPr/>
              </p:nvGrpSpPr>
              <p:grpSpPr bwMode="auto">
                <a:xfrm flipH="1">
                  <a:off x="2640" y="1296"/>
                  <a:ext cx="96" cy="240"/>
                  <a:chOff x="2400" y="1296"/>
                  <a:chExt cx="96" cy="240"/>
                </a:xfrm>
              </p:grpSpPr>
              <p:sp>
                <p:nvSpPr>
                  <p:cNvPr id="65" name="Line 138">
                    <a:extLst>
                      <a:ext uri="{FF2B5EF4-FFF2-40B4-BE49-F238E27FC236}">
                        <a16:creationId xmlns:a16="http://schemas.microsoft.com/office/drawing/2014/main" id="{CC3A6D8B-A160-4D88-9CAA-9D69F4AC7488}"/>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139">
                    <a:extLst>
                      <a:ext uri="{FF2B5EF4-FFF2-40B4-BE49-F238E27FC236}">
                        <a16:creationId xmlns:a16="http://schemas.microsoft.com/office/drawing/2014/main" id="{7BF18E2D-093E-01E0-0F86-AA3D3A7CBF0B}"/>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40">
                    <a:extLst>
                      <a:ext uri="{FF2B5EF4-FFF2-40B4-BE49-F238E27FC236}">
                        <a16:creationId xmlns:a16="http://schemas.microsoft.com/office/drawing/2014/main" id="{6AF81C6F-BCEC-1029-06D4-060F4B8B9914}"/>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4" name="Group 13">
              <a:extLst>
                <a:ext uri="{FF2B5EF4-FFF2-40B4-BE49-F238E27FC236}">
                  <a16:creationId xmlns:a16="http://schemas.microsoft.com/office/drawing/2014/main" id="{310932C4-9880-E758-A691-47076673D3CF}"/>
                </a:ext>
              </a:extLst>
            </p:cNvPr>
            <p:cNvGrpSpPr/>
            <p:nvPr/>
          </p:nvGrpSpPr>
          <p:grpSpPr>
            <a:xfrm>
              <a:off x="3560560" y="5346852"/>
              <a:ext cx="2524836" cy="1471566"/>
              <a:chOff x="927024" y="3154681"/>
              <a:chExt cx="2524836" cy="1471566"/>
            </a:xfrm>
          </p:grpSpPr>
          <p:sp>
            <p:nvSpPr>
              <p:cNvPr id="19" name="AutoShape 32">
                <a:extLst>
                  <a:ext uri="{FF2B5EF4-FFF2-40B4-BE49-F238E27FC236}">
                    <a16:creationId xmlns:a16="http://schemas.microsoft.com/office/drawing/2014/main" id="{E9B27014-44D3-A864-D73C-AC2179C5B6F1}"/>
                  </a:ext>
                </a:extLst>
              </p:cNvPr>
              <p:cNvSpPr>
                <a:spLocks noChangeArrowheads="1"/>
              </p:cNvSpPr>
              <p:nvPr/>
            </p:nvSpPr>
            <p:spPr bwMode="auto">
              <a:xfrm>
                <a:off x="1304770" y="4028585"/>
                <a:ext cx="634614" cy="543955"/>
              </a:xfrm>
              <a:prstGeom prst="star16">
                <a:avLst>
                  <a:gd name="adj" fmla="val 37500"/>
                </a:avLst>
              </a:prstGeom>
              <a:solidFill>
                <a:srgbClr val="8111B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33">
                <a:extLst>
                  <a:ext uri="{FF2B5EF4-FFF2-40B4-BE49-F238E27FC236}">
                    <a16:creationId xmlns:a16="http://schemas.microsoft.com/office/drawing/2014/main" id="{67563249-DD83-A398-B3BA-65CDA3B76224}"/>
                  </a:ext>
                </a:extLst>
              </p:cNvPr>
              <p:cNvSpPr>
                <a:spLocks noChangeArrowheads="1"/>
              </p:cNvSpPr>
              <p:nvPr/>
            </p:nvSpPr>
            <p:spPr bwMode="auto">
              <a:xfrm>
                <a:off x="2363951" y="3719656"/>
                <a:ext cx="1087909" cy="906591"/>
              </a:xfrm>
              <a:prstGeom prst="star16">
                <a:avLst>
                  <a:gd name="adj" fmla="val 37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 name="Group 141">
                <a:extLst>
                  <a:ext uri="{FF2B5EF4-FFF2-40B4-BE49-F238E27FC236}">
                    <a16:creationId xmlns:a16="http://schemas.microsoft.com/office/drawing/2014/main" id="{084C02A0-5E45-8341-C708-024C514BEBC2}"/>
                  </a:ext>
                </a:extLst>
              </p:cNvPr>
              <p:cNvGrpSpPr>
                <a:grpSpLocks/>
              </p:cNvGrpSpPr>
              <p:nvPr/>
            </p:nvGrpSpPr>
            <p:grpSpPr bwMode="auto">
              <a:xfrm>
                <a:off x="927024" y="3154681"/>
                <a:ext cx="1012360" cy="823487"/>
                <a:chOff x="2304" y="1104"/>
                <a:chExt cx="536" cy="436"/>
              </a:xfrm>
            </p:grpSpPr>
            <p:sp>
              <p:nvSpPr>
                <p:cNvPr id="29" name="AutoShape 133">
                  <a:extLst>
                    <a:ext uri="{FF2B5EF4-FFF2-40B4-BE49-F238E27FC236}">
                      <a16:creationId xmlns:a16="http://schemas.microsoft.com/office/drawing/2014/main" id="{82093C97-5BAB-C435-74B1-EFBDF7D099F6}"/>
                    </a:ext>
                  </a:extLst>
                </p:cNvPr>
                <p:cNvSpPr>
                  <a:spLocks noChangeArrowheads="1"/>
                </p:cNvSpPr>
                <p:nvPr/>
              </p:nvSpPr>
              <p:spPr bwMode="auto">
                <a:xfrm>
                  <a:off x="2408" y="1200"/>
                  <a:ext cx="33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 name="Group 105">
                  <a:extLst>
                    <a:ext uri="{FF2B5EF4-FFF2-40B4-BE49-F238E27FC236}">
                      <a16:creationId xmlns:a16="http://schemas.microsoft.com/office/drawing/2014/main" id="{9D4914F7-9F0C-5E3E-60C7-775200BFCC0D}"/>
                    </a:ext>
                  </a:extLst>
                </p:cNvPr>
                <p:cNvGrpSpPr>
                  <a:grpSpLocks/>
                </p:cNvGrpSpPr>
                <p:nvPr/>
              </p:nvGrpSpPr>
              <p:grpSpPr bwMode="auto">
                <a:xfrm>
                  <a:off x="2488" y="1104"/>
                  <a:ext cx="48" cy="144"/>
                  <a:chOff x="1200" y="912"/>
                  <a:chExt cx="48" cy="144"/>
                </a:xfrm>
              </p:grpSpPr>
              <p:sp>
                <p:nvSpPr>
                  <p:cNvPr id="54" name="Oval 106">
                    <a:extLst>
                      <a:ext uri="{FF2B5EF4-FFF2-40B4-BE49-F238E27FC236}">
                        <a16:creationId xmlns:a16="http://schemas.microsoft.com/office/drawing/2014/main" id="{8A6FF88D-0654-0AD0-06E8-2A233F586EA9}"/>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107">
                    <a:extLst>
                      <a:ext uri="{FF2B5EF4-FFF2-40B4-BE49-F238E27FC236}">
                        <a16:creationId xmlns:a16="http://schemas.microsoft.com/office/drawing/2014/main" id="{9E29A2DE-8E2D-4733-C652-AEF95974CDEE}"/>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 name="Group 108">
                  <a:extLst>
                    <a:ext uri="{FF2B5EF4-FFF2-40B4-BE49-F238E27FC236}">
                      <a16:creationId xmlns:a16="http://schemas.microsoft.com/office/drawing/2014/main" id="{90EFB1A5-DD1A-9C4E-5579-0850C34B1BDC}"/>
                    </a:ext>
                  </a:extLst>
                </p:cNvPr>
                <p:cNvGrpSpPr>
                  <a:grpSpLocks/>
                </p:cNvGrpSpPr>
                <p:nvPr/>
              </p:nvGrpSpPr>
              <p:grpSpPr bwMode="auto">
                <a:xfrm>
                  <a:off x="2632" y="1104"/>
                  <a:ext cx="48" cy="144"/>
                  <a:chOff x="1200" y="912"/>
                  <a:chExt cx="48" cy="144"/>
                </a:xfrm>
              </p:grpSpPr>
              <p:sp>
                <p:nvSpPr>
                  <p:cNvPr id="52" name="Oval 109">
                    <a:extLst>
                      <a:ext uri="{FF2B5EF4-FFF2-40B4-BE49-F238E27FC236}">
                        <a16:creationId xmlns:a16="http://schemas.microsoft.com/office/drawing/2014/main" id="{A12F0023-B9CD-F994-DE58-30BB9179507C}"/>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110">
                    <a:extLst>
                      <a:ext uri="{FF2B5EF4-FFF2-40B4-BE49-F238E27FC236}">
                        <a16:creationId xmlns:a16="http://schemas.microsoft.com/office/drawing/2014/main" id="{F8705C6F-1AE5-7C82-E9CD-8C4774DEDCA3}"/>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 name="Group 111">
                  <a:extLst>
                    <a:ext uri="{FF2B5EF4-FFF2-40B4-BE49-F238E27FC236}">
                      <a16:creationId xmlns:a16="http://schemas.microsoft.com/office/drawing/2014/main" id="{3595B001-1316-C577-D799-E37923A4710F}"/>
                    </a:ext>
                  </a:extLst>
                </p:cNvPr>
                <p:cNvGrpSpPr>
                  <a:grpSpLocks/>
                </p:cNvGrpSpPr>
                <p:nvPr/>
              </p:nvGrpSpPr>
              <p:grpSpPr bwMode="auto">
                <a:xfrm>
                  <a:off x="2688" y="1212"/>
                  <a:ext cx="152" cy="132"/>
                  <a:chOff x="672" y="1020"/>
                  <a:chExt cx="152" cy="132"/>
                </a:xfrm>
              </p:grpSpPr>
              <p:sp>
                <p:nvSpPr>
                  <p:cNvPr id="47" name="Line 112">
                    <a:extLst>
                      <a:ext uri="{FF2B5EF4-FFF2-40B4-BE49-F238E27FC236}">
                        <a16:creationId xmlns:a16="http://schemas.microsoft.com/office/drawing/2014/main" id="{DA3FABB7-9AF2-89D3-E0F3-8333AA14BB56}"/>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13">
                    <a:extLst>
                      <a:ext uri="{FF2B5EF4-FFF2-40B4-BE49-F238E27FC236}">
                        <a16:creationId xmlns:a16="http://schemas.microsoft.com/office/drawing/2014/main" id="{A394C03A-3C17-76BE-35AE-3F6A3F512726}"/>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 name="Group 114">
                    <a:extLst>
                      <a:ext uri="{FF2B5EF4-FFF2-40B4-BE49-F238E27FC236}">
                        <a16:creationId xmlns:a16="http://schemas.microsoft.com/office/drawing/2014/main" id="{5B3D87BE-F804-1B31-8A45-F17B493A42EF}"/>
                      </a:ext>
                    </a:extLst>
                  </p:cNvPr>
                  <p:cNvGrpSpPr>
                    <a:grpSpLocks/>
                  </p:cNvGrpSpPr>
                  <p:nvPr/>
                </p:nvGrpSpPr>
                <p:grpSpPr bwMode="auto">
                  <a:xfrm>
                    <a:off x="680" y="1020"/>
                    <a:ext cx="144" cy="96"/>
                    <a:chOff x="680" y="1020"/>
                    <a:chExt cx="144" cy="96"/>
                  </a:xfrm>
                </p:grpSpPr>
                <p:sp>
                  <p:nvSpPr>
                    <p:cNvPr id="50" name="Line 115">
                      <a:extLst>
                        <a:ext uri="{FF2B5EF4-FFF2-40B4-BE49-F238E27FC236}">
                          <a16:creationId xmlns:a16="http://schemas.microsoft.com/office/drawing/2014/main" id="{81A18263-040E-CE60-1941-BC87D3B88128}"/>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16">
                      <a:extLst>
                        <a:ext uri="{FF2B5EF4-FFF2-40B4-BE49-F238E27FC236}">
                          <a16:creationId xmlns:a16="http://schemas.microsoft.com/office/drawing/2014/main" id="{45A5710D-03DE-147F-286D-8E55D9BF0768}"/>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3" name="Group 121">
                  <a:extLst>
                    <a:ext uri="{FF2B5EF4-FFF2-40B4-BE49-F238E27FC236}">
                      <a16:creationId xmlns:a16="http://schemas.microsoft.com/office/drawing/2014/main" id="{AE75EF60-C21C-9BEE-6663-50A5B9BC6646}"/>
                    </a:ext>
                  </a:extLst>
                </p:cNvPr>
                <p:cNvGrpSpPr>
                  <a:grpSpLocks/>
                </p:cNvGrpSpPr>
                <p:nvPr/>
              </p:nvGrpSpPr>
              <p:grpSpPr bwMode="auto">
                <a:xfrm flipH="1">
                  <a:off x="2304" y="1212"/>
                  <a:ext cx="152" cy="132"/>
                  <a:chOff x="672" y="1020"/>
                  <a:chExt cx="152" cy="132"/>
                </a:xfrm>
              </p:grpSpPr>
              <p:sp>
                <p:nvSpPr>
                  <p:cNvPr id="42" name="Line 122">
                    <a:extLst>
                      <a:ext uri="{FF2B5EF4-FFF2-40B4-BE49-F238E27FC236}">
                        <a16:creationId xmlns:a16="http://schemas.microsoft.com/office/drawing/2014/main" id="{CC67C553-962D-2757-8EBB-2EAC3CAF3E72}"/>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23">
                    <a:extLst>
                      <a:ext uri="{FF2B5EF4-FFF2-40B4-BE49-F238E27FC236}">
                        <a16:creationId xmlns:a16="http://schemas.microsoft.com/office/drawing/2014/main" id="{6D5F8C7C-3296-27A1-DB56-EE9260029E7A}"/>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 name="Group 124">
                    <a:extLst>
                      <a:ext uri="{FF2B5EF4-FFF2-40B4-BE49-F238E27FC236}">
                        <a16:creationId xmlns:a16="http://schemas.microsoft.com/office/drawing/2014/main" id="{7F26F3F8-83F0-EB34-7DF0-CC19748FE1B3}"/>
                      </a:ext>
                    </a:extLst>
                  </p:cNvPr>
                  <p:cNvGrpSpPr>
                    <a:grpSpLocks/>
                  </p:cNvGrpSpPr>
                  <p:nvPr/>
                </p:nvGrpSpPr>
                <p:grpSpPr bwMode="auto">
                  <a:xfrm>
                    <a:off x="680" y="1020"/>
                    <a:ext cx="144" cy="96"/>
                    <a:chOff x="680" y="1020"/>
                    <a:chExt cx="144" cy="96"/>
                  </a:xfrm>
                </p:grpSpPr>
                <p:sp>
                  <p:nvSpPr>
                    <p:cNvPr id="45" name="Line 125">
                      <a:extLst>
                        <a:ext uri="{FF2B5EF4-FFF2-40B4-BE49-F238E27FC236}">
                          <a16:creationId xmlns:a16="http://schemas.microsoft.com/office/drawing/2014/main" id="{5F4E1CB5-096E-6AEA-D63E-90F52EB03714}"/>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26">
                      <a:extLst>
                        <a:ext uri="{FF2B5EF4-FFF2-40B4-BE49-F238E27FC236}">
                          <a16:creationId xmlns:a16="http://schemas.microsoft.com/office/drawing/2014/main" id="{999C2F03-C4F3-9727-DF58-4A7AA24699D0}"/>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 name="Group 33">
                  <a:extLst>
                    <a:ext uri="{FF2B5EF4-FFF2-40B4-BE49-F238E27FC236}">
                      <a16:creationId xmlns:a16="http://schemas.microsoft.com/office/drawing/2014/main" id="{0773DD1D-824F-9BF9-51CE-E4C20EE54FC8}"/>
                    </a:ext>
                  </a:extLst>
                </p:cNvPr>
                <p:cNvGrpSpPr>
                  <a:grpSpLocks/>
                </p:cNvGrpSpPr>
                <p:nvPr/>
              </p:nvGrpSpPr>
              <p:grpSpPr bwMode="auto">
                <a:xfrm>
                  <a:off x="2400" y="1300"/>
                  <a:ext cx="96" cy="240"/>
                  <a:chOff x="2400" y="1296"/>
                  <a:chExt cx="96" cy="240"/>
                </a:xfrm>
              </p:grpSpPr>
              <p:sp>
                <p:nvSpPr>
                  <p:cNvPr id="39" name="Line 117">
                    <a:extLst>
                      <a:ext uri="{FF2B5EF4-FFF2-40B4-BE49-F238E27FC236}">
                        <a16:creationId xmlns:a16="http://schemas.microsoft.com/office/drawing/2014/main" id="{65C9E925-F231-2961-4AE7-BB6E9D4DB4E7}"/>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134">
                    <a:extLst>
                      <a:ext uri="{FF2B5EF4-FFF2-40B4-BE49-F238E27FC236}">
                        <a16:creationId xmlns:a16="http://schemas.microsoft.com/office/drawing/2014/main" id="{BCF3BCA6-EDF7-3D39-3EE4-32F93E346382}"/>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135">
                    <a:extLst>
                      <a:ext uri="{FF2B5EF4-FFF2-40B4-BE49-F238E27FC236}">
                        <a16:creationId xmlns:a16="http://schemas.microsoft.com/office/drawing/2014/main" id="{EF28E6BA-C9C2-EFB1-BCEC-4990859DED79}"/>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 name="Group 34">
                  <a:extLst>
                    <a:ext uri="{FF2B5EF4-FFF2-40B4-BE49-F238E27FC236}">
                      <a16:creationId xmlns:a16="http://schemas.microsoft.com/office/drawing/2014/main" id="{287206C4-D3B3-1E21-FA69-BB134FB5BACD}"/>
                    </a:ext>
                  </a:extLst>
                </p:cNvPr>
                <p:cNvGrpSpPr>
                  <a:grpSpLocks/>
                </p:cNvGrpSpPr>
                <p:nvPr/>
              </p:nvGrpSpPr>
              <p:grpSpPr bwMode="auto">
                <a:xfrm flipH="1">
                  <a:off x="2640" y="1296"/>
                  <a:ext cx="96" cy="240"/>
                  <a:chOff x="2400" y="1296"/>
                  <a:chExt cx="96" cy="240"/>
                </a:xfrm>
              </p:grpSpPr>
              <p:sp>
                <p:nvSpPr>
                  <p:cNvPr id="36" name="Line 138">
                    <a:extLst>
                      <a:ext uri="{FF2B5EF4-FFF2-40B4-BE49-F238E27FC236}">
                        <a16:creationId xmlns:a16="http://schemas.microsoft.com/office/drawing/2014/main" id="{844F8DEA-4C7D-03EE-BB76-A90A9CDB1358}"/>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39">
                    <a:extLst>
                      <a:ext uri="{FF2B5EF4-FFF2-40B4-BE49-F238E27FC236}">
                        <a16:creationId xmlns:a16="http://schemas.microsoft.com/office/drawing/2014/main" id="{88261A70-E017-C42B-9CE0-95222B5F8F77}"/>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40">
                    <a:extLst>
                      <a:ext uri="{FF2B5EF4-FFF2-40B4-BE49-F238E27FC236}">
                        <a16:creationId xmlns:a16="http://schemas.microsoft.com/office/drawing/2014/main" id="{5BEDA7D8-3B26-9D79-14BA-EE11A39A3716}"/>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2" name="Group 142">
                <a:extLst>
                  <a:ext uri="{FF2B5EF4-FFF2-40B4-BE49-F238E27FC236}">
                    <a16:creationId xmlns:a16="http://schemas.microsoft.com/office/drawing/2014/main" id="{2D527CCF-ECE8-840A-F0C3-FA3F84F3F728}"/>
                  </a:ext>
                </a:extLst>
              </p:cNvPr>
              <p:cNvGrpSpPr>
                <a:grpSpLocks/>
              </p:cNvGrpSpPr>
              <p:nvPr/>
            </p:nvGrpSpPr>
            <p:grpSpPr bwMode="auto">
              <a:xfrm>
                <a:off x="2543901" y="3307668"/>
                <a:ext cx="362636" cy="345638"/>
                <a:chOff x="1776" y="2256"/>
                <a:chExt cx="288" cy="279"/>
              </a:xfrm>
            </p:grpSpPr>
            <p:grpSp>
              <p:nvGrpSpPr>
                <p:cNvPr id="23" name="Group 143">
                  <a:extLst>
                    <a:ext uri="{FF2B5EF4-FFF2-40B4-BE49-F238E27FC236}">
                      <a16:creationId xmlns:a16="http://schemas.microsoft.com/office/drawing/2014/main" id="{07E6E7FD-8B7E-253A-E075-84A22695DD28}"/>
                    </a:ext>
                  </a:extLst>
                </p:cNvPr>
                <p:cNvGrpSpPr>
                  <a:grpSpLocks/>
                </p:cNvGrpSpPr>
                <p:nvPr/>
              </p:nvGrpSpPr>
              <p:grpSpPr bwMode="auto">
                <a:xfrm>
                  <a:off x="1824" y="2256"/>
                  <a:ext cx="240" cy="279"/>
                  <a:chOff x="1392" y="3408"/>
                  <a:chExt cx="240" cy="279"/>
                </a:xfrm>
              </p:grpSpPr>
              <p:sp>
                <p:nvSpPr>
                  <p:cNvPr id="26" name="Line 144">
                    <a:extLst>
                      <a:ext uri="{FF2B5EF4-FFF2-40B4-BE49-F238E27FC236}">
                        <a16:creationId xmlns:a16="http://schemas.microsoft.com/office/drawing/2014/main" id="{DBEB5B19-000E-8F07-9625-578F5C3FE762}"/>
                      </a:ext>
                    </a:extLst>
                  </p:cNvPr>
                  <p:cNvSpPr>
                    <a:spLocks noChangeShapeType="1"/>
                  </p:cNvSpPr>
                  <p:nvPr/>
                </p:nvSpPr>
                <p:spPr bwMode="auto">
                  <a:xfrm>
                    <a:off x="1488" y="3408"/>
                    <a:ext cx="144" cy="192"/>
                  </a:xfrm>
                  <a:prstGeom prst="line">
                    <a:avLst/>
                  </a:prstGeom>
                  <a:noFill/>
                  <a:ln w="571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145">
                    <a:extLst>
                      <a:ext uri="{FF2B5EF4-FFF2-40B4-BE49-F238E27FC236}">
                        <a16:creationId xmlns:a16="http://schemas.microsoft.com/office/drawing/2014/main" id="{080A929D-23D3-57F2-E03C-AC2CA3163A9B}"/>
                      </a:ext>
                    </a:extLst>
                  </p:cNvPr>
                  <p:cNvSpPr>
                    <a:spLocks/>
                  </p:cNvSpPr>
                  <p:nvPr/>
                </p:nvSpPr>
                <p:spPr bwMode="auto">
                  <a:xfrm rot="8231743">
                    <a:off x="1421" y="3507"/>
                    <a:ext cx="185" cy="180"/>
                  </a:xfrm>
                  <a:custGeom>
                    <a:avLst/>
                    <a:gdLst>
                      <a:gd name="G0" fmla="+- 6128 0 0"/>
                      <a:gd name="G1" fmla="+- 21600 0 0"/>
                      <a:gd name="G2" fmla="+- 21600 0 0"/>
                      <a:gd name="T0" fmla="*/ 0 w 27728"/>
                      <a:gd name="T1" fmla="*/ 888 h 27046"/>
                      <a:gd name="T2" fmla="*/ 27029 w 27728"/>
                      <a:gd name="T3" fmla="*/ 27046 h 27046"/>
                      <a:gd name="T4" fmla="*/ 6128 w 27728"/>
                      <a:gd name="T5" fmla="*/ 21600 h 27046"/>
                    </a:gdLst>
                    <a:ahLst/>
                    <a:cxnLst>
                      <a:cxn ang="0">
                        <a:pos x="T0" y="T1"/>
                      </a:cxn>
                      <a:cxn ang="0">
                        <a:pos x="T2" y="T3"/>
                      </a:cxn>
                      <a:cxn ang="0">
                        <a:pos x="T4" y="T5"/>
                      </a:cxn>
                    </a:cxnLst>
                    <a:rect l="0" t="0" r="r" b="b"/>
                    <a:pathLst>
                      <a:path w="27728" h="27046" fill="none" extrusionOk="0">
                        <a:moveTo>
                          <a:pt x="-1" y="887"/>
                        </a:moveTo>
                        <a:cubicBezTo>
                          <a:pt x="1989" y="298"/>
                          <a:pt x="4053" y="0"/>
                          <a:pt x="6128" y="0"/>
                        </a:cubicBezTo>
                        <a:cubicBezTo>
                          <a:pt x="18057" y="0"/>
                          <a:pt x="27728" y="9670"/>
                          <a:pt x="27728" y="21600"/>
                        </a:cubicBezTo>
                        <a:cubicBezTo>
                          <a:pt x="27728" y="23437"/>
                          <a:pt x="27493" y="25267"/>
                          <a:pt x="27030" y="27046"/>
                        </a:cubicBezTo>
                      </a:path>
                      <a:path w="27728" h="27046" stroke="0" extrusionOk="0">
                        <a:moveTo>
                          <a:pt x="-1" y="887"/>
                        </a:moveTo>
                        <a:cubicBezTo>
                          <a:pt x="1989" y="298"/>
                          <a:pt x="4053" y="0"/>
                          <a:pt x="6128" y="0"/>
                        </a:cubicBezTo>
                        <a:cubicBezTo>
                          <a:pt x="18057" y="0"/>
                          <a:pt x="27728" y="9670"/>
                          <a:pt x="27728" y="21600"/>
                        </a:cubicBezTo>
                        <a:cubicBezTo>
                          <a:pt x="27728" y="23437"/>
                          <a:pt x="27493" y="25267"/>
                          <a:pt x="27030" y="27046"/>
                        </a:cubicBezTo>
                        <a:lnTo>
                          <a:pt x="6128" y="21600"/>
                        </a:lnTo>
                        <a:close/>
                      </a:path>
                    </a:pathLst>
                  </a:custGeom>
                  <a:noFill/>
                  <a:ln w="57150">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46">
                    <a:extLst>
                      <a:ext uri="{FF2B5EF4-FFF2-40B4-BE49-F238E27FC236}">
                        <a16:creationId xmlns:a16="http://schemas.microsoft.com/office/drawing/2014/main" id="{34926AA0-CFD4-FEA7-9B9E-9D6C9D7322D0}"/>
                      </a:ext>
                    </a:extLst>
                  </p:cNvPr>
                  <p:cNvSpPr>
                    <a:spLocks noChangeShapeType="1"/>
                  </p:cNvSpPr>
                  <p:nvPr/>
                </p:nvSpPr>
                <p:spPr bwMode="auto">
                  <a:xfrm flipH="1">
                    <a:off x="1392" y="3408"/>
                    <a:ext cx="96" cy="192"/>
                  </a:xfrm>
                  <a:prstGeom prst="line">
                    <a:avLst/>
                  </a:prstGeom>
                  <a:noFill/>
                  <a:ln w="571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Arc 147">
                  <a:extLst>
                    <a:ext uri="{FF2B5EF4-FFF2-40B4-BE49-F238E27FC236}">
                      <a16:creationId xmlns:a16="http://schemas.microsoft.com/office/drawing/2014/main" id="{9012BE91-7DAF-F486-B5C2-F87FA4A312F5}"/>
                    </a:ext>
                  </a:extLst>
                </p:cNvPr>
                <p:cNvSpPr>
                  <a:spLocks/>
                </p:cNvSpPr>
                <p:nvPr/>
              </p:nvSpPr>
              <p:spPr bwMode="auto">
                <a:xfrm rot="5510091">
                  <a:off x="1781" y="2299"/>
                  <a:ext cx="181" cy="192"/>
                </a:xfrm>
                <a:custGeom>
                  <a:avLst/>
                  <a:gdLst>
                    <a:gd name="G0" fmla="+- 0 0 0"/>
                    <a:gd name="G1" fmla="+- 21600 0 0"/>
                    <a:gd name="G2" fmla="+- 21600 0 0"/>
                    <a:gd name="T0" fmla="*/ 0 w 20376"/>
                    <a:gd name="T1" fmla="*/ 0 h 21600"/>
                    <a:gd name="T2" fmla="*/ 20376 w 20376"/>
                    <a:gd name="T3" fmla="*/ 14435 h 21600"/>
                    <a:gd name="T4" fmla="*/ 0 w 20376"/>
                    <a:gd name="T5" fmla="*/ 21600 h 21600"/>
                  </a:gdLst>
                  <a:ahLst/>
                  <a:cxnLst>
                    <a:cxn ang="0">
                      <a:pos x="T0" y="T1"/>
                    </a:cxn>
                    <a:cxn ang="0">
                      <a:pos x="T2" y="T3"/>
                    </a:cxn>
                    <a:cxn ang="0">
                      <a:pos x="T4" y="T5"/>
                    </a:cxn>
                  </a:cxnLst>
                  <a:rect l="0" t="0" r="r" b="b"/>
                  <a:pathLst>
                    <a:path w="20376" h="21600" fill="none" extrusionOk="0">
                      <a:moveTo>
                        <a:pt x="0" y="0"/>
                      </a:moveTo>
                      <a:cubicBezTo>
                        <a:pt x="9167" y="0"/>
                        <a:pt x="17335" y="5786"/>
                        <a:pt x="20376" y="14434"/>
                      </a:cubicBezTo>
                    </a:path>
                    <a:path w="20376" h="21600" stroke="0" extrusionOk="0">
                      <a:moveTo>
                        <a:pt x="0" y="0"/>
                      </a:moveTo>
                      <a:cubicBezTo>
                        <a:pt x="9167" y="0"/>
                        <a:pt x="17335" y="5786"/>
                        <a:pt x="20376" y="14434"/>
                      </a:cubicBezTo>
                      <a:lnTo>
                        <a:pt x="0" y="21600"/>
                      </a:lnTo>
                      <a:close/>
                    </a:path>
                  </a:pathLst>
                </a:custGeom>
                <a:noFill/>
                <a:ln w="28575">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rc 148">
                  <a:extLst>
                    <a:ext uri="{FF2B5EF4-FFF2-40B4-BE49-F238E27FC236}">
                      <a16:creationId xmlns:a16="http://schemas.microsoft.com/office/drawing/2014/main" id="{D0BC6D8B-C357-989B-D3C5-61704529CBA6}"/>
                    </a:ext>
                  </a:extLst>
                </p:cNvPr>
                <p:cNvSpPr>
                  <a:spLocks/>
                </p:cNvSpPr>
                <p:nvPr/>
              </p:nvSpPr>
              <p:spPr bwMode="auto">
                <a:xfrm rot="5510091">
                  <a:off x="1846" y="2330"/>
                  <a:ext cx="148" cy="192"/>
                </a:xfrm>
                <a:custGeom>
                  <a:avLst/>
                  <a:gdLst>
                    <a:gd name="G0" fmla="+- 0 0 0"/>
                    <a:gd name="G1" fmla="+- 21600 0 0"/>
                    <a:gd name="G2" fmla="+- 21600 0 0"/>
                    <a:gd name="T0" fmla="*/ 0 w 16672"/>
                    <a:gd name="T1" fmla="*/ 0 h 21600"/>
                    <a:gd name="T2" fmla="*/ 16672 w 16672"/>
                    <a:gd name="T3" fmla="*/ 7868 h 21600"/>
                    <a:gd name="T4" fmla="*/ 0 w 16672"/>
                    <a:gd name="T5" fmla="*/ 21600 h 21600"/>
                  </a:gdLst>
                  <a:ahLst/>
                  <a:cxnLst>
                    <a:cxn ang="0">
                      <a:pos x="T0" y="T1"/>
                    </a:cxn>
                    <a:cxn ang="0">
                      <a:pos x="T2" y="T3"/>
                    </a:cxn>
                    <a:cxn ang="0">
                      <a:pos x="T4" y="T5"/>
                    </a:cxn>
                  </a:cxnLst>
                  <a:rect l="0" t="0" r="r" b="b"/>
                  <a:pathLst>
                    <a:path w="16672" h="21600" fill="none" extrusionOk="0">
                      <a:moveTo>
                        <a:pt x="0" y="0"/>
                      </a:moveTo>
                      <a:cubicBezTo>
                        <a:pt x="6453" y="0"/>
                        <a:pt x="12569" y="2885"/>
                        <a:pt x="16672" y="7867"/>
                      </a:cubicBezTo>
                    </a:path>
                    <a:path w="16672" h="21600" stroke="0" extrusionOk="0">
                      <a:moveTo>
                        <a:pt x="0" y="0"/>
                      </a:moveTo>
                      <a:cubicBezTo>
                        <a:pt x="6453" y="0"/>
                        <a:pt x="12569" y="2885"/>
                        <a:pt x="16672" y="7867"/>
                      </a:cubicBezTo>
                      <a:lnTo>
                        <a:pt x="0" y="21600"/>
                      </a:lnTo>
                      <a:close/>
                    </a:path>
                  </a:pathLst>
                </a:custGeom>
                <a:noFill/>
                <a:ln w="28575">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5" name="TextBox 14">
              <a:extLst>
                <a:ext uri="{FF2B5EF4-FFF2-40B4-BE49-F238E27FC236}">
                  <a16:creationId xmlns:a16="http://schemas.microsoft.com/office/drawing/2014/main" id="{EE0E9C8C-0B54-3724-4FE8-9748565DB94D}"/>
                </a:ext>
              </a:extLst>
            </p:cNvPr>
            <p:cNvSpPr txBox="1"/>
            <p:nvPr/>
          </p:nvSpPr>
          <p:spPr>
            <a:xfrm>
              <a:off x="1048497" y="1381758"/>
              <a:ext cx="1069524" cy="584775"/>
            </a:xfrm>
            <a:prstGeom prst="rect">
              <a:avLst/>
            </a:prstGeom>
            <a:noFill/>
          </p:spPr>
          <p:txBody>
            <a:bodyPr wrap="none" rtlCol="0">
              <a:spAutoFit/>
            </a:bodyPr>
            <a:lstStyle/>
            <a:p>
              <a:r>
                <a:rPr lang="en-US" sz="3200" dirty="0"/>
                <a:t>D</a:t>
              </a:r>
              <a:r>
                <a:rPr lang="en-US" sz="3200" baseline="-25000" dirty="0"/>
                <a:t>i </a:t>
              </a:r>
              <a:r>
                <a:rPr lang="en-US" sz="3200" dirty="0"/>
                <a:t>= 1</a:t>
              </a:r>
              <a:endParaRPr lang="en-US" sz="3200" baseline="-25000" dirty="0"/>
            </a:p>
          </p:txBody>
        </p:sp>
        <p:sp>
          <p:nvSpPr>
            <p:cNvPr id="16" name="TextBox 15">
              <a:extLst>
                <a:ext uri="{FF2B5EF4-FFF2-40B4-BE49-F238E27FC236}">
                  <a16:creationId xmlns:a16="http://schemas.microsoft.com/office/drawing/2014/main" id="{C4025392-1622-3223-AB93-BE6A56D368DE}"/>
                </a:ext>
              </a:extLst>
            </p:cNvPr>
            <p:cNvSpPr txBox="1"/>
            <p:nvPr/>
          </p:nvSpPr>
          <p:spPr>
            <a:xfrm>
              <a:off x="793852" y="3943591"/>
              <a:ext cx="1069524" cy="1077218"/>
            </a:xfrm>
            <a:prstGeom prst="rect">
              <a:avLst/>
            </a:prstGeom>
            <a:noFill/>
          </p:spPr>
          <p:txBody>
            <a:bodyPr wrap="none" rtlCol="0">
              <a:spAutoFit/>
            </a:bodyPr>
            <a:lstStyle/>
            <a:p>
              <a:endParaRPr lang="en-US" sz="3200" u="sng" dirty="0"/>
            </a:p>
            <a:p>
              <a:r>
                <a:rPr lang="en-US" sz="3200" dirty="0"/>
                <a:t>D</a:t>
              </a:r>
              <a:r>
                <a:rPr lang="en-US" sz="3200" baseline="-25000" dirty="0"/>
                <a:t>i </a:t>
              </a:r>
              <a:r>
                <a:rPr lang="en-US" sz="3200" dirty="0"/>
                <a:t>= 0</a:t>
              </a:r>
              <a:endParaRPr lang="en-US" sz="3200" baseline="-25000" dirty="0"/>
            </a:p>
          </p:txBody>
        </p:sp>
        <p:sp>
          <p:nvSpPr>
            <p:cNvPr id="17" name="TextBox 16">
              <a:extLst>
                <a:ext uri="{FF2B5EF4-FFF2-40B4-BE49-F238E27FC236}">
                  <a16:creationId xmlns:a16="http://schemas.microsoft.com/office/drawing/2014/main" id="{C5C04574-2C71-AF74-1938-011F4A27DD92}"/>
                </a:ext>
              </a:extLst>
            </p:cNvPr>
            <p:cNvSpPr txBox="1"/>
            <p:nvPr/>
          </p:nvSpPr>
          <p:spPr>
            <a:xfrm>
              <a:off x="4436852" y="2012931"/>
              <a:ext cx="587020" cy="584775"/>
            </a:xfrm>
            <a:prstGeom prst="rect">
              <a:avLst/>
            </a:prstGeom>
            <a:noFill/>
          </p:spPr>
          <p:txBody>
            <a:bodyPr wrap="none" rtlCol="0">
              <a:spAutoFit/>
            </a:bodyPr>
            <a:lstStyle/>
            <a:p>
              <a:r>
                <a:rPr lang="en-US" sz="3200" dirty="0"/>
                <a:t>Y</a:t>
              </a:r>
              <a:r>
                <a:rPr lang="en-US" sz="3200" baseline="-25000" dirty="0"/>
                <a:t>1i</a:t>
              </a:r>
            </a:p>
          </p:txBody>
        </p:sp>
        <p:sp>
          <p:nvSpPr>
            <p:cNvPr id="18" name="TextBox 17">
              <a:extLst>
                <a:ext uri="{FF2B5EF4-FFF2-40B4-BE49-F238E27FC236}">
                  <a16:creationId xmlns:a16="http://schemas.microsoft.com/office/drawing/2014/main" id="{82028AB7-41FF-C32C-EF70-2C463DC42A29}"/>
                </a:ext>
              </a:extLst>
            </p:cNvPr>
            <p:cNvSpPr txBox="1"/>
            <p:nvPr/>
          </p:nvSpPr>
          <p:spPr>
            <a:xfrm>
              <a:off x="4527590" y="4688724"/>
              <a:ext cx="587020" cy="584775"/>
            </a:xfrm>
            <a:prstGeom prst="rect">
              <a:avLst/>
            </a:prstGeom>
            <a:noFill/>
          </p:spPr>
          <p:txBody>
            <a:bodyPr wrap="none" rtlCol="0">
              <a:spAutoFit/>
            </a:bodyPr>
            <a:lstStyle/>
            <a:p>
              <a:r>
                <a:rPr lang="en-US" sz="3200" dirty="0"/>
                <a:t>Y</a:t>
              </a:r>
              <a:r>
                <a:rPr lang="en-US" sz="3200" baseline="-25000" dirty="0"/>
                <a:t>0i</a:t>
              </a:r>
            </a:p>
          </p:txBody>
        </p:sp>
      </p:grpSp>
      <p:sp>
        <p:nvSpPr>
          <p:cNvPr id="85" name="TextBox 84">
            <a:extLst>
              <a:ext uri="{FF2B5EF4-FFF2-40B4-BE49-F238E27FC236}">
                <a16:creationId xmlns:a16="http://schemas.microsoft.com/office/drawing/2014/main" id="{48E5649B-C61D-A5C4-6FBC-EA17D04DC212}"/>
              </a:ext>
            </a:extLst>
          </p:cNvPr>
          <p:cNvSpPr txBox="1"/>
          <p:nvPr/>
        </p:nvSpPr>
        <p:spPr>
          <a:xfrm>
            <a:off x="5696742" y="1526124"/>
            <a:ext cx="6078395" cy="1569660"/>
          </a:xfrm>
          <a:prstGeom prst="rect">
            <a:avLst/>
          </a:prstGeom>
          <a:noFill/>
        </p:spPr>
        <p:txBody>
          <a:bodyPr wrap="none" rtlCol="0">
            <a:spAutoFit/>
          </a:bodyPr>
          <a:lstStyle/>
          <a:p>
            <a:r>
              <a:rPr lang="en-US" sz="3200" dirty="0"/>
              <a:t>Difference in means = ATE +</a:t>
            </a:r>
          </a:p>
          <a:p>
            <a:r>
              <a:rPr lang="en-US" sz="3200" dirty="0"/>
              <a:t>	Selection Bias +</a:t>
            </a:r>
          </a:p>
          <a:p>
            <a:r>
              <a:rPr lang="en-US" sz="3200" dirty="0"/>
              <a:t>	Treatment Heterogeneity Bias</a:t>
            </a:r>
          </a:p>
        </p:txBody>
      </p:sp>
      <p:pic>
        <p:nvPicPr>
          <p:cNvPr id="3076" name="Picture 4">
            <a:extLst>
              <a:ext uri="{FF2B5EF4-FFF2-40B4-BE49-F238E27FC236}">
                <a16:creationId xmlns:a16="http://schemas.microsoft.com/office/drawing/2014/main" id="{E40C3C14-140C-135C-2A95-71CF71DF9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366" y="3230166"/>
            <a:ext cx="5865992" cy="329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24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9853-D284-4B43-A95C-739517BA69C0}"/>
              </a:ext>
            </a:extLst>
          </p:cNvPr>
          <p:cNvSpPr>
            <a:spLocks noGrp="1"/>
          </p:cNvSpPr>
          <p:nvPr>
            <p:ph type="title"/>
          </p:nvPr>
        </p:nvSpPr>
        <p:spPr/>
        <p:txBody>
          <a:bodyPr>
            <a:normAutofit/>
          </a:bodyPr>
          <a:lstStyle/>
          <a:p>
            <a:r>
              <a:rPr lang="en-US" dirty="0"/>
              <a:t>Our Snail Story as a Causal Directed Acyclic Graph – with a Solution!</a:t>
            </a:r>
          </a:p>
        </p:txBody>
      </p:sp>
      <p:sp>
        <p:nvSpPr>
          <p:cNvPr id="3" name="TextBox 2">
            <a:extLst>
              <a:ext uri="{FF2B5EF4-FFF2-40B4-BE49-F238E27FC236}">
                <a16:creationId xmlns:a16="http://schemas.microsoft.com/office/drawing/2014/main" id="{F42BCA7B-EAD8-8242-AFF1-9CCC5DF08225}"/>
              </a:ext>
            </a:extLst>
          </p:cNvPr>
          <p:cNvSpPr txBox="1"/>
          <p:nvPr/>
        </p:nvSpPr>
        <p:spPr>
          <a:xfrm>
            <a:off x="5517899" y="4588570"/>
            <a:ext cx="2170402"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Temperature</a:t>
            </a:r>
          </a:p>
        </p:txBody>
      </p:sp>
      <p:sp>
        <p:nvSpPr>
          <p:cNvPr id="4" name="TextBox 3">
            <a:extLst>
              <a:ext uri="{FF2B5EF4-FFF2-40B4-BE49-F238E27FC236}">
                <a16:creationId xmlns:a16="http://schemas.microsoft.com/office/drawing/2014/main" id="{0944B974-6779-2440-B561-6ACE94ECAD58}"/>
              </a:ext>
            </a:extLst>
          </p:cNvPr>
          <p:cNvSpPr txBox="1"/>
          <p:nvPr/>
        </p:nvSpPr>
        <p:spPr>
          <a:xfrm>
            <a:off x="9549787" y="4568300"/>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59423B44-E3A0-A641-9099-668164F11BBC}"/>
              </a:ext>
            </a:extLst>
          </p:cNvPr>
          <p:cNvCxnSpPr>
            <a:stCxn id="3" idx="3"/>
            <a:endCxn id="4" idx="1"/>
          </p:cNvCxnSpPr>
          <p:nvPr/>
        </p:nvCxnSpPr>
        <p:spPr>
          <a:xfrm flipV="1">
            <a:off x="7688301" y="4845299"/>
            <a:ext cx="1861486" cy="2027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E042EF46-9D19-1D4F-8DFE-EA7780DD855E}"/>
              </a:ext>
            </a:extLst>
          </p:cNvPr>
          <p:cNvCxnSpPr>
            <a:cxnSpLocks/>
            <a:stCxn id="8" idx="6"/>
            <a:endCxn id="3" idx="1"/>
          </p:cNvCxnSpPr>
          <p:nvPr/>
        </p:nvCxnSpPr>
        <p:spPr>
          <a:xfrm>
            <a:off x="4154312" y="4865569"/>
            <a:ext cx="1363587"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0179932C-F03B-854A-920A-26D28A7733F0}"/>
              </a:ext>
            </a:extLst>
          </p:cNvPr>
          <p:cNvCxnSpPr>
            <a:cxnSpLocks/>
            <a:stCxn id="8" idx="7"/>
            <a:endCxn id="9" idx="2"/>
          </p:cNvCxnSpPr>
          <p:nvPr/>
        </p:nvCxnSpPr>
        <p:spPr>
          <a:xfrm flipV="1">
            <a:off x="3651733" y="2682611"/>
            <a:ext cx="1382795" cy="18002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8" name="Oval 7">
            <a:extLst>
              <a:ext uri="{FF2B5EF4-FFF2-40B4-BE49-F238E27FC236}">
                <a16:creationId xmlns:a16="http://schemas.microsoft.com/office/drawing/2014/main" id="{FFF03F76-48BE-154D-A26B-8F512347EACA}"/>
              </a:ext>
            </a:extLst>
          </p:cNvPr>
          <p:cNvSpPr/>
          <p:nvPr/>
        </p:nvSpPr>
        <p:spPr>
          <a:xfrm>
            <a:off x="722489" y="4324406"/>
            <a:ext cx="3431823"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Oceanography</a:t>
            </a:r>
          </a:p>
        </p:txBody>
      </p:sp>
      <p:sp>
        <p:nvSpPr>
          <p:cNvPr id="9" name="Oval 8">
            <a:extLst>
              <a:ext uri="{FF2B5EF4-FFF2-40B4-BE49-F238E27FC236}">
                <a16:creationId xmlns:a16="http://schemas.microsoft.com/office/drawing/2014/main" id="{B1EDC90D-E4FE-834E-A375-1FDEB658C415}"/>
              </a:ext>
            </a:extLst>
          </p:cNvPr>
          <p:cNvSpPr/>
          <p:nvPr/>
        </p:nvSpPr>
        <p:spPr>
          <a:xfrm>
            <a:off x="5034528" y="2141448"/>
            <a:ext cx="3137144"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Recruitment</a:t>
            </a:r>
          </a:p>
        </p:txBody>
      </p:sp>
      <p:cxnSp>
        <p:nvCxnSpPr>
          <p:cNvPr id="10" name="Straight Arrow Connector 9">
            <a:extLst>
              <a:ext uri="{FF2B5EF4-FFF2-40B4-BE49-F238E27FC236}">
                <a16:creationId xmlns:a16="http://schemas.microsoft.com/office/drawing/2014/main" id="{EEEE09E1-C7E3-E449-A742-F4A3448110A6}"/>
              </a:ext>
            </a:extLst>
          </p:cNvPr>
          <p:cNvCxnSpPr>
            <a:cxnSpLocks/>
            <a:stCxn id="9" idx="6"/>
            <a:endCxn id="4" idx="1"/>
          </p:cNvCxnSpPr>
          <p:nvPr/>
        </p:nvCxnSpPr>
        <p:spPr>
          <a:xfrm>
            <a:off x="8171672" y="2682611"/>
            <a:ext cx="1378115" cy="216268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4" name="Oval 23">
            <a:extLst>
              <a:ext uri="{FF2B5EF4-FFF2-40B4-BE49-F238E27FC236}">
                <a16:creationId xmlns:a16="http://schemas.microsoft.com/office/drawing/2014/main" id="{8906810B-2F76-D5E6-BAA3-F47CAF5CAC07}"/>
              </a:ext>
            </a:extLst>
          </p:cNvPr>
          <p:cNvSpPr/>
          <p:nvPr/>
        </p:nvSpPr>
        <p:spPr>
          <a:xfrm>
            <a:off x="308136" y="5469792"/>
            <a:ext cx="4260527" cy="1314743"/>
          </a:xfrm>
          <a:prstGeom prst="ellipse">
            <a:avLst/>
          </a:prstGeom>
          <a:solidFill>
            <a:schemeClr val="accent2">
              <a:lumMod val="60000"/>
              <a:lumOff val="40000"/>
            </a:schemeClr>
          </a:solid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Other Things Driving Temperature</a:t>
            </a:r>
          </a:p>
        </p:txBody>
      </p:sp>
      <p:cxnSp>
        <p:nvCxnSpPr>
          <p:cNvPr id="25" name="Straight Arrow Connector 24">
            <a:extLst>
              <a:ext uri="{FF2B5EF4-FFF2-40B4-BE49-F238E27FC236}">
                <a16:creationId xmlns:a16="http://schemas.microsoft.com/office/drawing/2014/main" id="{4E06669A-BDB5-6944-325A-DFA066078082}"/>
              </a:ext>
            </a:extLst>
          </p:cNvPr>
          <p:cNvCxnSpPr>
            <a:cxnSpLocks/>
            <a:stCxn id="24" idx="6"/>
            <a:endCxn id="3" idx="2"/>
          </p:cNvCxnSpPr>
          <p:nvPr/>
        </p:nvCxnSpPr>
        <p:spPr>
          <a:xfrm flipV="1">
            <a:off x="4568663" y="5142568"/>
            <a:ext cx="2034437" cy="984596"/>
          </a:xfrm>
          <a:prstGeom prst="straightConnector1">
            <a:avLst/>
          </a:prstGeom>
          <a:ln w="50800" cmpd="sng">
            <a:solidFill>
              <a:srgbClr val="FF0000"/>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75A1CB1A-6B43-6819-58EB-5C3A1CC7B259}"/>
              </a:ext>
            </a:extLst>
          </p:cNvPr>
          <p:cNvSpPr txBox="1"/>
          <p:nvPr/>
        </p:nvSpPr>
        <p:spPr>
          <a:xfrm>
            <a:off x="7714364" y="6500566"/>
            <a:ext cx="4477636" cy="338554"/>
          </a:xfrm>
          <a:prstGeom prst="rect">
            <a:avLst/>
          </a:prstGeom>
          <a:noFill/>
        </p:spPr>
        <p:txBody>
          <a:bodyPr wrap="none" rtlCol="0">
            <a:spAutoFit/>
          </a:bodyPr>
          <a:lstStyle/>
          <a:p>
            <a:pPr algn="r"/>
            <a:r>
              <a:rPr lang="en-US" sz="1600" dirty="0"/>
              <a:t>See </a:t>
            </a:r>
            <a:r>
              <a:rPr lang="en-US" sz="1600" dirty="0" err="1"/>
              <a:t>Arif</a:t>
            </a:r>
            <a:r>
              <a:rPr lang="en-US" sz="1600" dirty="0"/>
              <a:t> and MacNeil 2022 Eco. Mono. and </a:t>
            </a:r>
            <a:r>
              <a:rPr lang="en-US" sz="1600" i="1" dirty="0" err="1"/>
              <a:t>dagitty</a:t>
            </a:r>
            <a:endParaRPr lang="en-US" sz="1600" i="1" dirty="0"/>
          </a:p>
        </p:txBody>
      </p:sp>
    </p:spTree>
    <p:extLst>
      <p:ext uri="{BB962C8B-B14F-4D97-AF65-F5344CB8AC3E}">
        <p14:creationId xmlns:p14="http://schemas.microsoft.com/office/powerpoint/2010/main" val="11630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9853-D284-4B43-A95C-739517BA69C0}"/>
              </a:ext>
            </a:extLst>
          </p:cNvPr>
          <p:cNvSpPr>
            <a:spLocks noGrp="1"/>
          </p:cNvSpPr>
          <p:nvPr>
            <p:ph type="title"/>
          </p:nvPr>
        </p:nvSpPr>
        <p:spPr>
          <a:xfrm>
            <a:off x="0" y="0"/>
            <a:ext cx="12192000" cy="1727924"/>
          </a:xfrm>
        </p:spPr>
        <p:txBody>
          <a:bodyPr>
            <a:normAutofit fontScale="90000"/>
          </a:bodyPr>
          <a:lstStyle/>
          <a:p>
            <a:r>
              <a:rPr lang="en-US" dirty="0"/>
              <a:t>Design Solution: Leverage the Fact that Confounders work at a </a:t>
            </a:r>
            <a:r>
              <a:rPr lang="en-US" i="1" dirty="0"/>
              <a:t>Cluster Level</a:t>
            </a:r>
            <a:r>
              <a:rPr lang="en-US" dirty="0"/>
              <a:t>, Other Things at a </a:t>
            </a:r>
            <a:r>
              <a:rPr lang="en-US" i="1" dirty="0"/>
              <a:t>Replicate Level</a:t>
            </a:r>
          </a:p>
        </p:txBody>
      </p:sp>
      <p:sp>
        <p:nvSpPr>
          <p:cNvPr id="3" name="TextBox 2">
            <a:extLst>
              <a:ext uri="{FF2B5EF4-FFF2-40B4-BE49-F238E27FC236}">
                <a16:creationId xmlns:a16="http://schemas.microsoft.com/office/drawing/2014/main" id="{F42BCA7B-EAD8-8242-AFF1-9CCC5DF08225}"/>
              </a:ext>
            </a:extLst>
          </p:cNvPr>
          <p:cNvSpPr txBox="1"/>
          <p:nvPr/>
        </p:nvSpPr>
        <p:spPr>
          <a:xfrm>
            <a:off x="5517899" y="4588570"/>
            <a:ext cx="2170402"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Temperature</a:t>
            </a:r>
          </a:p>
        </p:txBody>
      </p:sp>
      <p:sp>
        <p:nvSpPr>
          <p:cNvPr id="4" name="TextBox 3">
            <a:extLst>
              <a:ext uri="{FF2B5EF4-FFF2-40B4-BE49-F238E27FC236}">
                <a16:creationId xmlns:a16="http://schemas.microsoft.com/office/drawing/2014/main" id="{0944B974-6779-2440-B561-6ACE94ECAD58}"/>
              </a:ext>
            </a:extLst>
          </p:cNvPr>
          <p:cNvSpPr txBox="1"/>
          <p:nvPr/>
        </p:nvSpPr>
        <p:spPr>
          <a:xfrm>
            <a:off x="9549787" y="4568300"/>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59423B44-E3A0-A641-9099-668164F11BBC}"/>
              </a:ext>
            </a:extLst>
          </p:cNvPr>
          <p:cNvCxnSpPr>
            <a:stCxn id="3" idx="3"/>
            <a:endCxn id="4" idx="1"/>
          </p:cNvCxnSpPr>
          <p:nvPr/>
        </p:nvCxnSpPr>
        <p:spPr>
          <a:xfrm flipV="1">
            <a:off x="7688301" y="4845299"/>
            <a:ext cx="1861486" cy="2027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E042EF46-9D19-1D4F-8DFE-EA7780DD855E}"/>
              </a:ext>
            </a:extLst>
          </p:cNvPr>
          <p:cNvCxnSpPr>
            <a:cxnSpLocks/>
            <a:stCxn id="8" idx="6"/>
            <a:endCxn id="3" idx="1"/>
          </p:cNvCxnSpPr>
          <p:nvPr/>
        </p:nvCxnSpPr>
        <p:spPr>
          <a:xfrm>
            <a:off x="4154312" y="4865569"/>
            <a:ext cx="1363587"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0179932C-F03B-854A-920A-26D28A7733F0}"/>
              </a:ext>
            </a:extLst>
          </p:cNvPr>
          <p:cNvCxnSpPr>
            <a:cxnSpLocks/>
            <a:stCxn id="8" idx="7"/>
            <a:endCxn id="9" idx="2"/>
          </p:cNvCxnSpPr>
          <p:nvPr/>
        </p:nvCxnSpPr>
        <p:spPr>
          <a:xfrm flipV="1">
            <a:off x="3651733" y="2682611"/>
            <a:ext cx="1382795" cy="180029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8" name="Oval 7">
            <a:extLst>
              <a:ext uri="{FF2B5EF4-FFF2-40B4-BE49-F238E27FC236}">
                <a16:creationId xmlns:a16="http://schemas.microsoft.com/office/drawing/2014/main" id="{FFF03F76-48BE-154D-A26B-8F512347EACA}"/>
              </a:ext>
            </a:extLst>
          </p:cNvPr>
          <p:cNvSpPr/>
          <p:nvPr/>
        </p:nvSpPr>
        <p:spPr>
          <a:xfrm>
            <a:off x="722489" y="4324406"/>
            <a:ext cx="3431823"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Oceanography</a:t>
            </a:r>
          </a:p>
        </p:txBody>
      </p:sp>
      <p:sp>
        <p:nvSpPr>
          <p:cNvPr id="9" name="Oval 8">
            <a:extLst>
              <a:ext uri="{FF2B5EF4-FFF2-40B4-BE49-F238E27FC236}">
                <a16:creationId xmlns:a16="http://schemas.microsoft.com/office/drawing/2014/main" id="{B1EDC90D-E4FE-834E-A375-1FDEB658C415}"/>
              </a:ext>
            </a:extLst>
          </p:cNvPr>
          <p:cNvSpPr/>
          <p:nvPr/>
        </p:nvSpPr>
        <p:spPr>
          <a:xfrm>
            <a:off x="5034528" y="2141448"/>
            <a:ext cx="3137144"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Recruitment</a:t>
            </a:r>
          </a:p>
        </p:txBody>
      </p:sp>
      <p:cxnSp>
        <p:nvCxnSpPr>
          <p:cNvPr id="10" name="Straight Arrow Connector 9">
            <a:extLst>
              <a:ext uri="{FF2B5EF4-FFF2-40B4-BE49-F238E27FC236}">
                <a16:creationId xmlns:a16="http://schemas.microsoft.com/office/drawing/2014/main" id="{EEEE09E1-C7E3-E449-A742-F4A3448110A6}"/>
              </a:ext>
            </a:extLst>
          </p:cNvPr>
          <p:cNvCxnSpPr>
            <a:cxnSpLocks/>
            <a:stCxn id="9" idx="6"/>
            <a:endCxn id="4" idx="1"/>
          </p:cNvCxnSpPr>
          <p:nvPr/>
        </p:nvCxnSpPr>
        <p:spPr>
          <a:xfrm>
            <a:off x="8171672" y="2682611"/>
            <a:ext cx="1378115" cy="216268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4" name="Oval 23">
            <a:extLst>
              <a:ext uri="{FF2B5EF4-FFF2-40B4-BE49-F238E27FC236}">
                <a16:creationId xmlns:a16="http://schemas.microsoft.com/office/drawing/2014/main" id="{8906810B-2F76-D5E6-BAA3-F47CAF5CAC07}"/>
              </a:ext>
            </a:extLst>
          </p:cNvPr>
          <p:cNvSpPr/>
          <p:nvPr/>
        </p:nvSpPr>
        <p:spPr>
          <a:xfrm>
            <a:off x="308136" y="5479636"/>
            <a:ext cx="4260527" cy="1283879"/>
          </a:xfrm>
          <a:prstGeom prst="ellipse">
            <a:avLst/>
          </a:prstGeom>
          <a:solidFill>
            <a:schemeClr val="accent2">
              <a:lumMod val="60000"/>
              <a:lumOff val="40000"/>
            </a:schemeClr>
          </a:solid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Other Things Driving Temperature</a:t>
            </a:r>
          </a:p>
        </p:txBody>
      </p:sp>
      <p:cxnSp>
        <p:nvCxnSpPr>
          <p:cNvPr id="25" name="Straight Arrow Connector 24">
            <a:extLst>
              <a:ext uri="{FF2B5EF4-FFF2-40B4-BE49-F238E27FC236}">
                <a16:creationId xmlns:a16="http://schemas.microsoft.com/office/drawing/2014/main" id="{4E06669A-BDB5-6944-325A-DFA066078082}"/>
              </a:ext>
            </a:extLst>
          </p:cNvPr>
          <p:cNvCxnSpPr>
            <a:cxnSpLocks/>
            <a:stCxn id="24" idx="6"/>
            <a:endCxn id="3" idx="2"/>
          </p:cNvCxnSpPr>
          <p:nvPr/>
        </p:nvCxnSpPr>
        <p:spPr>
          <a:xfrm flipV="1">
            <a:off x="4568663" y="5142568"/>
            <a:ext cx="2034437" cy="979008"/>
          </a:xfrm>
          <a:prstGeom prst="straightConnector1">
            <a:avLst/>
          </a:prstGeom>
          <a:ln w="50800" cmpd="sng">
            <a:solidFill>
              <a:srgbClr val="FF0000"/>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83327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DA56-9844-354A-948F-20E00252CA92}"/>
              </a:ext>
            </a:extLst>
          </p:cNvPr>
          <p:cNvSpPr>
            <a:spLocks noGrp="1"/>
          </p:cNvSpPr>
          <p:nvPr>
            <p:ph type="title"/>
          </p:nvPr>
        </p:nvSpPr>
        <p:spPr/>
        <p:txBody>
          <a:bodyPr>
            <a:normAutofit/>
          </a:bodyPr>
          <a:lstStyle/>
          <a:p>
            <a:r>
              <a:rPr lang="en-US" dirty="0"/>
              <a:t>We Can Cope if We Have Different Hierarchies of Variation in our Studies</a:t>
            </a:r>
          </a:p>
        </p:txBody>
      </p:sp>
      <p:sp>
        <p:nvSpPr>
          <p:cNvPr id="24" name="Rectangle 23">
            <a:extLst>
              <a:ext uri="{FF2B5EF4-FFF2-40B4-BE49-F238E27FC236}">
                <a16:creationId xmlns:a16="http://schemas.microsoft.com/office/drawing/2014/main" id="{7C158B34-D920-754E-B55E-48B8BD27569E}"/>
              </a:ext>
            </a:extLst>
          </p:cNvPr>
          <p:cNvSpPr/>
          <p:nvPr/>
        </p:nvSpPr>
        <p:spPr>
          <a:xfrm>
            <a:off x="1339275" y="2356752"/>
            <a:ext cx="2954913" cy="2954913"/>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C5C85138-DF70-D54B-9CD6-D36FF06E9B48}"/>
              </a:ext>
            </a:extLst>
          </p:cNvPr>
          <p:cNvSpPr/>
          <p:nvPr/>
        </p:nvSpPr>
        <p:spPr>
          <a:xfrm>
            <a:off x="7239195" y="2356752"/>
            <a:ext cx="2954913" cy="2954913"/>
          </a:xfrm>
          <a:prstGeom prst="rect">
            <a:avLst/>
          </a:prstGeom>
          <a:solidFill>
            <a:schemeClr val="accent2"/>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6A3BFAEA-1EEA-F848-B094-BFC9E8A82F2E}"/>
              </a:ext>
            </a:extLst>
          </p:cNvPr>
          <p:cNvSpPr txBox="1"/>
          <p:nvPr/>
        </p:nvSpPr>
        <p:spPr>
          <a:xfrm>
            <a:off x="1396347" y="5389996"/>
            <a:ext cx="2690032" cy="830997"/>
          </a:xfrm>
          <a:prstGeom prst="rect">
            <a:avLst/>
          </a:prstGeom>
          <a:noFill/>
        </p:spPr>
        <p:txBody>
          <a:bodyPr wrap="none" rtlCol="0">
            <a:spAutoFit/>
          </a:bodyPr>
          <a:lstStyle/>
          <a:p>
            <a:pPr algn="ctr"/>
            <a:r>
              <a:rPr lang="en-US" sz="2400" dirty="0"/>
              <a:t>Plots are </a:t>
            </a:r>
            <a:r>
              <a:rPr lang="en-US" sz="2400" b="1" dirty="0"/>
              <a:t>COLD</a:t>
            </a:r>
            <a:r>
              <a:rPr lang="en-US" sz="2400" dirty="0"/>
              <a:t>, but </a:t>
            </a:r>
          </a:p>
          <a:p>
            <a:pPr algn="ctr"/>
            <a:r>
              <a:rPr lang="en-US" sz="2400" dirty="0"/>
              <a:t>Vary in temperature</a:t>
            </a:r>
          </a:p>
        </p:txBody>
      </p:sp>
      <p:sp>
        <p:nvSpPr>
          <p:cNvPr id="29" name="TextBox 28">
            <a:extLst>
              <a:ext uri="{FF2B5EF4-FFF2-40B4-BE49-F238E27FC236}">
                <a16:creationId xmlns:a16="http://schemas.microsoft.com/office/drawing/2014/main" id="{847E25A8-6677-1D42-945D-17E72F32D5F2}"/>
              </a:ext>
            </a:extLst>
          </p:cNvPr>
          <p:cNvSpPr txBox="1"/>
          <p:nvPr/>
        </p:nvSpPr>
        <p:spPr>
          <a:xfrm>
            <a:off x="662179" y="1798642"/>
            <a:ext cx="4364785" cy="461665"/>
          </a:xfrm>
          <a:prstGeom prst="rect">
            <a:avLst/>
          </a:prstGeom>
          <a:noFill/>
        </p:spPr>
        <p:txBody>
          <a:bodyPr wrap="none" rtlCol="0">
            <a:spAutoFit/>
          </a:bodyPr>
          <a:lstStyle/>
          <a:p>
            <a:pPr algn="ctr"/>
            <a:r>
              <a:rPr lang="en-US" sz="2400" dirty="0"/>
              <a:t>Site is </a:t>
            </a:r>
            <a:r>
              <a:rPr lang="en-US" sz="2400" b="1" dirty="0"/>
              <a:t>Cold</a:t>
            </a:r>
            <a:r>
              <a:rPr lang="en-US" sz="2400" dirty="0"/>
              <a:t>, has </a:t>
            </a:r>
            <a:r>
              <a:rPr lang="en-US" sz="2400" i="1" dirty="0"/>
              <a:t>High Recruitment</a:t>
            </a:r>
          </a:p>
        </p:txBody>
      </p:sp>
      <p:sp>
        <p:nvSpPr>
          <p:cNvPr id="30" name="TextBox 29">
            <a:extLst>
              <a:ext uri="{FF2B5EF4-FFF2-40B4-BE49-F238E27FC236}">
                <a16:creationId xmlns:a16="http://schemas.microsoft.com/office/drawing/2014/main" id="{3CA8447A-BDAB-F44F-B7A3-201395185C7A}"/>
              </a:ext>
            </a:extLst>
          </p:cNvPr>
          <p:cNvSpPr txBox="1"/>
          <p:nvPr/>
        </p:nvSpPr>
        <p:spPr>
          <a:xfrm>
            <a:off x="7310090" y="5389996"/>
            <a:ext cx="2875274" cy="830997"/>
          </a:xfrm>
          <a:prstGeom prst="rect">
            <a:avLst/>
          </a:prstGeom>
          <a:noFill/>
        </p:spPr>
        <p:txBody>
          <a:bodyPr wrap="none" rtlCol="0">
            <a:spAutoFit/>
          </a:bodyPr>
          <a:lstStyle/>
          <a:p>
            <a:pPr algn="ctr"/>
            <a:r>
              <a:rPr lang="en-US" sz="2400" dirty="0"/>
              <a:t>Plots are </a:t>
            </a:r>
            <a:r>
              <a:rPr lang="en-US" sz="2400" b="1" dirty="0"/>
              <a:t>WARM</a:t>
            </a:r>
            <a:r>
              <a:rPr lang="en-US" sz="2400" dirty="0"/>
              <a:t>, but </a:t>
            </a:r>
          </a:p>
          <a:p>
            <a:pPr algn="ctr"/>
            <a:r>
              <a:rPr lang="en-US" sz="2400" dirty="0"/>
              <a:t>Vary in temperature</a:t>
            </a:r>
          </a:p>
        </p:txBody>
      </p:sp>
      <p:sp>
        <p:nvSpPr>
          <p:cNvPr id="31" name="TextBox 30">
            <a:extLst>
              <a:ext uri="{FF2B5EF4-FFF2-40B4-BE49-F238E27FC236}">
                <a16:creationId xmlns:a16="http://schemas.microsoft.com/office/drawing/2014/main" id="{77DD3C24-5AFF-1A46-B9CB-9E702373EF1C}"/>
              </a:ext>
            </a:extLst>
          </p:cNvPr>
          <p:cNvSpPr txBox="1"/>
          <p:nvPr/>
        </p:nvSpPr>
        <p:spPr>
          <a:xfrm>
            <a:off x="6613476" y="1785835"/>
            <a:ext cx="4501297" cy="461665"/>
          </a:xfrm>
          <a:prstGeom prst="rect">
            <a:avLst/>
          </a:prstGeom>
          <a:noFill/>
        </p:spPr>
        <p:txBody>
          <a:bodyPr wrap="none" rtlCol="0">
            <a:spAutoFit/>
          </a:bodyPr>
          <a:lstStyle/>
          <a:p>
            <a:pPr algn="ctr"/>
            <a:r>
              <a:rPr lang="en-US" sz="2400" dirty="0"/>
              <a:t>Site is </a:t>
            </a:r>
            <a:r>
              <a:rPr lang="en-US" sz="2400" b="1" dirty="0"/>
              <a:t>Warm</a:t>
            </a:r>
            <a:r>
              <a:rPr lang="en-US" sz="2400" dirty="0"/>
              <a:t>, has </a:t>
            </a:r>
            <a:r>
              <a:rPr lang="en-US" sz="2400" i="1" dirty="0"/>
              <a:t>Low Recruitment</a:t>
            </a:r>
          </a:p>
        </p:txBody>
      </p:sp>
      <p:sp>
        <p:nvSpPr>
          <p:cNvPr id="32" name="Rectangle 31">
            <a:extLst>
              <a:ext uri="{FF2B5EF4-FFF2-40B4-BE49-F238E27FC236}">
                <a16:creationId xmlns:a16="http://schemas.microsoft.com/office/drawing/2014/main" id="{91600FEA-FAF7-C647-B6F4-5F73BBA73883}"/>
              </a:ext>
            </a:extLst>
          </p:cNvPr>
          <p:cNvSpPr/>
          <p:nvPr/>
        </p:nvSpPr>
        <p:spPr>
          <a:xfrm>
            <a:off x="2011727" y="3045545"/>
            <a:ext cx="280056" cy="28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A751C20A-8FA1-A04B-92C3-FAB8E8C21061}"/>
              </a:ext>
            </a:extLst>
          </p:cNvPr>
          <p:cNvSpPr/>
          <p:nvPr/>
        </p:nvSpPr>
        <p:spPr>
          <a:xfrm>
            <a:off x="3288190" y="2973233"/>
            <a:ext cx="417878" cy="417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4DE664F1-4EEA-5B42-A557-78AE2FEE8F26}"/>
              </a:ext>
            </a:extLst>
          </p:cNvPr>
          <p:cNvSpPr/>
          <p:nvPr/>
        </p:nvSpPr>
        <p:spPr>
          <a:xfrm>
            <a:off x="3288190" y="4364144"/>
            <a:ext cx="280056" cy="28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BC39826B-E39E-1747-8796-A640DB55F8E0}"/>
              </a:ext>
            </a:extLst>
          </p:cNvPr>
          <p:cNvSpPr/>
          <p:nvPr/>
        </p:nvSpPr>
        <p:spPr>
          <a:xfrm>
            <a:off x="2221769" y="4087289"/>
            <a:ext cx="140028" cy="140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60401564-A32D-8742-87BA-F1ACD4B37BA1}"/>
              </a:ext>
            </a:extLst>
          </p:cNvPr>
          <p:cNvSpPr/>
          <p:nvPr/>
        </p:nvSpPr>
        <p:spPr>
          <a:xfrm>
            <a:off x="7839232" y="2905516"/>
            <a:ext cx="556612" cy="556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15E316F1-5987-DD47-B572-A44B6A5AE8CB}"/>
              </a:ext>
            </a:extLst>
          </p:cNvPr>
          <p:cNvSpPr/>
          <p:nvPr/>
        </p:nvSpPr>
        <p:spPr>
          <a:xfrm>
            <a:off x="8995883" y="2976436"/>
            <a:ext cx="968170" cy="968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760C6579-1C38-B849-AA85-A01464F2469C}"/>
              </a:ext>
            </a:extLst>
          </p:cNvPr>
          <p:cNvSpPr/>
          <p:nvPr/>
        </p:nvSpPr>
        <p:spPr>
          <a:xfrm>
            <a:off x="9325866" y="4227317"/>
            <a:ext cx="722206" cy="7222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FEF82123-D72A-0948-AB2B-2B11B9D0DA8C}"/>
              </a:ext>
            </a:extLst>
          </p:cNvPr>
          <p:cNvSpPr/>
          <p:nvPr/>
        </p:nvSpPr>
        <p:spPr>
          <a:xfrm>
            <a:off x="7825107" y="4087291"/>
            <a:ext cx="570740" cy="570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9483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animBg="1"/>
      <p:bldP spid="35" grpId="0" animBg="1"/>
      <p:bldP spid="36" grpId="0" animBg="1"/>
      <p:bldP spid="37" grpId="0" animBg="1"/>
      <p:bldP spid="38" grpId="0" animBg="1"/>
      <p:bldP spid="39" grpId="0" animBg="1"/>
      <p:bldP spid="40" grpId="0" animBg="1"/>
      <p:bldP spid="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C422F54-B979-0A4D-8992-F4A335CF6816}"/>
              </a:ext>
            </a:extLst>
          </p:cNvPr>
          <p:cNvSpPr/>
          <p:nvPr/>
        </p:nvSpPr>
        <p:spPr>
          <a:xfrm>
            <a:off x="553156" y="1432705"/>
            <a:ext cx="5666850" cy="5077087"/>
          </a:xfrm>
          <a:prstGeom prst="ellipse">
            <a:avLst/>
          </a:prstGeom>
          <a:solidFill>
            <a:schemeClr val="bg2">
              <a:lumMod val="75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3" name="Rectangle 12">
            <a:extLst>
              <a:ext uri="{FF2B5EF4-FFF2-40B4-BE49-F238E27FC236}">
                <a16:creationId xmlns:a16="http://schemas.microsoft.com/office/drawing/2014/main" id="{98BD6850-D376-FE4D-BFD5-DFE23F8CD994}"/>
              </a:ext>
            </a:extLst>
          </p:cNvPr>
          <p:cNvSpPr/>
          <p:nvPr/>
        </p:nvSpPr>
        <p:spPr>
          <a:xfrm>
            <a:off x="3287147" y="3940478"/>
            <a:ext cx="481497" cy="481497"/>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8F93F0B0-C49B-AB40-8F2A-8C4F84F192B1}"/>
              </a:ext>
            </a:extLst>
          </p:cNvPr>
          <p:cNvSpPr/>
          <p:nvPr/>
        </p:nvSpPr>
        <p:spPr>
          <a:xfrm>
            <a:off x="2083404" y="2628185"/>
            <a:ext cx="481497" cy="4814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5CD1D66F-EA4E-4147-B73F-3D73C8ABD937}"/>
              </a:ext>
            </a:extLst>
          </p:cNvPr>
          <p:cNvSpPr/>
          <p:nvPr/>
        </p:nvSpPr>
        <p:spPr>
          <a:xfrm>
            <a:off x="2692826" y="2150677"/>
            <a:ext cx="481497" cy="481497"/>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4F80781B-98E6-F043-891A-DBF851357D7B}"/>
              </a:ext>
            </a:extLst>
          </p:cNvPr>
          <p:cNvSpPr/>
          <p:nvPr/>
        </p:nvSpPr>
        <p:spPr>
          <a:xfrm>
            <a:off x="3415071" y="2391425"/>
            <a:ext cx="481497" cy="48149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CD455F07-2E60-2B46-ACCF-60C362E3CBCC}"/>
              </a:ext>
            </a:extLst>
          </p:cNvPr>
          <p:cNvSpPr/>
          <p:nvPr/>
        </p:nvSpPr>
        <p:spPr>
          <a:xfrm>
            <a:off x="2805650" y="3109682"/>
            <a:ext cx="481497" cy="4814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a:p>
        </p:txBody>
      </p:sp>
      <p:sp>
        <p:nvSpPr>
          <p:cNvPr id="10" name="Rectangle 9">
            <a:extLst>
              <a:ext uri="{FF2B5EF4-FFF2-40B4-BE49-F238E27FC236}">
                <a16:creationId xmlns:a16="http://schemas.microsoft.com/office/drawing/2014/main" id="{19659446-C5EA-DE49-B9C9-9EDEAD516864}"/>
              </a:ext>
            </a:extLst>
          </p:cNvPr>
          <p:cNvSpPr/>
          <p:nvPr/>
        </p:nvSpPr>
        <p:spPr>
          <a:xfrm>
            <a:off x="2436977" y="4757599"/>
            <a:ext cx="481497" cy="481497"/>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p>
        </p:txBody>
      </p:sp>
      <p:sp>
        <p:nvSpPr>
          <p:cNvPr id="12" name="Rectangle 11">
            <a:extLst>
              <a:ext uri="{FF2B5EF4-FFF2-40B4-BE49-F238E27FC236}">
                <a16:creationId xmlns:a16="http://schemas.microsoft.com/office/drawing/2014/main" id="{99CD73BC-5C8F-1F43-82B1-8EA5DBF23A03}"/>
              </a:ext>
            </a:extLst>
          </p:cNvPr>
          <p:cNvSpPr/>
          <p:nvPr/>
        </p:nvSpPr>
        <p:spPr>
          <a:xfrm>
            <a:off x="4506559" y="4366702"/>
            <a:ext cx="481497" cy="4814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214C835E-14D1-DB4F-B8AB-DF19A4015235}"/>
              </a:ext>
            </a:extLst>
          </p:cNvPr>
          <p:cNvSpPr/>
          <p:nvPr/>
        </p:nvSpPr>
        <p:spPr>
          <a:xfrm>
            <a:off x="4025062" y="5088948"/>
            <a:ext cx="481497" cy="48149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EE0B9154-B166-2348-99D2-07C775343627}"/>
              </a:ext>
            </a:extLst>
          </p:cNvPr>
          <p:cNvSpPr/>
          <p:nvPr/>
        </p:nvSpPr>
        <p:spPr>
          <a:xfrm>
            <a:off x="3159223" y="4848199"/>
            <a:ext cx="481497" cy="4814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2CCCEED4-4A71-FC4E-890E-63CC30446925}"/>
              </a:ext>
            </a:extLst>
          </p:cNvPr>
          <p:cNvSpPr/>
          <p:nvPr/>
        </p:nvSpPr>
        <p:spPr>
          <a:xfrm>
            <a:off x="4265811" y="2280596"/>
            <a:ext cx="481497" cy="481497"/>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08A3837B-2709-6146-A222-B045A99FE02E}"/>
              </a:ext>
            </a:extLst>
          </p:cNvPr>
          <p:cNvSpPr/>
          <p:nvPr/>
        </p:nvSpPr>
        <p:spPr>
          <a:xfrm>
            <a:off x="2452077" y="3940478"/>
            <a:ext cx="481497" cy="48149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a:p>
        </p:txBody>
      </p:sp>
      <p:sp>
        <p:nvSpPr>
          <p:cNvPr id="59" name="TextBox 58">
            <a:extLst>
              <a:ext uri="{FF2B5EF4-FFF2-40B4-BE49-F238E27FC236}">
                <a16:creationId xmlns:a16="http://schemas.microsoft.com/office/drawing/2014/main" id="{4A2F34C3-5009-314E-899A-0BAD2567897E}"/>
              </a:ext>
            </a:extLst>
          </p:cNvPr>
          <p:cNvSpPr txBox="1"/>
          <p:nvPr/>
        </p:nvSpPr>
        <p:spPr>
          <a:xfrm>
            <a:off x="3344142" y="3595081"/>
            <a:ext cx="553916" cy="769441"/>
          </a:xfrm>
          <a:prstGeom prst="rect">
            <a:avLst/>
          </a:prstGeom>
          <a:noFill/>
        </p:spPr>
        <p:txBody>
          <a:bodyPr wrap="square" rtlCol="0">
            <a:spAutoFit/>
          </a:bodyPr>
          <a:lstStyle/>
          <a:p>
            <a:r>
              <a:rPr lang="en-US" sz="4400" dirty="0"/>
              <a:t>.</a:t>
            </a:r>
          </a:p>
        </p:txBody>
      </p:sp>
      <p:grpSp>
        <p:nvGrpSpPr>
          <p:cNvPr id="20" name="Group 19">
            <a:extLst>
              <a:ext uri="{FF2B5EF4-FFF2-40B4-BE49-F238E27FC236}">
                <a16:creationId xmlns:a16="http://schemas.microsoft.com/office/drawing/2014/main" id="{38B4B01E-A0D0-0C4E-8FD5-7507F4EEBBC7}"/>
              </a:ext>
            </a:extLst>
          </p:cNvPr>
          <p:cNvGrpSpPr/>
          <p:nvPr/>
        </p:nvGrpSpPr>
        <p:grpSpPr>
          <a:xfrm>
            <a:off x="2675535" y="1684498"/>
            <a:ext cx="553918" cy="1028323"/>
            <a:chOff x="7940269" y="1885253"/>
            <a:chExt cx="634344" cy="1177630"/>
          </a:xfrm>
        </p:grpSpPr>
        <p:sp>
          <p:nvSpPr>
            <p:cNvPr id="21" name="TextBox 20">
              <a:extLst>
                <a:ext uri="{FF2B5EF4-FFF2-40B4-BE49-F238E27FC236}">
                  <a16:creationId xmlns:a16="http://schemas.microsoft.com/office/drawing/2014/main" id="{58917EC6-6F79-B748-A3A9-AB63DA6AEBDA}"/>
                </a:ext>
              </a:extLst>
            </p:cNvPr>
            <p:cNvSpPr txBox="1"/>
            <p:nvPr/>
          </p:nvSpPr>
          <p:spPr>
            <a:xfrm>
              <a:off x="8004916" y="1885253"/>
              <a:ext cx="374861" cy="881160"/>
            </a:xfrm>
            <a:prstGeom prst="rect">
              <a:avLst/>
            </a:prstGeom>
            <a:noFill/>
          </p:spPr>
          <p:txBody>
            <a:bodyPr wrap="none" rtlCol="0">
              <a:spAutoFit/>
            </a:bodyPr>
            <a:lstStyle/>
            <a:p>
              <a:r>
                <a:rPr lang="en-US" sz="4400" dirty="0"/>
                <a:t>.</a:t>
              </a:r>
            </a:p>
          </p:txBody>
        </p:sp>
        <p:sp>
          <p:nvSpPr>
            <p:cNvPr id="22" name="TextBox 21">
              <a:extLst>
                <a:ext uri="{FF2B5EF4-FFF2-40B4-BE49-F238E27FC236}">
                  <a16:creationId xmlns:a16="http://schemas.microsoft.com/office/drawing/2014/main" id="{E8EAD39C-3331-1D44-9ECB-042DD4353053}"/>
                </a:ext>
              </a:extLst>
            </p:cNvPr>
            <p:cNvSpPr txBox="1"/>
            <p:nvPr/>
          </p:nvSpPr>
          <p:spPr>
            <a:xfrm>
              <a:off x="7940269" y="2181723"/>
              <a:ext cx="634344" cy="881160"/>
            </a:xfrm>
            <a:prstGeom prst="rect">
              <a:avLst/>
            </a:prstGeom>
            <a:noFill/>
          </p:spPr>
          <p:txBody>
            <a:bodyPr wrap="square" rtlCol="0">
              <a:spAutoFit/>
            </a:bodyPr>
            <a:lstStyle/>
            <a:p>
              <a:r>
                <a:rPr lang="en-US" sz="4400" dirty="0"/>
                <a:t>.</a:t>
              </a:r>
            </a:p>
          </p:txBody>
        </p:sp>
      </p:grpSp>
      <p:grpSp>
        <p:nvGrpSpPr>
          <p:cNvPr id="25" name="Group 24">
            <a:extLst>
              <a:ext uri="{FF2B5EF4-FFF2-40B4-BE49-F238E27FC236}">
                <a16:creationId xmlns:a16="http://schemas.microsoft.com/office/drawing/2014/main" id="{4305FFFC-9700-694F-9F22-55CE26D63522}"/>
              </a:ext>
            </a:extLst>
          </p:cNvPr>
          <p:cNvGrpSpPr/>
          <p:nvPr/>
        </p:nvGrpSpPr>
        <p:grpSpPr>
          <a:xfrm>
            <a:off x="3339536" y="1935437"/>
            <a:ext cx="691629" cy="777125"/>
            <a:chOff x="8004916" y="1876456"/>
            <a:chExt cx="792050" cy="889959"/>
          </a:xfrm>
        </p:grpSpPr>
        <p:sp>
          <p:nvSpPr>
            <p:cNvPr id="26" name="TextBox 25">
              <a:extLst>
                <a:ext uri="{FF2B5EF4-FFF2-40B4-BE49-F238E27FC236}">
                  <a16:creationId xmlns:a16="http://schemas.microsoft.com/office/drawing/2014/main" id="{B71F540E-FD68-3B4B-A115-D6786FD686F8}"/>
                </a:ext>
              </a:extLst>
            </p:cNvPr>
            <p:cNvSpPr txBox="1"/>
            <p:nvPr/>
          </p:nvSpPr>
          <p:spPr>
            <a:xfrm>
              <a:off x="8004916" y="1885255"/>
              <a:ext cx="374861" cy="881160"/>
            </a:xfrm>
            <a:prstGeom prst="rect">
              <a:avLst/>
            </a:prstGeom>
            <a:noFill/>
          </p:spPr>
          <p:txBody>
            <a:bodyPr wrap="none" rtlCol="0">
              <a:spAutoFit/>
            </a:bodyPr>
            <a:lstStyle/>
            <a:p>
              <a:r>
                <a:rPr lang="en-US" sz="4400" dirty="0"/>
                <a:t>.</a:t>
              </a:r>
            </a:p>
          </p:txBody>
        </p:sp>
        <p:sp>
          <p:nvSpPr>
            <p:cNvPr id="27" name="TextBox 26">
              <a:extLst>
                <a:ext uri="{FF2B5EF4-FFF2-40B4-BE49-F238E27FC236}">
                  <a16:creationId xmlns:a16="http://schemas.microsoft.com/office/drawing/2014/main" id="{F5705C9A-BBC5-614A-97C6-FC5A6B9A982A}"/>
                </a:ext>
              </a:extLst>
            </p:cNvPr>
            <p:cNvSpPr txBox="1"/>
            <p:nvPr/>
          </p:nvSpPr>
          <p:spPr>
            <a:xfrm>
              <a:off x="8162622" y="1876456"/>
              <a:ext cx="634344" cy="881160"/>
            </a:xfrm>
            <a:prstGeom prst="rect">
              <a:avLst/>
            </a:prstGeom>
            <a:noFill/>
          </p:spPr>
          <p:txBody>
            <a:bodyPr wrap="square" rtlCol="0">
              <a:spAutoFit/>
            </a:bodyPr>
            <a:lstStyle/>
            <a:p>
              <a:r>
                <a:rPr lang="en-US" sz="4400" dirty="0"/>
                <a:t>.</a:t>
              </a:r>
            </a:p>
          </p:txBody>
        </p:sp>
      </p:grpSp>
      <p:sp>
        <p:nvSpPr>
          <p:cNvPr id="29" name="TextBox 28">
            <a:extLst>
              <a:ext uri="{FF2B5EF4-FFF2-40B4-BE49-F238E27FC236}">
                <a16:creationId xmlns:a16="http://schemas.microsoft.com/office/drawing/2014/main" id="{32E02FF0-0E87-EE43-A1E0-69FA489B8C2B}"/>
              </a:ext>
            </a:extLst>
          </p:cNvPr>
          <p:cNvSpPr txBox="1"/>
          <p:nvPr/>
        </p:nvSpPr>
        <p:spPr>
          <a:xfrm>
            <a:off x="4280786" y="2054371"/>
            <a:ext cx="553916" cy="769441"/>
          </a:xfrm>
          <a:prstGeom prst="rect">
            <a:avLst/>
          </a:prstGeom>
          <a:noFill/>
        </p:spPr>
        <p:txBody>
          <a:bodyPr wrap="square" rtlCol="0">
            <a:spAutoFit/>
          </a:bodyPr>
          <a:lstStyle/>
          <a:p>
            <a:r>
              <a:rPr lang="en-US" sz="4400" dirty="0"/>
              <a:t>.</a:t>
            </a:r>
          </a:p>
        </p:txBody>
      </p:sp>
      <p:grpSp>
        <p:nvGrpSpPr>
          <p:cNvPr id="35" name="Group 34">
            <a:extLst>
              <a:ext uri="{FF2B5EF4-FFF2-40B4-BE49-F238E27FC236}">
                <a16:creationId xmlns:a16="http://schemas.microsoft.com/office/drawing/2014/main" id="{5B857E12-A36F-6742-87A0-0F75D9774A3C}"/>
              </a:ext>
            </a:extLst>
          </p:cNvPr>
          <p:cNvGrpSpPr/>
          <p:nvPr/>
        </p:nvGrpSpPr>
        <p:grpSpPr>
          <a:xfrm>
            <a:off x="2076392" y="2170787"/>
            <a:ext cx="730192" cy="862710"/>
            <a:chOff x="8004916" y="1885253"/>
            <a:chExt cx="836212" cy="987971"/>
          </a:xfrm>
        </p:grpSpPr>
        <p:sp>
          <p:nvSpPr>
            <p:cNvPr id="36" name="TextBox 35">
              <a:extLst>
                <a:ext uri="{FF2B5EF4-FFF2-40B4-BE49-F238E27FC236}">
                  <a16:creationId xmlns:a16="http://schemas.microsoft.com/office/drawing/2014/main" id="{58576D5A-1251-7F4E-9F38-E6F60BDEA301}"/>
                </a:ext>
              </a:extLst>
            </p:cNvPr>
            <p:cNvSpPr txBox="1"/>
            <p:nvPr/>
          </p:nvSpPr>
          <p:spPr>
            <a:xfrm>
              <a:off x="8004916" y="1885253"/>
              <a:ext cx="374861" cy="881160"/>
            </a:xfrm>
            <a:prstGeom prst="rect">
              <a:avLst/>
            </a:prstGeom>
            <a:noFill/>
          </p:spPr>
          <p:txBody>
            <a:bodyPr wrap="none" rtlCol="0">
              <a:spAutoFit/>
            </a:bodyPr>
            <a:lstStyle/>
            <a:p>
              <a:r>
                <a:rPr lang="en-US" sz="4400" dirty="0"/>
                <a:t>.</a:t>
              </a:r>
            </a:p>
          </p:txBody>
        </p:sp>
        <p:sp>
          <p:nvSpPr>
            <p:cNvPr id="37" name="TextBox 36">
              <a:extLst>
                <a:ext uri="{FF2B5EF4-FFF2-40B4-BE49-F238E27FC236}">
                  <a16:creationId xmlns:a16="http://schemas.microsoft.com/office/drawing/2014/main" id="{3BCC5210-EB83-7B49-A648-5BF818D48719}"/>
                </a:ext>
              </a:extLst>
            </p:cNvPr>
            <p:cNvSpPr txBox="1"/>
            <p:nvPr/>
          </p:nvSpPr>
          <p:spPr>
            <a:xfrm>
              <a:off x="8206784" y="1992064"/>
              <a:ext cx="634344" cy="881160"/>
            </a:xfrm>
            <a:prstGeom prst="rect">
              <a:avLst/>
            </a:prstGeom>
            <a:noFill/>
          </p:spPr>
          <p:txBody>
            <a:bodyPr wrap="square" rtlCol="0">
              <a:spAutoFit/>
            </a:bodyPr>
            <a:lstStyle/>
            <a:p>
              <a:r>
                <a:rPr lang="en-US" sz="4400" dirty="0"/>
                <a:t>.</a:t>
              </a:r>
            </a:p>
          </p:txBody>
        </p:sp>
      </p:grpSp>
      <p:grpSp>
        <p:nvGrpSpPr>
          <p:cNvPr id="40" name="Group 39">
            <a:extLst>
              <a:ext uri="{FF2B5EF4-FFF2-40B4-BE49-F238E27FC236}">
                <a16:creationId xmlns:a16="http://schemas.microsoft.com/office/drawing/2014/main" id="{20B7F55B-E3FB-0E49-8A3F-9B2390252346}"/>
              </a:ext>
            </a:extLst>
          </p:cNvPr>
          <p:cNvGrpSpPr/>
          <p:nvPr/>
        </p:nvGrpSpPr>
        <p:grpSpPr>
          <a:xfrm>
            <a:off x="2746843" y="2776529"/>
            <a:ext cx="820073" cy="948678"/>
            <a:chOff x="8004916" y="2093688"/>
            <a:chExt cx="939144" cy="1086425"/>
          </a:xfrm>
        </p:grpSpPr>
        <p:sp>
          <p:nvSpPr>
            <p:cNvPr id="41" name="TextBox 40">
              <a:extLst>
                <a:ext uri="{FF2B5EF4-FFF2-40B4-BE49-F238E27FC236}">
                  <a16:creationId xmlns:a16="http://schemas.microsoft.com/office/drawing/2014/main" id="{A257A0F6-38B2-3744-8DBC-E1DF10E2C0F8}"/>
                </a:ext>
              </a:extLst>
            </p:cNvPr>
            <p:cNvSpPr txBox="1"/>
            <p:nvPr/>
          </p:nvSpPr>
          <p:spPr>
            <a:xfrm>
              <a:off x="8004916" y="2298951"/>
              <a:ext cx="374861" cy="881162"/>
            </a:xfrm>
            <a:prstGeom prst="rect">
              <a:avLst/>
            </a:prstGeom>
            <a:noFill/>
          </p:spPr>
          <p:txBody>
            <a:bodyPr wrap="none" rtlCol="0">
              <a:spAutoFit/>
            </a:bodyPr>
            <a:lstStyle/>
            <a:p>
              <a:r>
                <a:rPr lang="en-US" sz="4400" dirty="0"/>
                <a:t>.</a:t>
              </a:r>
            </a:p>
          </p:txBody>
        </p:sp>
        <p:sp>
          <p:nvSpPr>
            <p:cNvPr id="42" name="TextBox 41">
              <a:extLst>
                <a:ext uri="{FF2B5EF4-FFF2-40B4-BE49-F238E27FC236}">
                  <a16:creationId xmlns:a16="http://schemas.microsoft.com/office/drawing/2014/main" id="{FB4C286C-2E83-984E-8BDB-7A7B314D19F4}"/>
                </a:ext>
              </a:extLst>
            </p:cNvPr>
            <p:cNvSpPr txBox="1"/>
            <p:nvPr/>
          </p:nvSpPr>
          <p:spPr>
            <a:xfrm>
              <a:off x="8309716" y="2093688"/>
              <a:ext cx="634344" cy="881163"/>
            </a:xfrm>
            <a:prstGeom prst="rect">
              <a:avLst/>
            </a:prstGeom>
            <a:noFill/>
          </p:spPr>
          <p:txBody>
            <a:bodyPr wrap="square" rtlCol="0">
              <a:spAutoFit/>
            </a:bodyPr>
            <a:lstStyle/>
            <a:p>
              <a:r>
                <a:rPr lang="en-US" sz="4400" dirty="0"/>
                <a:t>.</a:t>
              </a:r>
            </a:p>
          </p:txBody>
        </p:sp>
      </p:grpSp>
      <p:grpSp>
        <p:nvGrpSpPr>
          <p:cNvPr id="50" name="Group 49">
            <a:extLst>
              <a:ext uri="{FF2B5EF4-FFF2-40B4-BE49-F238E27FC236}">
                <a16:creationId xmlns:a16="http://schemas.microsoft.com/office/drawing/2014/main" id="{E8A32E18-6604-BA42-B0D1-916A2A907C47}"/>
              </a:ext>
            </a:extLst>
          </p:cNvPr>
          <p:cNvGrpSpPr/>
          <p:nvPr/>
        </p:nvGrpSpPr>
        <p:grpSpPr>
          <a:xfrm>
            <a:off x="4396664" y="3918243"/>
            <a:ext cx="797495" cy="838560"/>
            <a:chOff x="8030772" y="2014533"/>
            <a:chExt cx="913288" cy="960318"/>
          </a:xfrm>
        </p:grpSpPr>
        <p:sp>
          <p:nvSpPr>
            <p:cNvPr id="51" name="TextBox 50">
              <a:extLst>
                <a:ext uri="{FF2B5EF4-FFF2-40B4-BE49-F238E27FC236}">
                  <a16:creationId xmlns:a16="http://schemas.microsoft.com/office/drawing/2014/main" id="{1AAFD0BA-C9C3-0F44-8FF4-0C5CCAC96087}"/>
                </a:ext>
              </a:extLst>
            </p:cNvPr>
            <p:cNvSpPr txBox="1"/>
            <p:nvPr/>
          </p:nvSpPr>
          <p:spPr>
            <a:xfrm>
              <a:off x="8030772" y="2014533"/>
              <a:ext cx="374862" cy="881163"/>
            </a:xfrm>
            <a:prstGeom prst="rect">
              <a:avLst/>
            </a:prstGeom>
            <a:noFill/>
          </p:spPr>
          <p:txBody>
            <a:bodyPr wrap="none" rtlCol="0">
              <a:spAutoFit/>
            </a:bodyPr>
            <a:lstStyle/>
            <a:p>
              <a:r>
                <a:rPr lang="en-US" sz="4400" dirty="0"/>
                <a:t>.</a:t>
              </a:r>
            </a:p>
          </p:txBody>
        </p:sp>
        <p:sp>
          <p:nvSpPr>
            <p:cNvPr id="52" name="TextBox 51">
              <a:extLst>
                <a:ext uri="{FF2B5EF4-FFF2-40B4-BE49-F238E27FC236}">
                  <a16:creationId xmlns:a16="http://schemas.microsoft.com/office/drawing/2014/main" id="{C4D49BC0-5942-8043-AFCB-B3BB0D76623D}"/>
                </a:ext>
              </a:extLst>
            </p:cNvPr>
            <p:cNvSpPr txBox="1"/>
            <p:nvPr/>
          </p:nvSpPr>
          <p:spPr>
            <a:xfrm>
              <a:off x="8309717" y="2093688"/>
              <a:ext cx="634343" cy="881163"/>
            </a:xfrm>
            <a:prstGeom prst="rect">
              <a:avLst/>
            </a:prstGeom>
            <a:noFill/>
          </p:spPr>
          <p:txBody>
            <a:bodyPr wrap="square" rtlCol="0">
              <a:spAutoFit/>
            </a:bodyPr>
            <a:lstStyle/>
            <a:p>
              <a:r>
                <a:rPr lang="en-US" sz="4400" dirty="0"/>
                <a:t>.</a:t>
              </a:r>
            </a:p>
          </p:txBody>
        </p:sp>
      </p:grpSp>
      <p:grpSp>
        <p:nvGrpSpPr>
          <p:cNvPr id="55" name="Group 54">
            <a:extLst>
              <a:ext uri="{FF2B5EF4-FFF2-40B4-BE49-F238E27FC236}">
                <a16:creationId xmlns:a16="http://schemas.microsoft.com/office/drawing/2014/main" id="{522B5A48-AF50-664E-BBE3-41475DCEE554}"/>
              </a:ext>
            </a:extLst>
          </p:cNvPr>
          <p:cNvGrpSpPr/>
          <p:nvPr/>
        </p:nvGrpSpPr>
        <p:grpSpPr>
          <a:xfrm>
            <a:off x="2462728" y="3506906"/>
            <a:ext cx="553919" cy="962703"/>
            <a:chOff x="7941291" y="1988677"/>
            <a:chExt cx="634344" cy="1102484"/>
          </a:xfrm>
        </p:grpSpPr>
        <p:sp>
          <p:nvSpPr>
            <p:cNvPr id="56" name="TextBox 55">
              <a:extLst>
                <a:ext uri="{FF2B5EF4-FFF2-40B4-BE49-F238E27FC236}">
                  <a16:creationId xmlns:a16="http://schemas.microsoft.com/office/drawing/2014/main" id="{A6346CC1-B819-AE41-A5DA-5F1A558C3425}"/>
                </a:ext>
              </a:extLst>
            </p:cNvPr>
            <p:cNvSpPr txBox="1"/>
            <p:nvPr/>
          </p:nvSpPr>
          <p:spPr>
            <a:xfrm>
              <a:off x="8004916" y="1988677"/>
              <a:ext cx="374861" cy="881161"/>
            </a:xfrm>
            <a:prstGeom prst="rect">
              <a:avLst/>
            </a:prstGeom>
            <a:noFill/>
          </p:spPr>
          <p:txBody>
            <a:bodyPr wrap="none" rtlCol="0">
              <a:spAutoFit/>
            </a:bodyPr>
            <a:lstStyle/>
            <a:p>
              <a:r>
                <a:rPr lang="en-US" sz="4400" dirty="0"/>
                <a:t>.</a:t>
              </a:r>
            </a:p>
          </p:txBody>
        </p:sp>
        <p:sp>
          <p:nvSpPr>
            <p:cNvPr id="57" name="TextBox 56">
              <a:extLst>
                <a:ext uri="{FF2B5EF4-FFF2-40B4-BE49-F238E27FC236}">
                  <a16:creationId xmlns:a16="http://schemas.microsoft.com/office/drawing/2014/main" id="{1C18BBDC-DB6E-F441-813D-354995746A55}"/>
                </a:ext>
              </a:extLst>
            </p:cNvPr>
            <p:cNvSpPr txBox="1"/>
            <p:nvPr/>
          </p:nvSpPr>
          <p:spPr>
            <a:xfrm>
              <a:off x="7941291" y="2210000"/>
              <a:ext cx="634344" cy="881161"/>
            </a:xfrm>
            <a:prstGeom prst="rect">
              <a:avLst/>
            </a:prstGeom>
            <a:noFill/>
          </p:spPr>
          <p:txBody>
            <a:bodyPr wrap="square" rtlCol="0">
              <a:spAutoFit/>
            </a:bodyPr>
            <a:lstStyle/>
            <a:p>
              <a:r>
                <a:rPr lang="en-US" sz="4400" dirty="0"/>
                <a:t>.</a:t>
              </a:r>
            </a:p>
          </p:txBody>
        </p:sp>
      </p:grpSp>
      <p:grpSp>
        <p:nvGrpSpPr>
          <p:cNvPr id="60" name="Group 59">
            <a:extLst>
              <a:ext uri="{FF2B5EF4-FFF2-40B4-BE49-F238E27FC236}">
                <a16:creationId xmlns:a16="http://schemas.microsoft.com/office/drawing/2014/main" id="{CC38E172-BA41-1941-97EA-A7D97FF5E7FC}"/>
              </a:ext>
            </a:extLst>
          </p:cNvPr>
          <p:cNvGrpSpPr/>
          <p:nvPr/>
        </p:nvGrpSpPr>
        <p:grpSpPr>
          <a:xfrm>
            <a:off x="3312664" y="3574929"/>
            <a:ext cx="718471" cy="1016413"/>
            <a:chOff x="8121268" y="2093688"/>
            <a:chExt cx="822792" cy="1163994"/>
          </a:xfrm>
        </p:grpSpPr>
        <p:sp>
          <p:nvSpPr>
            <p:cNvPr id="61" name="TextBox 60">
              <a:extLst>
                <a:ext uri="{FF2B5EF4-FFF2-40B4-BE49-F238E27FC236}">
                  <a16:creationId xmlns:a16="http://schemas.microsoft.com/office/drawing/2014/main" id="{C2691F3C-A07B-6243-A85A-6A8090ECC408}"/>
                </a:ext>
              </a:extLst>
            </p:cNvPr>
            <p:cNvSpPr txBox="1"/>
            <p:nvPr/>
          </p:nvSpPr>
          <p:spPr>
            <a:xfrm>
              <a:off x="8121268" y="2376520"/>
              <a:ext cx="374862" cy="881162"/>
            </a:xfrm>
            <a:prstGeom prst="rect">
              <a:avLst/>
            </a:prstGeom>
            <a:noFill/>
          </p:spPr>
          <p:txBody>
            <a:bodyPr wrap="none" rtlCol="0">
              <a:spAutoFit/>
            </a:bodyPr>
            <a:lstStyle/>
            <a:p>
              <a:r>
                <a:rPr lang="en-US" sz="4400" dirty="0"/>
                <a:t>.</a:t>
              </a:r>
            </a:p>
          </p:txBody>
        </p:sp>
        <p:sp>
          <p:nvSpPr>
            <p:cNvPr id="62" name="TextBox 61">
              <a:extLst>
                <a:ext uri="{FF2B5EF4-FFF2-40B4-BE49-F238E27FC236}">
                  <a16:creationId xmlns:a16="http://schemas.microsoft.com/office/drawing/2014/main" id="{963FF8BE-E6B0-2A41-9EE0-33005CAF6562}"/>
                </a:ext>
              </a:extLst>
            </p:cNvPr>
            <p:cNvSpPr txBox="1"/>
            <p:nvPr/>
          </p:nvSpPr>
          <p:spPr>
            <a:xfrm>
              <a:off x="8309716" y="2093688"/>
              <a:ext cx="634344" cy="881162"/>
            </a:xfrm>
            <a:prstGeom prst="rect">
              <a:avLst/>
            </a:prstGeom>
            <a:noFill/>
          </p:spPr>
          <p:txBody>
            <a:bodyPr wrap="square" rtlCol="0">
              <a:spAutoFit/>
            </a:bodyPr>
            <a:lstStyle/>
            <a:p>
              <a:r>
                <a:rPr lang="en-US" sz="4400" dirty="0"/>
                <a:t>.</a:t>
              </a:r>
            </a:p>
          </p:txBody>
        </p:sp>
      </p:grpSp>
      <p:grpSp>
        <p:nvGrpSpPr>
          <p:cNvPr id="65" name="Group 64">
            <a:extLst>
              <a:ext uri="{FF2B5EF4-FFF2-40B4-BE49-F238E27FC236}">
                <a16:creationId xmlns:a16="http://schemas.microsoft.com/office/drawing/2014/main" id="{5A00BDF6-0759-2643-9B49-5A8CE024937E}"/>
              </a:ext>
            </a:extLst>
          </p:cNvPr>
          <p:cNvGrpSpPr/>
          <p:nvPr/>
        </p:nvGrpSpPr>
        <p:grpSpPr>
          <a:xfrm>
            <a:off x="3918452" y="4627773"/>
            <a:ext cx="797495" cy="838560"/>
            <a:chOff x="8030772" y="2014533"/>
            <a:chExt cx="913288" cy="960318"/>
          </a:xfrm>
        </p:grpSpPr>
        <p:sp>
          <p:nvSpPr>
            <p:cNvPr id="66" name="TextBox 65">
              <a:extLst>
                <a:ext uri="{FF2B5EF4-FFF2-40B4-BE49-F238E27FC236}">
                  <a16:creationId xmlns:a16="http://schemas.microsoft.com/office/drawing/2014/main" id="{CBB38AB0-BE4E-1743-9B78-ADFEEB7BA295}"/>
                </a:ext>
              </a:extLst>
            </p:cNvPr>
            <p:cNvSpPr txBox="1"/>
            <p:nvPr/>
          </p:nvSpPr>
          <p:spPr>
            <a:xfrm>
              <a:off x="8030772" y="2014533"/>
              <a:ext cx="374862" cy="881163"/>
            </a:xfrm>
            <a:prstGeom prst="rect">
              <a:avLst/>
            </a:prstGeom>
            <a:noFill/>
          </p:spPr>
          <p:txBody>
            <a:bodyPr wrap="none" rtlCol="0">
              <a:spAutoFit/>
            </a:bodyPr>
            <a:lstStyle/>
            <a:p>
              <a:r>
                <a:rPr lang="en-US" sz="4400" dirty="0"/>
                <a:t>.</a:t>
              </a:r>
            </a:p>
          </p:txBody>
        </p:sp>
        <p:sp>
          <p:nvSpPr>
            <p:cNvPr id="67" name="TextBox 66">
              <a:extLst>
                <a:ext uri="{FF2B5EF4-FFF2-40B4-BE49-F238E27FC236}">
                  <a16:creationId xmlns:a16="http://schemas.microsoft.com/office/drawing/2014/main" id="{40FB7E49-814A-BD49-A586-0219A374114A}"/>
                </a:ext>
              </a:extLst>
            </p:cNvPr>
            <p:cNvSpPr txBox="1"/>
            <p:nvPr/>
          </p:nvSpPr>
          <p:spPr>
            <a:xfrm>
              <a:off x="8309717" y="2093688"/>
              <a:ext cx="634343" cy="881163"/>
            </a:xfrm>
            <a:prstGeom prst="rect">
              <a:avLst/>
            </a:prstGeom>
            <a:noFill/>
          </p:spPr>
          <p:txBody>
            <a:bodyPr wrap="square" rtlCol="0">
              <a:spAutoFit/>
            </a:bodyPr>
            <a:lstStyle/>
            <a:p>
              <a:r>
                <a:rPr lang="en-US" sz="4400" dirty="0"/>
                <a:t>.</a:t>
              </a:r>
            </a:p>
          </p:txBody>
        </p:sp>
      </p:grpSp>
      <p:grpSp>
        <p:nvGrpSpPr>
          <p:cNvPr id="70" name="Group 69">
            <a:extLst>
              <a:ext uri="{FF2B5EF4-FFF2-40B4-BE49-F238E27FC236}">
                <a16:creationId xmlns:a16="http://schemas.microsoft.com/office/drawing/2014/main" id="{511EC25E-5C97-154C-A328-BC015E1BF5EA}"/>
              </a:ext>
            </a:extLst>
          </p:cNvPr>
          <p:cNvGrpSpPr/>
          <p:nvPr/>
        </p:nvGrpSpPr>
        <p:grpSpPr>
          <a:xfrm>
            <a:off x="3159726" y="4549714"/>
            <a:ext cx="553917" cy="920507"/>
            <a:chOff x="7996036" y="2182597"/>
            <a:chExt cx="634344" cy="1054158"/>
          </a:xfrm>
        </p:grpSpPr>
        <p:sp>
          <p:nvSpPr>
            <p:cNvPr id="71" name="TextBox 70">
              <a:extLst>
                <a:ext uri="{FF2B5EF4-FFF2-40B4-BE49-F238E27FC236}">
                  <a16:creationId xmlns:a16="http://schemas.microsoft.com/office/drawing/2014/main" id="{10FFC294-17CF-B842-8743-EE03D08A9851}"/>
                </a:ext>
              </a:extLst>
            </p:cNvPr>
            <p:cNvSpPr txBox="1"/>
            <p:nvPr/>
          </p:nvSpPr>
          <p:spPr>
            <a:xfrm>
              <a:off x="8004916" y="2182597"/>
              <a:ext cx="374862" cy="881159"/>
            </a:xfrm>
            <a:prstGeom prst="rect">
              <a:avLst/>
            </a:prstGeom>
            <a:noFill/>
          </p:spPr>
          <p:txBody>
            <a:bodyPr wrap="none" rtlCol="0">
              <a:spAutoFit/>
            </a:bodyPr>
            <a:lstStyle/>
            <a:p>
              <a:r>
                <a:rPr lang="en-US" sz="4400" dirty="0"/>
                <a:t>.</a:t>
              </a:r>
            </a:p>
          </p:txBody>
        </p:sp>
        <p:sp>
          <p:nvSpPr>
            <p:cNvPr id="72" name="TextBox 71">
              <a:extLst>
                <a:ext uri="{FF2B5EF4-FFF2-40B4-BE49-F238E27FC236}">
                  <a16:creationId xmlns:a16="http://schemas.microsoft.com/office/drawing/2014/main" id="{56BE17C6-3167-9C47-8C98-EE59012741D7}"/>
                </a:ext>
              </a:extLst>
            </p:cNvPr>
            <p:cNvSpPr txBox="1"/>
            <p:nvPr/>
          </p:nvSpPr>
          <p:spPr>
            <a:xfrm>
              <a:off x="7996036" y="2355596"/>
              <a:ext cx="634344" cy="881159"/>
            </a:xfrm>
            <a:prstGeom prst="rect">
              <a:avLst/>
            </a:prstGeom>
            <a:noFill/>
          </p:spPr>
          <p:txBody>
            <a:bodyPr wrap="square" rtlCol="0">
              <a:spAutoFit/>
            </a:bodyPr>
            <a:lstStyle/>
            <a:p>
              <a:r>
                <a:rPr lang="en-US" sz="4400" dirty="0"/>
                <a:t>.</a:t>
              </a:r>
            </a:p>
          </p:txBody>
        </p:sp>
      </p:grpSp>
      <p:grpSp>
        <p:nvGrpSpPr>
          <p:cNvPr id="75" name="Group 74">
            <a:extLst>
              <a:ext uri="{FF2B5EF4-FFF2-40B4-BE49-F238E27FC236}">
                <a16:creationId xmlns:a16="http://schemas.microsoft.com/office/drawing/2014/main" id="{9996ECF9-0338-1D4D-BC53-6D461B33E803}"/>
              </a:ext>
            </a:extLst>
          </p:cNvPr>
          <p:cNvGrpSpPr/>
          <p:nvPr/>
        </p:nvGrpSpPr>
        <p:grpSpPr>
          <a:xfrm>
            <a:off x="2403996" y="4462013"/>
            <a:ext cx="553918" cy="903545"/>
            <a:chOff x="7941610" y="2197087"/>
            <a:chExt cx="634344" cy="1034736"/>
          </a:xfrm>
        </p:grpSpPr>
        <p:sp>
          <p:nvSpPr>
            <p:cNvPr id="76" name="TextBox 75">
              <a:extLst>
                <a:ext uri="{FF2B5EF4-FFF2-40B4-BE49-F238E27FC236}">
                  <a16:creationId xmlns:a16="http://schemas.microsoft.com/office/drawing/2014/main" id="{DC144FF2-AD16-3D4C-891F-902DABB80A7D}"/>
                </a:ext>
              </a:extLst>
            </p:cNvPr>
            <p:cNvSpPr txBox="1"/>
            <p:nvPr/>
          </p:nvSpPr>
          <p:spPr>
            <a:xfrm>
              <a:off x="8004918" y="2350662"/>
              <a:ext cx="374861" cy="881161"/>
            </a:xfrm>
            <a:prstGeom prst="rect">
              <a:avLst/>
            </a:prstGeom>
            <a:noFill/>
          </p:spPr>
          <p:txBody>
            <a:bodyPr wrap="none" rtlCol="0">
              <a:spAutoFit/>
            </a:bodyPr>
            <a:lstStyle/>
            <a:p>
              <a:r>
                <a:rPr lang="en-US" sz="4400" dirty="0"/>
                <a:t>.</a:t>
              </a:r>
            </a:p>
          </p:txBody>
        </p:sp>
        <p:sp>
          <p:nvSpPr>
            <p:cNvPr id="77" name="TextBox 76">
              <a:extLst>
                <a:ext uri="{FF2B5EF4-FFF2-40B4-BE49-F238E27FC236}">
                  <a16:creationId xmlns:a16="http://schemas.microsoft.com/office/drawing/2014/main" id="{DF4F94B1-2C1B-C34A-B47C-6C71D1535403}"/>
                </a:ext>
              </a:extLst>
            </p:cNvPr>
            <p:cNvSpPr txBox="1"/>
            <p:nvPr/>
          </p:nvSpPr>
          <p:spPr>
            <a:xfrm>
              <a:off x="7941610" y="2197087"/>
              <a:ext cx="634344" cy="881161"/>
            </a:xfrm>
            <a:prstGeom prst="rect">
              <a:avLst/>
            </a:prstGeom>
            <a:noFill/>
          </p:spPr>
          <p:txBody>
            <a:bodyPr wrap="square" rtlCol="0">
              <a:spAutoFit/>
            </a:bodyPr>
            <a:lstStyle/>
            <a:p>
              <a:r>
                <a:rPr lang="en-US" sz="4400" dirty="0"/>
                <a:t>.</a:t>
              </a:r>
            </a:p>
          </p:txBody>
        </p:sp>
      </p:grpSp>
      <p:sp>
        <p:nvSpPr>
          <p:cNvPr id="11" name="Rectangle 10">
            <a:extLst>
              <a:ext uri="{FF2B5EF4-FFF2-40B4-BE49-F238E27FC236}">
                <a16:creationId xmlns:a16="http://schemas.microsoft.com/office/drawing/2014/main" id="{A794EBA0-C58B-F74C-8953-A0C2064A021E}"/>
              </a:ext>
            </a:extLst>
          </p:cNvPr>
          <p:cNvSpPr/>
          <p:nvPr/>
        </p:nvSpPr>
        <p:spPr>
          <a:xfrm>
            <a:off x="3811380" y="3280628"/>
            <a:ext cx="481497" cy="48149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3C412CA2-A62F-6146-8ED6-06054DBCB4B1}"/>
              </a:ext>
            </a:extLst>
          </p:cNvPr>
          <p:cNvSpPr txBox="1"/>
          <p:nvPr/>
        </p:nvSpPr>
        <p:spPr>
          <a:xfrm>
            <a:off x="2865063" y="1886659"/>
            <a:ext cx="553918" cy="769441"/>
          </a:xfrm>
          <a:prstGeom prst="rect">
            <a:avLst/>
          </a:prstGeom>
          <a:noFill/>
        </p:spPr>
        <p:txBody>
          <a:bodyPr wrap="square" rtlCol="0">
            <a:spAutoFit/>
          </a:bodyPr>
          <a:lstStyle/>
          <a:p>
            <a:r>
              <a:rPr lang="en-US" sz="4400" dirty="0"/>
              <a:t>.</a:t>
            </a:r>
          </a:p>
        </p:txBody>
      </p:sp>
      <p:sp>
        <p:nvSpPr>
          <p:cNvPr id="24" name="TextBox 23">
            <a:extLst>
              <a:ext uri="{FF2B5EF4-FFF2-40B4-BE49-F238E27FC236}">
                <a16:creationId xmlns:a16="http://schemas.microsoft.com/office/drawing/2014/main" id="{26AE4353-94C4-7B4B-805F-8F29D6316684}"/>
              </a:ext>
            </a:extLst>
          </p:cNvPr>
          <p:cNvSpPr txBox="1"/>
          <p:nvPr/>
        </p:nvSpPr>
        <p:spPr>
          <a:xfrm>
            <a:off x="3472614" y="2145280"/>
            <a:ext cx="553918" cy="769441"/>
          </a:xfrm>
          <a:prstGeom prst="rect">
            <a:avLst/>
          </a:prstGeom>
          <a:noFill/>
        </p:spPr>
        <p:txBody>
          <a:bodyPr wrap="square" rtlCol="0">
            <a:spAutoFit/>
          </a:bodyPr>
          <a:lstStyle/>
          <a:p>
            <a:r>
              <a:rPr lang="en-US" sz="4400" dirty="0"/>
              <a:t>.</a:t>
            </a:r>
          </a:p>
        </p:txBody>
      </p:sp>
      <p:grpSp>
        <p:nvGrpSpPr>
          <p:cNvPr id="30" name="Group 29">
            <a:extLst>
              <a:ext uri="{FF2B5EF4-FFF2-40B4-BE49-F238E27FC236}">
                <a16:creationId xmlns:a16="http://schemas.microsoft.com/office/drawing/2014/main" id="{BC8A2247-C1B8-F044-9311-2EC8EDA55EBF}"/>
              </a:ext>
            </a:extLst>
          </p:cNvPr>
          <p:cNvGrpSpPr/>
          <p:nvPr/>
        </p:nvGrpSpPr>
        <p:grpSpPr>
          <a:xfrm>
            <a:off x="4147708" y="1814106"/>
            <a:ext cx="724142" cy="807545"/>
            <a:chOff x="8004916" y="1841617"/>
            <a:chExt cx="829285" cy="924796"/>
          </a:xfrm>
        </p:grpSpPr>
        <p:sp>
          <p:nvSpPr>
            <p:cNvPr id="31" name="TextBox 30">
              <a:extLst>
                <a:ext uri="{FF2B5EF4-FFF2-40B4-BE49-F238E27FC236}">
                  <a16:creationId xmlns:a16="http://schemas.microsoft.com/office/drawing/2014/main" id="{28A99972-9329-9542-B5F1-ACF81662DA07}"/>
                </a:ext>
              </a:extLst>
            </p:cNvPr>
            <p:cNvSpPr txBox="1"/>
            <p:nvPr/>
          </p:nvSpPr>
          <p:spPr>
            <a:xfrm>
              <a:off x="8004916" y="1885253"/>
              <a:ext cx="374862" cy="881160"/>
            </a:xfrm>
            <a:prstGeom prst="rect">
              <a:avLst/>
            </a:prstGeom>
            <a:noFill/>
          </p:spPr>
          <p:txBody>
            <a:bodyPr wrap="none" rtlCol="0">
              <a:spAutoFit/>
            </a:bodyPr>
            <a:lstStyle/>
            <a:p>
              <a:r>
                <a:rPr lang="en-US" sz="4400" dirty="0"/>
                <a:t>.</a:t>
              </a:r>
            </a:p>
          </p:txBody>
        </p:sp>
        <p:sp>
          <p:nvSpPr>
            <p:cNvPr id="32" name="TextBox 31">
              <a:extLst>
                <a:ext uri="{FF2B5EF4-FFF2-40B4-BE49-F238E27FC236}">
                  <a16:creationId xmlns:a16="http://schemas.microsoft.com/office/drawing/2014/main" id="{243A91E2-49F7-6340-8554-9FF47C9B5286}"/>
                </a:ext>
              </a:extLst>
            </p:cNvPr>
            <p:cNvSpPr txBox="1"/>
            <p:nvPr/>
          </p:nvSpPr>
          <p:spPr>
            <a:xfrm>
              <a:off x="8199858" y="1841617"/>
              <a:ext cx="634343" cy="881159"/>
            </a:xfrm>
            <a:prstGeom prst="rect">
              <a:avLst/>
            </a:prstGeom>
            <a:noFill/>
          </p:spPr>
          <p:txBody>
            <a:bodyPr wrap="square" rtlCol="0">
              <a:spAutoFit/>
            </a:bodyPr>
            <a:lstStyle/>
            <a:p>
              <a:r>
                <a:rPr lang="en-US" sz="4400" dirty="0"/>
                <a:t>.</a:t>
              </a:r>
            </a:p>
          </p:txBody>
        </p:sp>
      </p:grpSp>
      <p:sp>
        <p:nvSpPr>
          <p:cNvPr id="34" name="TextBox 33">
            <a:extLst>
              <a:ext uri="{FF2B5EF4-FFF2-40B4-BE49-F238E27FC236}">
                <a16:creationId xmlns:a16="http://schemas.microsoft.com/office/drawing/2014/main" id="{CE9F89B6-6304-1143-B0A9-1AD1CC99CAD8}"/>
              </a:ext>
            </a:extLst>
          </p:cNvPr>
          <p:cNvSpPr txBox="1"/>
          <p:nvPr/>
        </p:nvSpPr>
        <p:spPr>
          <a:xfrm>
            <a:off x="2209471" y="2372948"/>
            <a:ext cx="553918" cy="769441"/>
          </a:xfrm>
          <a:prstGeom prst="rect">
            <a:avLst/>
          </a:prstGeom>
          <a:noFill/>
        </p:spPr>
        <p:txBody>
          <a:bodyPr wrap="square" rtlCol="0">
            <a:spAutoFit/>
          </a:bodyPr>
          <a:lstStyle/>
          <a:p>
            <a:r>
              <a:rPr lang="en-US" sz="4400" dirty="0"/>
              <a:t>.</a:t>
            </a:r>
          </a:p>
        </p:txBody>
      </p:sp>
      <p:sp>
        <p:nvSpPr>
          <p:cNvPr id="39" name="TextBox 38">
            <a:extLst>
              <a:ext uri="{FF2B5EF4-FFF2-40B4-BE49-F238E27FC236}">
                <a16:creationId xmlns:a16="http://schemas.microsoft.com/office/drawing/2014/main" id="{3A2F9240-8F3F-254E-AFDA-EFB8BD30DE4B}"/>
              </a:ext>
            </a:extLst>
          </p:cNvPr>
          <p:cNvSpPr txBox="1"/>
          <p:nvPr/>
        </p:nvSpPr>
        <p:spPr>
          <a:xfrm>
            <a:off x="2879922" y="2796681"/>
            <a:ext cx="553918" cy="769440"/>
          </a:xfrm>
          <a:prstGeom prst="rect">
            <a:avLst/>
          </a:prstGeom>
          <a:noFill/>
        </p:spPr>
        <p:txBody>
          <a:bodyPr wrap="square" rtlCol="0">
            <a:spAutoFit/>
          </a:bodyPr>
          <a:lstStyle/>
          <a:p>
            <a:r>
              <a:rPr lang="en-US" sz="4400" dirty="0"/>
              <a:t>.</a:t>
            </a:r>
          </a:p>
        </p:txBody>
      </p:sp>
      <p:sp>
        <p:nvSpPr>
          <p:cNvPr id="44" name="TextBox 43">
            <a:extLst>
              <a:ext uri="{FF2B5EF4-FFF2-40B4-BE49-F238E27FC236}">
                <a16:creationId xmlns:a16="http://schemas.microsoft.com/office/drawing/2014/main" id="{F857AFB2-6C9B-E34C-B5C2-63F605069F28}"/>
              </a:ext>
            </a:extLst>
          </p:cNvPr>
          <p:cNvSpPr txBox="1"/>
          <p:nvPr/>
        </p:nvSpPr>
        <p:spPr>
          <a:xfrm>
            <a:off x="3795906" y="3056219"/>
            <a:ext cx="553916" cy="769440"/>
          </a:xfrm>
          <a:prstGeom prst="rect">
            <a:avLst/>
          </a:prstGeom>
          <a:noFill/>
        </p:spPr>
        <p:txBody>
          <a:bodyPr wrap="square" rtlCol="0">
            <a:spAutoFit/>
          </a:bodyPr>
          <a:lstStyle/>
          <a:p>
            <a:r>
              <a:rPr lang="en-US" sz="4400" dirty="0"/>
              <a:t>.</a:t>
            </a:r>
          </a:p>
        </p:txBody>
      </p:sp>
      <p:grpSp>
        <p:nvGrpSpPr>
          <p:cNvPr id="45" name="Group 44">
            <a:extLst>
              <a:ext uri="{FF2B5EF4-FFF2-40B4-BE49-F238E27FC236}">
                <a16:creationId xmlns:a16="http://schemas.microsoft.com/office/drawing/2014/main" id="{42753A9C-59A9-8B43-95FC-35C98BE3D6B4}"/>
              </a:ext>
            </a:extLst>
          </p:cNvPr>
          <p:cNvGrpSpPr/>
          <p:nvPr/>
        </p:nvGrpSpPr>
        <p:grpSpPr>
          <a:xfrm>
            <a:off x="3753139" y="2854059"/>
            <a:ext cx="729760" cy="951448"/>
            <a:chOff x="8108340" y="1885253"/>
            <a:chExt cx="835720" cy="1089596"/>
          </a:xfrm>
        </p:grpSpPr>
        <p:sp>
          <p:nvSpPr>
            <p:cNvPr id="46" name="TextBox 45">
              <a:extLst>
                <a:ext uri="{FF2B5EF4-FFF2-40B4-BE49-F238E27FC236}">
                  <a16:creationId xmlns:a16="http://schemas.microsoft.com/office/drawing/2014/main" id="{71BEC422-01D9-A440-86E2-AE14864089C8}"/>
                </a:ext>
              </a:extLst>
            </p:cNvPr>
            <p:cNvSpPr txBox="1"/>
            <p:nvPr/>
          </p:nvSpPr>
          <p:spPr>
            <a:xfrm>
              <a:off x="8108340" y="1885253"/>
              <a:ext cx="374862" cy="881161"/>
            </a:xfrm>
            <a:prstGeom prst="rect">
              <a:avLst/>
            </a:prstGeom>
            <a:noFill/>
          </p:spPr>
          <p:txBody>
            <a:bodyPr wrap="none" rtlCol="0">
              <a:spAutoFit/>
            </a:bodyPr>
            <a:lstStyle/>
            <a:p>
              <a:r>
                <a:rPr lang="en-US" sz="4400" dirty="0"/>
                <a:t>.</a:t>
              </a:r>
            </a:p>
          </p:txBody>
        </p:sp>
        <p:sp>
          <p:nvSpPr>
            <p:cNvPr id="47" name="TextBox 46">
              <a:extLst>
                <a:ext uri="{FF2B5EF4-FFF2-40B4-BE49-F238E27FC236}">
                  <a16:creationId xmlns:a16="http://schemas.microsoft.com/office/drawing/2014/main" id="{7DE86BF2-16B6-6D40-953D-A1A366B4FE71}"/>
                </a:ext>
              </a:extLst>
            </p:cNvPr>
            <p:cNvSpPr txBox="1"/>
            <p:nvPr/>
          </p:nvSpPr>
          <p:spPr>
            <a:xfrm>
              <a:off x="8309716" y="2093688"/>
              <a:ext cx="634344" cy="881161"/>
            </a:xfrm>
            <a:prstGeom prst="rect">
              <a:avLst/>
            </a:prstGeom>
            <a:noFill/>
          </p:spPr>
          <p:txBody>
            <a:bodyPr wrap="square" rtlCol="0">
              <a:spAutoFit/>
            </a:bodyPr>
            <a:lstStyle/>
            <a:p>
              <a:r>
                <a:rPr lang="en-US" sz="4400" dirty="0"/>
                <a:t>.</a:t>
              </a:r>
            </a:p>
          </p:txBody>
        </p:sp>
      </p:grpSp>
      <p:sp>
        <p:nvSpPr>
          <p:cNvPr id="49" name="TextBox 48">
            <a:extLst>
              <a:ext uri="{FF2B5EF4-FFF2-40B4-BE49-F238E27FC236}">
                <a16:creationId xmlns:a16="http://schemas.microsoft.com/office/drawing/2014/main" id="{8614750E-00B8-2D44-BE7C-200E2B4584DA}"/>
              </a:ext>
            </a:extLst>
          </p:cNvPr>
          <p:cNvSpPr txBox="1"/>
          <p:nvPr/>
        </p:nvSpPr>
        <p:spPr>
          <a:xfrm>
            <a:off x="4507165" y="4007514"/>
            <a:ext cx="553917" cy="769441"/>
          </a:xfrm>
          <a:prstGeom prst="rect">
            <a:avLst/>
          </a:prstGeom>
          <a:noFill/>
        </p:spPr>
        <p:txBody>
          <a:bodyPr wrap="square" rtlCol="0">
            <a:spAutoFit/>
          </a:bodyPr>
          <a:lstStyle/>
          <a:p>
            <a:r>
              <a:rPr lang="en-US" sz="4400" dirty="0"/>
              <a:t>.</a:t>
            </a:r>
          </a:p>
        </p:txBody>
      </p:sp>
      <p:sp>
        <p:nvSpPr>
          <p:cNvPr id="54" name="TextBox 53">
            <a:extLst>
              <a:ext uri="{FF2B5EF4-FFF2-40B4-BE49-F238E27FC236}">
                <a16:creationId xmlns:a16="http://schemas.microsoft.com/office/drawing/2014/main" id="{3BAFDA2C-732E-254F-8E69-F44A6AF73B1E}"/>
              </a:ext>
            </a:extLst>
          </p:cNvPr>
          <p:cNvSpPr txBox="1"/>
          <p:nvPr/>
        </p:nvSpPr>
        <p:spPr>
          <a:xfrm>
            <a:off x="2651364" y="3618755"/>
            <a:ext cx="553919" cy="769441"/>
          </a:xfrm>
          <a:prstGeom prst="rect">
            <a:avLst/>
          </a:prstGeom>
          <a:noFill/>
        </p:spPr>
        <p:txBody>
          <a:bodyPr wrap="square" rtlCol="0">
            <a:spAutoFit/>
          </a:bodyPr>
          <a:lstStyle/>
          <a:p>
            <a:r>
              <a:rPr lang="en-US" sz="4400" dirty="0"/>
              <a:t>.</a:t>
            </a:r>
          </a:p>
        </p:txBody>
      </p:sp>
      <p:sp>
        <p:nvSpPr>
          <p:cNvPr id="64" name="TextBox 63">
            <a:extLst>
              <a:ext uri="{FF2B5EF4-FFF2-40B4-BE49-F238E27FC236}">
                <a16:creationId xmlns:a16="http://schemas.microsoft.com/office/drawing/2014/main" id="{5973D951-C24C-2147-8679-7D6ED97F5799}"/>
              </a:ext>
            </a:extLst>
          </p:cNvPr>
          <p:cNvSpPr txBox="1"/>
          <p:nvPr/>
        </p:nvSpPr>
        <p:spPr>
          <a:xfrm>
            <a:off x="4028953" y="4717044"/>
            <a:ext cx="553917" cy="769441"/>
          </a:xfrm>
          <a:prstGeom prst="rect">
            <a:avLst/>
          </a:prstGeom>
          <a:noFill/>
        </p:spPr>
        <p:txBody>
          <a:bodyPr wrap="square" rtlCol="0">
            <a:spAutoFit/>
          </a:bodyPr>
          <a:lstStyle/>
          <a:p>
            <a:r>
              <a:rPr lang="en-US" sz="4400" dirty="0"/>
              <a:t>.</a:t>
            </a:r>
          </a:p>
        </p:txBody>
      </p:sp>
      <p:sp>
        <p:nvSpPr>
          <p:cNvPr id="69" name="TextBox 68">
            <a:extLst>
              <a:ext uri="{FF2B5EF4-FFF2-40B4-BE49-F238E27FC236}">
                <a16:creationId xmlns:a16="http://schemas.microsoft.com/office/drawing/2014/main" id="{CB5134BC-C4B8-D94C-A059-A006A69C5423}"/>
              </a:ext>
            </a:extLst>
          </p:cNvPr>
          <p:cNvSpPr txBox="1"/>
          <p:nvPr/>
        </p:nvSpPr>
        <p:spPr>
          <a:xfrm>
            <a:off x="3300558" y="4492229"/>
            <a:ext cx="553917" cy="769441"/>
          </a:xfrm>
          <a:prstGeom prst="rect">
            <a:avLst/>
          </a:prstGeom>
          <a:noFill/>
        </p:spPr>
        <p:txBody>
          <a:bodyPr wrap="square" rtlCol="0">
            <a:spAutoFit/>
          </a:bodyPr>
          <a:lstStyle/>
          <a:p>
            <a:r>
              <a:rPr lang="en-US" sz="4400" dirty="0"/>
              <a:t>.</a:t>
            </a:r>
          </a:p>
        </p:txBody>
      </p:sp>
      <p:sp>
        <p:nvSpPr>
          <p:cNvPr id="74" name="TextBox 73">
            <a:extLst>
              <a:ext uri="{FF2B5EF4-FFF2-40B4-BE49-F238E27FC236}">
                <a16:creationId xmlns:a16="http://schemas.microsoft.com/office/drawing/2014/main" id="{8E6D6263-0F72-4B4E-8F5A-F5123B8F0C7D}"/>
              </a:ext>
            </a:extLst>
          </p:cNvPr>
          <p:cNvSpPr txBox="1"/>
          <p:nvPr/>
        </p:nvSpPr>
        <p:spPr>
          <a:xfrm>
            <a:off x="2592353" y="4391876"/>
            <a:ext cx="553918" cy="769441"/>
          </a:xfrm>
          <a:prstGeom prst="rect">
            <a:avLst/>
          </a:prstGeom>
          <a:noFill/>
        </p:spPr>
        <p:txBody>
          <a:bodyPr wrap="square" rtlCol="0">
            <a:spAutoFit/>
          </a:bodyPr>
          <a:lstStyle/>
          <a:p>
            <a:r>
              <a:rPr lang="en-US" sz="4400" dirty="0"/>
              <a:t>.</a:t>
            </a:r>
          </a:p>
        </p:txBody>
      </p:sp>
      <p:sp>
        <p:nvSpPr>
          <p:cNvPr id="2" name="Title 1">
            <a:extLst>
              <a:ext uri="{FF2B5EF4-FFF2-40B4-BE49-F238E27FC236}">
                <a16:creationId xmlns:a16="http://schemas.microsoft.com/office/drawing/2014/main" id="{B61BBFD5-C010-0147-8356-E967361B9434}"/>
              </a:ext>
            </a:extLst>
          </p:cNvPr>
          <p:cNvSpPr>
            <a:spLocks noGrp="1"/>
          </p:cNvSpPr>
          <p:nvPr>
            <p:ph type="title"/>
          </p:nvPr>
        </p:nvSpPr>
        <p:spPr/>
        <p:txBody>
          <a:bodyPr>
            <a:normAutofit/>
          </a:bodyPr>
          <a:lstStyle/>
          <a:p>
            <a:r>
              <a:rPr lang="en-US" dirty="0"/>
              <a:t>Hierarchical/Clustered Cross-Sectional Designs for Coping with OVB using Space</a:t>
            </a:r>
          </a:p>
        </p:txBody>
      </p:sp>
      <p:sp>
        <p:nvSpPr>
          <p:cNvPr id="79" name="TextBox 78">
            <a:extLst>
              <a:ext uri="{FF2B5EF4-FFF2-40B4-BE49-F238E27FC236}">
                <a16:creationId xmlns:a16="http://schemas.microsoft.com/office/drawing/2014/main" id="{4B59414F-7DDE-2B41-9E13-54A5C927692C}"/>
              </a:ext>
            </a:extLst>
          </p:cNvPr>
          <p:cNvSpPr txBox="1"/>
          <p:nvPr/>
        </p:nvSpPr>
        <p:spPr>
          <a:xfrm>
            <a:off x="6601095" y="2249450"/>
            <a:ext cx="4074836" cy="3539430"/>
          </a:xfrm>
          <a:prstGeom prst="rect">
            <a:avLst/>
          </a:prstGeom>
          <a:noFill/>
        </p:spPr>
        <p:txBody>
          <a:bodyPr wrap="square" rtlCol="0">
            <a:spAutoFit/>
          </a:bodyPr>
          <a:lstStyle/>
          <a:p>
            <a:pPr marL="214313" indent="-214313">
              <a:buFont typeface="Arial" panose="020B0604020202020204" pitchFamily="34" charset="0"/>
              <a:buChar char="•"/>
            </a:pPr>
            <a:r>
              <a:rPr lang="en-US" sz="3200" dirty="0"/>
              <a:t>Each plot within a site has a different temperature</a:t>
            </a:r>
          </a:p>
          <a:p>
            <a:pPr marL="214313" indent="-214313">
              <a:buFont typeface="Arial" panose="020B0604020202020204" pitchFamily="34" charset="0"/>
              <a:buChar char="•"/>
            </a:pPr>
            <a:endParaRPr lang="en-US" sz="3200" dirty="0"/>
          </a:p>
          <a:p>
            <a:pPr marL="214313" indent="-214313">
              <a:buFont typeface="Arial" panose="020B0604020202020204" pitchFamily="34" charset="0"/>
              <a:buChar char="•"/>
            </a:pPr>
            <a:r>
              <a:rPr lang="en-US" sz="3200" dirty="0"/>
              <a:t>Each site receives a different level of recruitment </a:t>
            </a:r>
          </a:p>
        </p:txBody>
      </p:sp>
    </p:spTree>
    <p:extLst>
      <p:ext uri="{BB962C8B-B14F-4D97-AF65-F5344CB8AC3E}">
        <p14:creationId xmlns:p14="http://schemas.microsoft.com/office/powerpoint/2010/main" val="3010183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C422F54-B979-0A4D-8992-F4A335CF6816}"/>
              </a:ext>
            </a:extLst>
          </p:cNvPr>
          <p:cNvSpPr/>
          <p:nvPr/>
        </p:nvSpPr>
        <p:spPr>
          <a:xfrm>
            <a:off x="395137" y="2417638"/>
            <a:ext cx="2454889" cy="2199402"/>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81" name="Oval 80">
            <a:extLst>
              <a:ext uri="{FF2B5EF4-FFF2-40B4-BE49-F238E27FC236}">
                <a16:creationId xmlns:a16="http://schemas.microsoft.com/office/drawing/2014/main" id="{995D93DB-0F4D-7E4A-B141-30F0C2AFD815}"/>
              </a:ext>
            </a:extLst>
          </p:cNvPr>
          <p:cNvSpPr/>
          <p:nvPr/>
        </p:nvSpPr>
        <p:spPr>
          <a:xfrm>
            <a:off x="2910644" y="2397150"/>
            <a:ext cx="2454889" cy="2199402"/>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08" name="Oval 107">
            <a:extLst>
              <a:ext uri="{FF2B5EF4-FFF2-40B4-BE49-F238E27FC236}">
                <a16:creationId xmlns:a16="http://schemas.microsoft.com/office/drawing/2014/main" id="{7C7E833F-38D9-494E-82B0-6A4F83A7F48D}"/>
              </a:ext>
            </a:extLst>
          </p:cNvPr>
          <p:cNvSpPr/>
          <p:nvPr/>
        </p:nvSpPr>
        <p:spPr>
          <a:xfrm>
            <a:off x="7986228" y="2352225"/>
            <a:ext cx="2454889" cy="2199402"/>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5CD1D66F-EA4E-4147-B73F-3D73C8ABD937}"/>
              </a:ext>
            </a:extLst>
          </p:cNvPr>
          <p:cNvSpPr/>
          <p:nvPr/>
        </p:nvSpPr>
        <p:spPr>
          <a:xfrm>
            <a:off x="1347539" y="2715917"/>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19659446-C5EA-DE49-B9C9-9EDEAD516864}"/>
              </a:ext>
            </a:extLst>
          </p:cNvPr>
          <p:cNvSpPr/>
          <p:nvPr/>
        </p:nvSpPr>
        <p:spPr>
          <a:xfrm>
            <a:off x="1236705" y="3845240"/>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98BD6850-D376-FE4D-BFD5-DFE23F8CD994}"/>
              </a:ext>
            </a:extLst>
          </p:cNvPr>
          <p:cNvSpPr/>
          <p:nvPr/>
        </p:nvSpPr>
        <p:spPr>
          <a:xfrm>
            <a:off x="1605000" y="3491262"/>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2CCCEED4-4A71-FC4E-890E-63CC30446925}"/>
              </a:ext>
            </a:extLst>
          </p:cNvPr>
          <p:cNvSpPr/>
          <p:nvPr/>
        </p:nvSpPr>
        <p:spPr>
          <a:xfrm>
            <a:off x="2028960" y="2772199"/>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B51356AA-DA83-4140-9757-02AD725AA591}"/>
              </a:ext>
            </a:extLst>
          </p:cNvPr>
          <p:cNvSpPr/>
          <p:nvPr/>
        </p:nvSpPr>
        <p:spPr>
          <a:xfrm>
            <a:off x="3875809" y="2636256"/>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87" name="Rectangle 86">
            <a:extLst>
              <a:ext uri="{FF2B5EF4-FFF2-40B4-BE49-F238E27FC236}">
                <a16:creationId xmlns:a16="http://schemas.microsoft.com/office/drawing/2014/main" id="{42A8154C-8C5F-2945-BECD-9CF5FBC42C32}"/>
              </a:ext>
            </a:extLst>
          </p:cNvPr>
          <p:cNvSpPr/>
          <p:nvPr/>
        </p:nvSpPr>
        <p:spPr>
          <a:xfrm>
            <a:off x="3764974" y="3765579"/>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90" name="Rectangle 89">
            <a:extLst>
              <a:ext uri="{FF2B5EF4-FFF2-40B4-BE49-F238E27FC236}">
                <a16:creationId xmlns:a16="http://schemas.microsoft.com/office/drawing/2014/main" id="{EDF38962-73BF-6448-9FC4-C8CF9CAF195A}"/>
              </a:ext>
            </a:extLst>
          </p:cNvPr>
          <p:cNvSpPr/>
          <p:nvPr/>
        </p:nvSpPr>
        <p:spPr>
          <a:xfrm>
            <a:off x="4133270" y="3411601"/>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BDB63CBB-8507-DE42-A6EC-D7D19B1139C9}"/>
              </a:ext>
            </a:extLst>
          </p:cNvPr>
          <p:cNvSpPr/>
          <p:nvPr/>
        </p:nvSpPr>
        <p:spPr>
          <a:xfrm>
            <a:off x="4557228" y="2692538"/>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4498B37F-D518-994A-A0BC-2E9FBD769489}"/>
              </a:ext>
            </a:extLst>
          </p:cNvPr>
          <p:cNvSpPr/>
          <p:nvPr/>
        </p:nvSpPr>
        <p:spPr>
          <a:xfrm>
            <a:off x="8938630" y="2650504"/>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4652FC82-58C7-5446-8DEE-9117C3230818}"/>
              </a:ext>
            </a:extLst>
          </p:cNvPr>
          <p:cNvSpPr/>
          <p:nvPr/>
        </p:nvSpPr>
        <p:spPr>
          <a:xfrm>
            <a:off x="8827796" y="3779827"/>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82F2FD1D-F260-E54A-A0A9-2966B0D40845}"/>
              </a:ext>
            </a:extLst>
          </p:cNvPr>
          <p:cNvSpPr/>
          <p:nvPr/>
        </p:nvSpPr>
        <p:spPr>
          <a:xfrm>
            <a:off x="9196091" y="3425849"/>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6E4153E3-B4A7-4F46-82EF-F08C706415F1}"/>
              </a:ext>
            </a:extLst>
          </p:cNvPr>
          <p:cNvSpPr/>
          <p:nvPr/>
        </p:nvSpPr>
        <p:spPr>
          <a:xfrm>
            <a:off x="9620051" y="2706786"/>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03" name="TextBox 102">
            <a:extLst>
              <a:ext uri="{FF2B5EF4-FFF2-40B4-BE49-F238E27FC236}">
                <a16:creationId xmlns:a16="http://schemas.microsoft.com/office/drawing/2014/main" id="{F44B03C1-4324-394C-B53A-62E494B486E5}"/>
              </a:ext>
            </a:extLst>
          </p:cNvPr>
          <p:cNvSpPr txBox="1"/>
          <p:nvPr/>
        </p:nvSpPr>
        <p:spPr>
          <a:xfrm>
            <a:off x="4094240" y="3176565"/>
            <a:ext cx="265064" cy="523220"/>
          </a:xfrm>
          <a:prstGeom prst="rect">
            <a:avLst/>
          </a:prstGeom>
          <a:noFill/>
        </p:spPr>
        <p:txBody>
          <a:bodyPr wrap="square" rtlCol="0">
            <a:spAutoFit/>
          </a:bodyPr>
          <a:lstStyle/>
          <a:p>
            <a:r>
              <a:rPr lang="en-US" sz="2800" dirty="0"/>
              <a:t>.</a:t>
            </a:r>
          </a:p>
        </p:txBody>
      </p:sp>
      <p:sp>
        <p:nvSpPr>
          <p:cNvPr id="21" name="TextBox 20">
            <a:extLst>
              <a:ext uri="{FF2B5EF4-FFF2-40B4-BE49-F238E27FC236}">
                <a16:creationId xmlns:a16="http://schemas.microsoft.com/office/drawing/2014/main" id="{58917EC6-6F79-B748-A3A9-AB63DA6AEBDA}"/>
              </a:ext>
            </a:extLst>
          </p:cNvPr>
          <p:cNvSpPr txBox="1"/>
          <p:nvPr/>
        </p:nvSpPr>
        <p:spPr>
          <a:xfrm>
            <a:off x="1306637" y="2469433"/>
            <a:ext cx="276038" cy="523220"/>
          </a:xfrm>
          <a:prstGeom prst="rect">
            <a:avLst/>
          </a:prstGeom>
          <a:noFill/>
        </p:spPr>
        <p:txBody>
          <a:bodyPr wrap="none" rtlCol="0">
            <a:spAutoFit/>
          </a:bodyPr>
          <a:lstStyle/>
          <a:p>
            <a:r>
              <a:rPr lang="en-US" sz="2800" dirty="0"/>
              <a:t>.</a:t>
            </a:r>
          </a:p>
        </p:txBody>
      </p:sp>
      <p:sp>
        <p:nvSpPr>
          <p:cNvPr id="31" name="TextBox 30">
            <a:extLst>
              <a:ext uri="{FF2B5EF4-FFF2-40B4-BE49-F238E27FC236}">
                <a16:creationId xmlns:a16="http://schemas.microsoft.com/office/drawing/2014/main" id="{28A99972-9329-9542-B5F1-ACF81662DA07}"/>
              </a:ext>
            </a:extLst>
          </p:cNvPr>
          <p:cNvSpPr txBox="1"/>
          <p:nvPr/>
        </p:nvSpPr>
        <p:spPr>
          <a:xfrm>
            <a:off x="1933444" y="2535568"/>
            <a:ext cx="276038" cy="523220"/>
          </a:xfrm>
          <a:prstGeom prst="rect">
            <a:avLst/>
          </a:prstGeom>
          <a:noFill/>
        </p:spPr>
        <p:txBody>
          <a:bodyPr wrap="none" rtlCol="0">
            <a:spAutoFit/>
          </a:bodyPr>
          <a:lstStyle/>
          <a:p>
            <a:r>
              <a:rPr lang="en-US" sz="2800" dirty="0"/>
              <a:t>.</a:t>
            </a:r>
          </a:p>
        </p:txBody>
      </p:sp>
      <p:sp>
        <p:nvSpPr>
          <p:cNvPr id="59" name="TextBox 58">
            <a:extLst>
              <a:ext uri="{FF2B5EF4-FFF2-40B4-BE49-F238E27FC236}">
                <a16:creationId xmlns:a16="http://schemas.microsoft.com/office/drawing/2014/main" id="{4A2F34C3-5009-314E-899A-0BAD2567897E}"/>
              </a:ext>
            </a:extLst>
          </p:cNvPr>
          <p:cNvSpPr txBox="1"/>
          <p:nvPr/>
        </p:nvSpPr>
        <p:spPr>
          <a:xfrm>
            <a:off x="1565971" y="3256226"/>
            <a:ext cx="265064" cy="523220"/>
          </a:xfrm>
          <a:prstGeom prst="rect">
            <a:avLst/>
          </a:prstGeom>
          <a:noFill/>
        </p:spPr>
        <p:txBody>
          <a:bodyPr wrap="square" rtlCol="0">
            <a:spAutoFit/>
          </a:bodyPr>
          <a:lstStyle/>
          <a:p>
            <a:r>
              <a:rPr lang="en-US" sz="2800" dirty="0"/>
              <a:t>.</a:t>
            </a:r>
          </a:p>
        </p:txBody>
      </p:sp>
      <p:sp>
        <p:nvSpPr>
          <p:cNvPr id="76" name="TextBox 75">
            <a:extLst>
              <a:ext uri="{FF2B5EF4-FFF2-40B4-BE49-F238E27FC236}">
                <a16:creationId xmlns:a16="http://schemas.microsoft.com/office/drawing/2014/main" id="{DC144FF2-AD16-3D4C-891F-902DABB80A7D}"/>
              </a:ext>
            </a:extLst>
          </p:cNvPr>
          <p:cNvSpPr txBox="1"/>
          <p:nvPr/>
        </p:nvSpPr>
        <p:spPr>
          <a:xfrm>
            <a:off x="1195135" y="3565486"/>
            <a:ext cx="276038" cy="523220"/>
          </a:xfrm>
          <a:prstGeom prst="rect">
            <a:avLst/>
          </a:prstGeom>
          <a:noFill/>
        </p:spPr>
        <p:txBody>
          <a:bodyPr wrap="none" rtlCol="0">
            <a:spAutoFit/>
          </a:bodyPr>
          <a:lstStyle/>
          <a:p>
            <a:r>
              <a:rPr lang="en-US" sz="2800" dirty="0"/>
              <a:t>.</a:t>
            </a:r>
          </a:p>
        </p:txBody>
      </p:sp>
      <p:sp>
        <p:nvSpPr>
          <p:cNvPr id="95" name="TextBox 94">
            <a:extLst>
              <a:ext uri="{FF2B5EF4-FFF2-40B4-BE49-F238E27FC236}">
                <a16:creationId xmlns:a16="http://schemas.microsoft.com/office/drawing/2014/main" id="{79341A27-D9D3-D449-AC87-76AA13BDF4BE}"/>
              </a:ext>
            </a:extLst>
          </p:cNvPr>
          <p:cNvSpPr txBox="1"/>
          <p:nvPr/>
        </p:nvSpPr>
        <p:spPr>
          <a:xfrm>
            <a:off x="3834907" y="2389774"/>
            <a:ext cx="276038" cy="523220"/>
          </a:xfrm>
          <a:prstGeom prst="rect">
            <a:avLst/>
          </a:prstGeom>
          <a:noFill/>
        </p:spPr>
        <p:txBody>
          <a:bodyPr wrap="none" rtlCol="0">
            <a:spAutoFit/>
          </a:bodyPr>
          <a:lstStyle/>
          <a:p>
            <a:r>
              <a:rPr lang="en-US" sz="2800" dirty="0"/>
              <a:t>.</a:t>
            </a:r>
          </a:p>
        </p:txBody>
      </p:sp>
      <p:sp>
        <p:nvSpPr>
          <p:cNvPr id="97" name="TextBox 96">
            <a:extLst>
              <a:ext uri="{FF2B5EF4-FFF2-40B4-BE49-F238E27FC236}">
                <a16:creationId xmlns:a16="http://schemas.microsoft.com/office/drawing/2014/main" id="{5BDDD209-FA62-3042-B53B-15E62719F9B4}"/>
              </a:ext>
            </a:extLst>
          </p:cNvPr>
          <p:cNvSpPr txBox="1"/>
          <p:nvPr/>
        </p:nvSpPr>
        <p:spPr>
          <a:xfrm>
            <a:off x="4461713" y="2455908"/>
            <a:ext cx="276038" cy="523220"/>
          </a:xfrm>
          <a:prstGeom prst="rect">
            <a:avLst/>
          </a:prstGeom>
          <a:noFill/>
        </p:spPr>
        <p:txBody>
          <a:bodyPr wrap="none" rtlCol="0">
            <a:spAutoFit/>
          </a:bodyPr>
          <a:lstStyle/>
          <a:p>
            <a:r>
              <a:rPr lang="en-US" sz="2800" dirty="0"/>
              <a:t>.</a:t>
            </a:r>
          </a:p>
        </p:txBody>
      </p:sp>
      <p:sp>
        <p:nvSpPr>
          <p:cNvPr id="105" name="TextBox 104">
            <a:extLst>
              <a:ext uri="{FF2B5EF4-FFF2-40B4-BE49-F238E27FC236}">
                <a16:creationId xmlns:a16="http://schemas.microsoft.com/office/drawing/2014/main" id="{19FEB8A2-1FA5-4B4C-8249-E2E2D4852744}"/>
              </a:ext>
            </a:extLst>
          </p:cNvPr>
          <p:cNvSpPr txBox="1"/>
          <p:nvPr/>
        </p:nvSpPr>
        <p:spPr>
          <a:xfrm>
            <a:off x="4043309" y="3527507"/>
            <a:ext cx="276038" cy="523220"/>
          </a:xfrm>
          <a:prstGeom prst="rect">
            <a:avLst/>
          </a:prstGeom>
          <a:noFill/>
        </p:spPr>
        <p:txBody>
          <a:bodyPr wrap="none" rtlCol="0">
            <a:spAutoFit/>
          </a:bodyPr>
          <a:lstStyle/>
          <a:p>
            <a:r>
              <a:rPr lang="en-US" sz="2800" dirty="0"/>
              <a:t>.</a:t>
            </a:r>
          </a:p>
        </p:txBody>
      </p:sp>
      <p:sp>
        <p:nvSpPr>
          <p:cNvPr id="106" name="TextBox 105">
            <a:extLst>
              <a:ext uri="{FF2B5EF4-FFF2-40B4-BE49-F238E27FC236}">
                <a16:creationId xmlns:a16="http://schemas.microsoft.com/office/drawing/2014/main" id="{9E8B11D0-43F7-8346-ACDA-8CDFC40FF1B3}"/>
              </a:ext>
            </a:extLst>
          </p:cNvPr>
          <p:cNvSpPr txBox="1"/>
          <p:nvPr/>
        </p:nvSpPr>
        <p:spPr>
          <a:xfrm>
            <a:off x="3723404" y="3485825"/>
            <a:ext cx="276038" cy="523220"/>
          </a:xfrm>
          <a:prstGeom prst="rect">
            <a:avLst/>
          </a:prstGeom>
          <a:noFill/>
        </p:spPr>
        <p:txBody>
          <a:bodyPr wrap="none" rtlCol="0">
            <a:spAutoFit/>
          </a:bodyPr>
          <a:lstStyle/>
          <a:p>
            <a:r>
              <a:rPr lang="en-US" sz="2800" dirty="0"/>
              <a:t>.</a:t>
            </a:r>
          </a:p>
        </p:txBody>
      </p:sp>
      <p:sp>
        <p:nvSpPr>
          <p:cNvPr id="122" name="TextBox 121">
            <a:extLst>
              <a:ext uri="{FF2B5EF4-FFF2-40B4-BE49-F238E27FC236}">
                <a16:creationId xmlns:a16="http://schemas.microsoft.com/office/drawing/2014/main" id="{8B8F03CE-B186-C64A-B5AD-6DA958471D8E}"/>
              </a:ext>
            </a:extLst>
          </p:cNvPr>
          <p:cNvSpPr txBox="1"/>
          <p:nvPr/>
        </p:nvSpPr>
        <p:spPr>
          <a:xfrm>
            <a:off x="8897728" y="2404020"/>
            <a:ext cx="276038" cy="523220"/>
          </a:xfrm>
          <a:prstGeom prst="rect">
            <a:avLst/>
          </a:prstGeom>
          <a:noFill/>
        </p:spPr>
        <p:txBody>
          <a:bodyPr wrap="none" rtlCol="0">
            <a:spAutoFit/>
          </a:bodyPr>
          <a:lstStyle/>
          <a:p>
            <a:r>
              <a:rPr lang="en-US" sz="2800" dirty="0"/>
              <a:t>.</a:t>
            </a:r>
          </a:p>
        </p:txBody>
      </p:sp>
      <p:sp>
        <p:nvSpPr>
          <p:cNvPr id="124" name="TextBox 123">
            <a:extLst>
              <a:ext uri="{FF2B5EF4-FFF2-40B4-BE49-F238E27FC236}">
                <a16:creationId xmlns:a16="http://schemas.microsoft.com/office/drawing/2014/main" id="{B445DE49-5ECA-8448-83CF-77F27F6B6F92}"/>
              </a:ext>
            </a:extLst>
          </p:cNvPr>
          <p:cNvSpPr txBox="1"/>
          <p:nvPr/>
        </p:nvSpPr>
        <p:spPr>
          <a:xfrm>
            <a:off x="9524535" y="2470155"/>
            <a:ext cx="276038" cy="523220"/>
          </a:xfrm>
          <a:prstGeom prst="rect">
            <a:avLst/>
          </a:prstGeom>
          <a:noFill/>
        </p:spPr>
        <p:txBody>
          <a:bodyPr wrap="none" rtlCol="0">
            <a:spAutoFit/>
          </a:bodyPr>
          <a:lstStyle/>
          <a:p>
            <a:r>
              <a:rPr lang="en-US" sz="2800" dirty="0"/>
              <a:t>.</a:t>
            </a:r>
          </a:p>
        </p:txBody>
      </p:sp>
      <p:sp>
        <p:nvSpPr>
          <p:cNvPr id="130" name="TextBox 129">
            <a:extLst>
              <a:ext uri="{FF2B5EF4-FFF2-40B4-BE49-F238E27FC236}">
                <a16:creationId xmlns:a16="http://schemas.microsoft.com/office/drawing/2014/main" id="{02003A21-7967-814A-BF6B-2EB0356A199B}"/>
              </a:ext>
            </a:extLst>
          </p:cNvPr>
          <p:cNvSpPr txBox="1"/>
          <p:nvPr/>
        </p:nvSpPr>
        <p:spPr>
          <a:xfrm>
            <a:off x="9157062" y="3190813"/>
            <a:ext cx="265064" cy="523220"/>
          </a:xfrm>
          <a:prstGeom prst="rect">
            <a:avLst/>
          </a:prstGeom>
          <a:noFill/>
        </p:spPr>
        <p:txBody>
          <a:bodyPr wrap="square" rtlCol="0">
            <a:spAutoFit/>
          </a:bodyPr>
          <a:lstStyle/>
          <a:p>
            <a:r>
              <a:rPr lang="en-US" sz="2800" dirty="0"/>
              <a:t>.</a:t>
            </a:r>
          </a:p>
        </p:txBody>
      </p:sp>
      <p:sp>
        <p:nvSpPr>
          <p:cNvPr id="133" name="TextBox 132">
            <a:extLst>
              <a:ext uri="{FF2B5EF4-FFF2-40B4-BE49-F238E27FC236}">
                <a16:creationId xmlns:a16="http://schemas.microsoft.com/office/drawing/2014/main" id="{D444600F-6257-EA48-9612-DE3FBA104A95}"/>
              </a:ext>
            </a:extLst>
          </p:cNvPr>
          <p:cNvSpPr txBox="1"/>
          <p:nvPr/>
        </p:nvSpPr>
        <p:spPr>
          <a:xfrm>
            <a:off x="8786226" y="3500073"/>
            <a:ext cx="276038" cy="523220"/>
          </a:xfrm>
          <a:prstGeom prst="rect">
            <a:avLst/>
          </a:prstGeom>
          <a:noFill/>
        </p:spPr>
        <p:txBody>
          <a:bodyPr wrap="none" rtlCol="0">
            <a:spAutoFit/>
          </a:bodyPr>
          <a:lstStyle/>
          <a:p>
            <a:r>
              <a:rPr lang="en-US" sz="2800" dirty="0"/>
              <a:t>.</a:t>
            </a:r>
          </a:p>
        </p:txBody>
      </p:sp>
      <p:sp>
        <p:nvSpPr>
          <p:cNvPr id="135" name="Oval 134">
            <a:extLst>
              <a:ext uri="{FF2B5EF4-FFF2-40B4-BE49-F238E27FC236}">
                <a16:creationId xmlns:a16="http://schemas.microsoft.com/office/drawing/2014/main" id="{F3527E4A-1052-F042-90A0-7CB103057058}"/>
              </a:ext>
            </a:extLst>
          </p:cNvPr>
          <p:cNvSpPr/>
          <p:nvPr/>
        </p:nvSpPr>
        <p:spPr>
          <a:xfrm>
            <a:off x="5453004" y="2366883"/>
            <a:ext cx="2454889" cy="2199402"/>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138" name="Rectangle 137">
            <a:extLst>
              <a:ext uri="{FF2B5EF4-FFF2-40B4-BE49-F238E27FC236}">
                <a16:creationId xmlns:a16="http://schemas.microsoft.com/office/drawing/2014/main" id="{4CC24451-219E-C74B-9531-DDDB3BA87864}"/>
              </a:ext>
            </a:extLst>
          </p:cNvPr>
          <p:cNvSpPr/>
          <p:nvPr/>
        </p:nvSpPr>
        <p:spPr>
          <a:xfrm>
            <a:off x="6405406" y="2665162"/>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33537466-E0AF-8E43-B0E6-C96C181F4174}"/>
              </a:ext>
            </a:extLst>
          </p:cNvPr>
          <p:cNvSpPr/>
          <p:nvPr/>
        </p:nvSpPr>
        <p:spPr>
          <a:xfrm>
            <a:off x="6294572" y="3794485"/>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8D12D1D5-7C29-3348-B381-55D01C3571FF}"/>
              </a:ext>
            </a:extLst>
          </p:cNvPr>
          <p:cNvSpPr/>
          <p:nvPr/>
        </p:nvSpPr>
        <p:spPr>
          <a:xfrm>
            <a:off x="6662867" y="3440507"/>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7F0D74CD-6852-8C48-9C14-B1244B7D06D2}"/>
              </a:ext>
            </a:extLst>
          </p:cNvPr>
          <p:cNvSpPr/>
          <p:nvPr/>
        </p:nvSpPr>
        <p:spPr>
          <a:xfrm>
            <a:off x="7086827" y="2721444"/>
            <a:ext cx="208585" cy="208585"/>
          </a:xfrm>
          <a:prstGeom prst="rect">
            <a:avLst/>
          </a:prstGeom>
          <a:solidFill>
            <a:schemeClr val="accent1">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00"/>
          </a:p>
        </p:txBody>
      </p:sp>
      <p:sp>
        <p:nvSpPr>
          <p:cNvPr id="149" name="TextBox 148">
            <a:extLst>
              <a:ext uri="{FF2B5EF4-FFF2-40B4-BE49-F238E27FC236}">
                <a16:creationId xmlns:a16="http://schemas.microsoft.com/office/drawing/2014/main" id="{8E70B794-A104-6945-934C-B200EBD75497}"/>
              </a:ext>
            </a:extLst>
          </p:cNvPr>
          <p:cNvSpPr txBox="1"/>
          <p:nvPr/>
        </p:nvSpPr>
        <p:spPr>
          <a:xfrm>
            <a:off x="6364504" y="2418678"/>
            <a:ext cx="276038" cy="523220"/>
          </a:xfrm>
          <a:prstGeom prst="rect">
            <a:avLst/>
          </a:prstGeom>
          <a:noFill/>
        </p:spPr>
        <p:txBody>
          <a:bodyPr wrap="none" rtlCol="0">
            <a:spAutoFit/>
          </a:bodyPr>
          <a:lstStyle/>
          <a:p>
            <a:r>
              <a:rPr lang="en-US" sz="2800" dirty="0"/>
              <a:t>.</a:t>
            </a:r>
          </a:p>
        </p:txBody>
      </p:sp>
      <p:sp>
        <p:nvSpPr>
          <p:cNvPr id="151" name="TextBox 150">
            <a:extLst>
              <a:ext uri="{FF2B5EF4-FFF2-40B4-BE49-F238E27FC236}">
                <a16:creationId xmlns:a16="http://schemas.microsoft.com/office/drawing/2014/main" id="{F2165B35-4E28-D242-90B8-76ECAA911651}"/>
              </a:ext>
            </a:extLst>
          </p:cNvPr>
          <p:cNvSpPr txBox="1"/>
          <p:nvPr/>
        </p:nvSpPr>
        <p:spPr>
          <a:xfrm>
            <a:off x="6991311" y="2484813"/>
            <a:ext cx="276038" cy="523220"/>
          </a:xfrm>
          <a:prstGeom prst="rect">
            <a:avLst/>
          </a:prstGeom>
          <a:noFill/>
        </p:spPr>
        <p:txBody>
          <a:bodyPr wrap="none" rtlCol="0">
            <a:spAutoFit/>
          </a:bodyPr>
          <a:lstStyle/>
          <a:p>
            <a:r>
              <a:rPr lang="en-US" sz="2800" dirty="0"/>
              <a:t>.</a:t>
            </a:r>
          </a:p>
        </p:txBody>
      </p:sp>
      <p:sp>
        <p:nvSpPr>
          <p:cNvPr id="157" name="TextBox 156">
            <a:extLst>
              <a:ext uri="{FF2B5EF4-FFF2-40B4-BE49-F238E27FC236}">
                <a16:creationId xmlns:a16="http://schemas.microsoft.com/office/drawing/2014/main" id="{C2DD5BE4-05DC-054B-9133-8985F288191B}"/>
              </a:ext>
            </a:extLst>
          </p:cNvPr>
          <p:cNvSpPr txBox="1"/>
          <p:nvPr/>
        </p:nvSpPr>
        <p:spPr>
          <a:xfrm>
            <a:off x="6623838" y="3205471"/>
            <a:ext cx="265064" cy="523220"/>
          </a:xfrm>
          <a:prstGeom prst="rect">
            <a:avLst/>
          </a:prstGeom>
          <a:noFill/>
        </p:spPr>
        <p:txBody>
          <a:bodyPr wrap="square" rtlCol="0">
            <a:spAutoFit/>
          </a:bodyPr>
          <a:lstStyle/>
          <a:p>
            <a:r>
              <a:rPr lang="en-US" sz="2800" dirty="0"/>
              <a:t>.</a:t>
            </a:r>
          </a:p>
        </p:txBody>
      </p:sp>
      <p:sp>
        <p:nvSpPr>
          <p:cNvPr id="160" name="TextBox 159">
            <a:extLst>
              <a:ext uri="{FF2B5EF4-FFF2-40B4-BE49-F238E27FC236}">
                <a16:creationId xmlns:a16="http://schemas.microsoft.com/office/drawing/2014/main" id="{E65587F4-EDED-F648-8C84-34340C4A7E8C}"/>
              </a:ext>
            </a:extLst>
          </p:cNvPr>
          <p:cNvSpPr txBox="1"/>
          <p:nvPr/>
        </p:nvSpPr>
        <p:spPr>
          <a:xfrm>
            <a:off x="6253002" y="3514731"/>
            <a:ext cx="276038" cy="523220"/>
          </a:xfrm>
          <a:prstGeom prst="rect">
            <a:avLst/>
          </a:prstGeom>
          <a:noFill/>
        </p:spPr>
        <p:txBody>
          <a:bodyPr wrap="none" rtlCol="0">
            <a:spAutoFit/>
          </a:bodyPr>
          <a:lstStyle/>
          <a:p>
            <a:r>
              <a:rPr lang="en-US" sz="2800" dirty="0"/>
              <a:t>.</a:t>
            </a:r>
          </a:p>
        </p:txBody>
      </p:sp>
      <p:sp>
        <p:nvSpPr>
          <p:cNvPr id="2" name="Title 1">
            <a:extLst>
              <a:ext uri="{FF2B5EF4-FFF2-40B4-BE49-F238E27FC236}">
                <a16:creationId xmlns:a16="http://schemas.microsoft.com/office/drawing/2014/main" id="{B61BBFD5-C010-0147-8356-E967361B9434}"/>
              </a:ext>
            </a:extLst>
          </p:cNvPr>
          <p:cNvSpPr>
            <a:spLocks noGrp="1"/>
          </p:cNvSpPr>
          <p:nvPr>
            <p:ph type="title"/>
          </p:nvPr>
        </p:nvSpPr>
        <p:spPr/>
        <p:txBody>
          <a:bodyPr>
            <a:normAutofit/>
          </a:bodyPr>
          <a:lstStyle/>
          <a:p>
            <a:r>
              <a:rPr lang="en-US" dirty="0"/>
              <a:t>Panel Designs for Coping with OVB using Time</a:t>
            </a:r>
          </a:p>
        </p:txBody>
      </p:sp>
      <p:sp>
        <p:nvSpPr>
          <p:cNvPr id="79" name="TextBox 78">
            <a:extLst>
              <a:ext uri="{FF2B5EF4-FFF2-40B4-BE49-F238E27FC236}">
                <a16:creationId xmlns:a16="http://schemas.microsoft.com/office/drawing/2014/main" id="{4B59414F-7DDE-2B41-9E13-54A5C927692C}"/>
              </a:ext>
            </a:extLst>
          </p:cNvPr>
          <p:cNvSpPr txBox="1"/>
          <p:nvPr/>
        </p:nvSpPr>
        <p:spPr>
          <a:xfrm>
            <a:off x="1049909" y="4698792"/>
            <a:ext cx="9244932" cy="1384995"/>
          </a:xfrm>
          <a:prstGeom prst="rect">
            <a:avLst/>
          </a:prstGeom>
          <a:noFill/>
        </p:spPr>
        <p:txBody>
          <a:bodyPr wrap="square" rtlCol="0">
            <a:spAutoFit/>
          </a:bodyPr>
          <a:lstStyle/>
          <a:p>
            <a:pPr marL="214313" indent="-214313">
              <a:buFont typeface="Arial" panose="020B0604020202020204" pitchFamily="34" charset="0"/>
              <a:buChar char="•"/>
            </a:pPr>
            <a:r>
              <a:rPr lang="en-US" sz="2800" dirty="0"/>
              <a:t>Temperature varies through time, sites sampled repeatedly</a:t>
            </a:r>
          </a:p>
          <a:p>
            <a:pPr marL="214313"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Each site has a different level of recruitment that is constant</a:t>
            </a:r>
          </a:p>
        </p:txBody>
      </p:sp>
      <p:sp>
        <p:nvSpPr>
          <p:cNvPr id="6" name="Rectangle 5">
            <a:extLst>
              <a:ext uri="{FF2B5EF4-FFF2-40B4-BE49-F238E27FC236}">
                <a16:creationId xmlns:a16="http://schemas.microsoft.com/office/drawing/2014/main" id="{8F93F0B0-C49B-AB40-8F2A-8C4F84F192B1}"/>
              </a:ext>
            </a:extLst>
          </p:cNvPr>
          <p:cNvSpPr/>
          <p:nvPr/>
        </p:nvSpPr>
        <p:spPr>
          <a:xfrm>
            <a:off x="1083537" y="2922775"/>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4F80781B-98E6-F043-891A-DBF851357D7B}"/>
              </a:ext>
            </a:extLst>
          </p:cNvPr>
          <p:cNvSpPr/>
          <p:nvPr/>
        </p:nvSpPr>
        <p:spPr>
          <a:xfrm>
            <a:off x="1660417" y="2820210"/>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9" name="Rectangle 8">
            <a:extLst>
              <a:ext uri="{FF2B5EF4-FFF2-40B4-BE49-F238E27FC236}">
                <a16:creationId xmlns:a16="http://schemas.microsoft.com/office/drawing/2014/main" id="{CD455F07-2E60-2B46-ACCF-60C362E3CBCC}"/>
              </a:ext>
            </a:extLst>
          </p:cNvPr>
          <p:cNvSpPr/>
          <p:nvPr/>
        </p:nvSpPr>
        <p:spPr>
          <a:xfrm>
            <a:off x="1396415" y="3131360"/>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A794EBA0-C58B-F74C-8953-A0C2064A021E}"/>
              </a:ext>
            </a:extLst>
          </p:cNvPr>
          <p:cNvSpPr/>
          <p:nvPr/>
        </p:nvSpPr>
        <p:spPr>
          <a:xfrm>
            <a:off x="1832099" y="3205414"/>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2" name="Rectangle 11">
            <a:extLst>
              <a:ext uri="{FF2B5EF4-FFF2-40B4-BE49-F238E27FC236}">
                <a16:creationId xmlns:a16="http://schemas.microsoft.com/office/drawing/2014/main" id="{99CD73BC-5C8F-1F43-82B1-8EA5DBF23A03}"/>
              </a:ext>
            </a:extLst>
          </p:cNvPr>
          <p:cNvSpPr/>
          <p:nvPr/>
        </p:nvSpPr>
        <p:spPr>
          <a:xfrm>
            <a:off x="2133251" y="3675903"/>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4" name="Rectangle 13">
            <a:extLst>
              <a:ext uri="{FF2B5EF4-FFF2-40B4-BE49-F238E27FC236}">
                <a16:creationId xmlns:a16="http://schemas.microsoft.com/office/drawing/2014/main" id="{214C835E-14D1-DB4F-B8AB-DF19A4015235}"/>
              </a:ext>
            </a:extLst>
          </p:cNvPr>
          <p:cNvSpPr/>
          <p:nvPr/>
        </p:nvSpPr>
        <p:spPr>
          <a:xfrm>
            <a:off x="1924666" y="3988781"/>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5" name="Rectangle 14">
            <a:extLst>
              <a:ext uri="{FF2B5EF4-FFF2-40B4-BE49-F238E27FC236}">
                <a16:creationId xmlns:a16="http://schemas.microsoft.com/office/drawing/2014/main" id="{EE0B9154-B166-2348-99D2-07C775343627}"/>
              </a:ext>
            </a:extLst>
          </p:cNvPr>
          <p:cNvSpPr/>
          <p:nvPr/>
        </p:nvSpPr>
        <p:spPr>
          <a:xfrm>
            <a:off x="1549583" y="3884489"/>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08A3837B-2709-6146-A222-B045A99FE02E}"/>
              </a:ext>
            </a:extLst>
          </p:cNvPr>
          <p:cNvSpPr/>
          <p:nvPr/>
        </p:nvSpPr>
        <p:spPr>
          <a:xfrm>
            <a:off x="1243247" y="3491262"/>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26" name="TextBox 25">
            <a:extLst>
              <a:ext uri="{FF2B5EF4-FFF2-40B4-BE49-F238E27FC236}">
                <a16:creationId xmlns:a16="http://schemas.microsoft.com/office/drawing/2014/main" id="{B71F540E-FD68-3B4B-A115-D6786FD686F8}"/>
              </a:ext>
            </a:extLst>
          </p:cNvPr>
          <p:cNvSpPr txBox="1"/>
          <p:nvPr/>
        </p:nvSpPr>
        <p:spPr>
          <a:xfrm>
            <a:off x="1597367" y="2591735"/>
            <a:ext cx="276038"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58576D5A-1251-7F4E-9F38-E6F60BDEA301}"/>
              </a:ext>
            </a:extLst>
          </p:cNvPr>
          <p:cNvSpPr txBox="1"/>
          <p:nvPr/>
        </p:nvSpPr>
        <p:spPr>
          <a:xfrm>
            <a:off x="1049909" y="2688017"/>
            <a:ext cx="276038" cy="523220"/>
          </a:xfrm>
          <a:prstGeom prst="rect">
            <a:avLst/>
          </a:prstGeom>
          <a:noFill/>
        </p:spPr>
        <p:txBody>
          <a:bodyPr wrap="none" rtlCol="0">
            <a:spAutoFit/>
          </a:bodyPr>
          <a:lstStyle/>
          <a:p>
            <a:r>
              <a:rPr lang="en-US" sz="2800" dirty="0"/>
              <a:t>.</a:t>
            </a:r>
          </a:p>
        </p:txBody>
      </p:sp>
      <p:sp>
        <p:nvSpPr>
          <p:cNvPr id="39" name="TextBox 38">
            <a:extLst>
              <a:ext uri="{FF2B5EF4-FFF2-40B4-BE49-F238E27FC236}">
                <a16:creationId xmlns:a16="http://schemas.microsoft.com/office/drawing/2014/main" id="{3A2F9240-8F3F-254E-AFDA-EFB8BD30DE4B}"/>
              </a:ext>
            </a:extLst>
          </p:cNvPr>
          <p:cNvSpPr txBox="1"/>
          <p:nvPr/>
        </p:nvSpPr>
        <p:spPr>
          <a:xfrm>
            <a:off x="1377431" y="2949535"/>
            <a:ext cx="265064" cy="523220"/>
          </a:xfrm>
          <a:prstGeom prst="rect">
            <a:avLst/>
          </a:prstGeom>
          <a:noFill/>
        </p:spPr>
        <p:txBody>
          <a:bodyPr wrap="square" rtlCol="0">
            <a:spAutoFit/>
          </a:bodyPr>
          <a:lstStyle/>
          <a:p>
            <a:r>
              <a:rPr lang="en-US" sz="2800" dirty="0"/>
              <a:t>.</a:t>
            </a:r>
          </a:p>
        </p:txBody>
      </p:sp>
      <p:sp>
        <p:nvSpPr>
          <p:cNvPr id="44" name="TextBox 43">
            <a:extLst>
              <a:ext uri="{FF2B5EF4-FFF2-40B4-BE49-F238E27FC236}">
                <a16:creationId xmlns:a16="http://schemas.microsoft.com/office/drawing/2014/main" id="{F857AFB2-6C9B-E34C-B5C2-63F605069F28}"/>
              </a:ext>
            </a:extLst>
          </p:cNvPr>
          <p:cNvSpPr txBox="1"/>
          <p:nvPr/>
        </p:nvSpPr>
        <p:spPr>
          <a:xfrm>
            <a:off x="1788410" y="2988039"/>
            <a:ext cx="265064" cy="523220"/>
          </a:xfrm>
          <a:prstGeom prst="rect">
            <a:avLst/>
          </a:prstGeom>
          <a:noFill/>
        </p:spPr>
        <p:txBody>
          <a:bodyPr wrap="square" rtlCol="0">
            <a:spAutoFit/>
          </a:bodyPr>
          <a:lstStyle/>
          <a:p>
            <a:r>
              <a:rPr lang="en-US" sz="2800" dirty="0"/>
              <a:t>.</a:t>
            </a:r>
          </a:p>
        </p:txBody>
      </p:sp>
      <p:sp>
        <p:nvSpPr>
          <p:cNvPr id="49" name="TextBox 48">
            <a:extLst>
              <a:ext uri="{FF2B5EF4-FFF2-40B4-BE49-F238E27FC236}">
                <a16:creationId xmlns:a16="http://schemas.microsoft.com/office/drawing/2014/main" id="{8614750E-00B8-2D44-BE7C-200E2B4584DA}"/>
              </a:ext>
            </a:extLst>
          </p:cNvPr>
          <p:cNvSpPr txBox="1"/>
          <p:nvPr/>
        </p:nvSpPr>
        <p:spPr>
          <a:xfrm>
            <a:off x="2099622" y="3485785"/>
            <a:ext cx="265064" cy="523220"/>
          </a:xfrm>
          <a:prstGeom prst="rect">
            <a:avLst/>
          </a:prstGeom>
          <a:noFill/>
        </p:spPr>
        <p:txBody>
          <a:bodyPr wrap="square" rtlCol="0">
            <a:spAutoFit/>
          </a:bodyPr>
          <a:lstStyle/>
          <a:p>
            <a:r>
              <a:rPr lang="en-US" sz="2800" dirty="0"/>
              <a:t>.</a:t>
            </a:r>
          </a:p>
        </p:txBody>
      </p:sp>
      <p:sp>
        <p:nvSpPr>
          <p:cNvPr id="56" name="TextBox 55">
            <a:extLst>
              <a:ext uri="{FF2B5EF4-FFF2-40B4-BE49-F238E27FC236}">
                <a16:creationId xmlns:a16="http://schemas.microsoft.com/office/drawing/2014/main" id="{A6346CC1-B819-AE41-A5DA-5F1A558C3425}"/>
              </a:ext>
            </a:extLst>
          </p:cNvPr>
          <p:cNvSpPr txBox="1"/>
          <p:nvPr/>
        </p:nvSpPr>
        <p:spPr>
          <a:xfrm>
            <a:off x="1204378" y="3246180"/>
            <a:ext cx="276038" cy="523220"/>
          </a:xfrm>
          <a:prstGeom prst="rect">
            <a:avLst/>
          </a:prstGeom>
          <a:noFill/>
        </p:spPr>
        <p:txBody>
          <a:bodyPr wrap="none" rtlCol="0">
            <a:spAutoFit/>
          </a:bodyPr>
          <a:lstStyle/>
          <a:p>
            <a:r>
              <a:rPr lang="en-US" sz="2800" dirty="0"/>
              <a:t>.</a:t>
            </a:r>
          </a:p>
        </p:txBody>
      </p:sp>
      <p:sp>
        <p:nvSpPr>
          <p:cNvPr id="64" name="TextBox 63">
            <a:extLst>
              <a:ext uri="{FF2B5EF4-FFF2-40B4-BE49-F238E27FC236}">
                <a16:creationId xmlns:a16="http://schemas.microsoft.com/office/drawing/2014/main" id="{5973D951-C24C-2147-8679-7D6ED97F5799}"/>
              </a:ext>
            </a:extLst>
          </p:cNvPr>
          <p:cNvSpPr txBox="1"/>
          <p:nvPr/>
        </p:nvSpPr>
        <p:spPr>
          <a:xfrm>
            <a:off x="1920942" y="3817827"/>
            <a:ext cx="265064" cy="523220"/>
          </a:xfrm>
          <a:prstGeom prst="rect">
            <a:avLst/>
          </a:prstGeom>
          <a:noFill/>
        </p:spPr>
        <p:txBody>
          <a:bodyPr wrap="square" rtlCol="0">
            <a:spAutoFit/>
          </a:bodyPr>
          <a:lstStyle/>
          <a:p>
            <a:r>
              <a:rPr lang="en-US" sz="2800" dirty="0"/>
              <a:t>.</a:t>
            </a:r>
          </a:p>
        </p:txBody>
      </p:sp>
      <p:sp>
        <p:nvSpPr>
          <p:cNvPr id="71" name="TextBox 70">
            <a:extLst>
              <a:ext uri="{FF2B5EF4-FFF2-40B4-BE49-F238E27FC236}">
                <a16:creationId xmlns:a16="http://schemas.microsoft.com/office/drawing/2014/main" id="{10FFC294-17CF-B842-8743-EE03D08A9851}"/>
              </a:ext>
            </a:extLst>
          </p:cNvPr>
          <p:cNvSpPr txBox="1"/>
          <p:nvPr/>
        </p:nvSpPr>
        <p:spPr>
          <a:xfrm>
            <a:off x="1515039" y="3607168"/>
            <a:ext cx="276038" cy="523220"/>
          </a:xfrm>
          <a:prstGeom prst="rect">
            <a:avLst/>
          </a:prstGeom>
          <a:noFill/>
        </p:spPr>
        <p:txBody>
          <a:bodyPr wrap="none" rtlCol="0">
            <a:spAutoFit/>
          </a:bodyPr>
          <a:lstStyle/>
          <a:p>
            <a:r>
              <a:rPr lang="en-US" sz="2800" dirty="0"/>
              <a:t>.</a:t>
            </a:r>
          </a:p>
        </p:txBody>
      </p:sp>
      <p:sp>
        <p:nvSpPr>
          <p:cNvPr id="83" name="Rectangle 82">
            <a:extLst>
              <a:ext uri="{FF2B5EF4-FFF2-40B4-BE49-F238E27FC236}">
                <a16:creationId xmlns:a16="http://schemas.microsoft.com/office/drawing/2014/main" id="{B9AB59FF-4715-304D-BAE5-1DFC12D2CD64}"/>
              </a:ext>
            </a:extLst>
          </p:cNvPr>
          <p:cNvSpPr/>
          <p:nvPr/>
        </p:nvSpPr>
        <p:spPr>
          <a:xfrm>
            <a:off x="3611806" y="2843114"/>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85" name="Rectangle 84">
            <a:extLst>
              <a:ext uri="{FF2B5EF4-FFF2-40B4-BE49-F238E27FC236}">
                <a16:creationId xmlns:a16="http://schemas.microsoft.com/office/drawing/2014/main" id="{FB85F5C6-D716-C845-9CFC-066793355638}"/>
              </a:ext>
            </a:extLst>
          </p:cNvPr>
          <p:cNvSpPr/>
          <p:nvPr/>
        </p:nvSpPr>
        <p:spPr>
          <a:xfrm>
            <a:off x="4188687" y="2740549"/>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86" name="Rectangle 85">
            <a:extLst>
              <a:ext uri="{FF2B5EF4-FFF2-40B4-BE49-F238E27FC236}">
                <a16:creationId xmlns:a16="http://schemas.microsoft.com/office/drawing/2014/main" id="{DDB83647-46D9-F84F-A435-76349DA4BDD0}"/>
              </a:ext>
            </a:extLst>
          </p:cNvPr>
          <p:cNvSpPr/>
          <p:nvPr/>
        </p:nvSpPr>
        <p:spPr>
          <a:xfrm>
            <a:off x="3924684" y="3051699"/>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88" name="Rectangle 87">
            <a:extLst>
              <a:ext uri="{FF2B5EF4-FFF2-40B4-BE49-F238E27FC236}">
                <a16:creationId xmlns:a16="http://schemas.microsoft.com/office/drawing/2014/main" id="{F16F6022-AEEB-5A48-BEDD-8624798D157D}"/>
              </a:ext>
            </a:extLst>
          </p:cNvPr>
          <p:cNvSpPr/>
          <p:nvPr/>
        </p:nvSpPr>
        <p:spPr>
          <a:xfrm>
            <a:off x="4360369" y="3125754"/>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89" name="Rectangle 88">
            <a:extLst>
              <a:ext uri="{FF2B5EF4-FFF2-40B4-BE49-F238E27FC236}">
                <a16:creationId xmlns:a16="http://schemas.microsoft.com/office/drawing/2014/main" id="{91B6E350-B59C-1A4B-AD5A-F9563C45CD7A}"/>
              </a:ext>
            </a:extLst>
          </p:cNvPr>
          <p:cNvSpPr/>
          <p:nvPr/>
        </p:nvSpPr>
        <p:spPr>
          <a:xfrm>
            <a:off x="4661521" y="3596242"/>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274DDD3C-5B85-B14C-84B7-B5AA2324A68D}"/>
              </a:ext>
            </a:extLst>
          </p:cNvPr>
          <p:cNvSpPr/>
          <p:nvPr/>
        </p:nvSpPr>
        <p:spPr>
          <a:xfrm>
            <a:off x="4401947" y="3845385"/>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1B6C63C8-C95B-A947-AF72-06EFA2E6DFDF}"/>
              </a:ext>
            </a:extLst>
          </p:cNvPr>
          <p:cNvSpPr/>
          <p:nvPr/>
        </p:nvSpPr>
        <p:spPr>
          <a:xfrm>
            <a:off x="4077853" y="3804828"/>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C387152D-465B-4A4B-B434-77DBAE956B0C}"/>
              </a:ext>
            </a:extLst>
          </p:cNvPr>
          <p:cNvSpPr/>
          <p:nvPr/>
        </p:nvSpPr>
        <p:spPr>
          <a:xfrm>
            <a:off x="3771516" y="3411601"/>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96" name="TextBox 95">
            <a:extLst>
              <a:ext uri="{FF2B5EF4-FFF2-40B4-BE49-F238E27FC236}">
                <a16:creationId xmlns:a16="http://schemas.microsoft.com/office/drawing/2014/main" id="{780BAA84-0E41-2B45-9B76-4C34E6133A5F}"/>
              </a:ext>
            </a:extLst>
          </p:cNvPr>
          <p:cNvSpPr txBox="1"/>
          <p:nvPr/>
        </p:nvSpPr>
        <p:spPr>
          <a:xfrm>
            <a:off x="4125638" y="2512075"/>
            <a:ext cx="276038" cy="523220"/>
          </a:xfrm>
          <a:prstGeom prst="rect">
            <a:avLst/>
          </a:prstGeom>
          <a:noFill/>
        </p:spPr>
        <p:txBody>
          <a:bodyPr wrap="none" rtlCol="0">
            <a:spAutoFit/>
          </a:bodyPr>
          <a:lstStyle/>
          <a:p>
            <a:r>
              <a:rPr lang="en-US" sz="2800" dirty="0"/>
              <a:t>.</a:t>
            </a:r>
          </a:p>
        </p:txBody>
      </p:sp>
      <p:sp>
        <p:nvSpPr>
          <p:cNvPr id="98" name="TextBox 97">
            <a:extLst>
              <a:ext uri="{FF2B5EF4-FFF2-40B4-BE49-F238E27FC236}">
                <a16:creationId xmlns:a16="http://schemas.microsoft.com/office/drawing/2014/main" id="{01BB6065-03E4-A249-97B1-D40BFCB24A18}"/>
              </a:ext>
            </a:extLst>
          </p:cNvPr>
          <p:cNvSpPr txBox="1"/>
          <p:nvPr/>
        </p:nvSpPr>
        <p:spPr>
          <a:xfrm>
            <a:off x="3578180" y="2608356"/>
            <a:ext cx="276038" cy="523220"/>
          </a:xfrm>
          <a:prstGeom prst="rect">
            <a:avLst/>
          </a:prstGeom>
          <a:noFill/>
        </p:spPr>
        <p:txBody>
          <a:bodyPr wrap="none" rtlCol="0">
            <a:spAutoFit/>
          </a:bodyPr>
          <a:lstStyle/>
          <a:p>
            <a:r>
              <a:rPr lang="en-US" sz="2800" dirty="0"/>
              <a:t>.</a:t>
            </a:r>
          </a:p>
        </p:txBody>
      </p:sp>
      <p:sp>
        <p:nvSpPr>
          <p:cNvPr id="99" name="TextBox 98">
            <a:extLst>
              <a:ext uri="{FF2B5EF4-FFF2-40B4-BE49-F238E27FC236}">
                <a16:creationId xmlns:a16="http://schemas.microsoft.com/office/drawing/2014/main" id="{FAED2ADC-4872-984E-978D-ADE6E132B470}"/>
              </a:ext>
            </a:extLst>
          </p:cNvPr>
          <p:cNvSpPr txBox="1"/>
          <p:nvPr/>
        </p:nvSpPr>
        <p:spPr>
          <a:xfrm>
            <a:off x="3905699" y="2869874"/>
            <a:ext cx="265064" cy="523220"/>
          </a:xfrm>
          <a:prstGeom prst="rect">
            <a:avLst/>
          </a:prstGeom>
          <a:noFill/>
        </p:spPr>
        <p:txBody>
          <a:bodyPr wrap="square" rtlCol="0">
            <a:spAutoFit/>
          </a:bodyPr>
          <a:lstStyle/>
          <a:p>
            <a:r>
              <a:rPr lang="en-US" sz="2800" dirty="0"/>
              <a:t>.</a:t>
            </a:r>
          </a:p>
        </p:txBody>
      </p:sp>
      <p:sp>
        <p:nvSpPr>
          <p:cNvPr id="100" name="TextBox 99">
            <a:extLst>
              <a:ext uri="{FF2B5EF4-FFF2-40B4-BE49-F238E27FC236}">
                <a16:creationId xmlns:a16="http://schemas.microsoft.com/office/drawing/2014/main" id="{091B390A-675C-2A45-A15C-E88D2F8F2E8E}"/>
              </a:ext>
            </a:extLst>
          </p:cNvPr>
          <p:cNvSpPr txBox="1"/>
          <p:nvPr/>
        </p:nvSpPr>
        <p:spPr>
          <a:xfrm>
            <a:off x="4316680" y="2908378"/>
            <a:ext cx="265064" cy="523220"/>
          </a:xfrm>
          <a:prstGeom prst="rect">
            <a:avLst/>
          </a:prstGeom>
          <a:noFill/>
        </p:spPr>
        <p:txBody>
          <a:bodyPr wrap="square" rtlCol="0">
            <a:spAutoFit/>
          </a:bodyPr>
          <a:lstStyle/>
          <a:p>
            <a:r>
              <a:rPr lang="en-US" sz="2800" dirty="0"/>
              <a:t>.</a:t>
            </a:r>
          </a:p>
        </p:txBody>
      </p:sp>
      <p:sp>
        <p:nvSpPr>
          <p:cNvPr id="101" name="TextBox 100">
            <a:extLst>
              <a:ext uri="{FF2B5EF4-FFF2-40B4-BE49-F238E27FC236}">
                <a16:creationId xmlns:a16="http://schemas.microsoft.com/office/drawing/2014/main" id="{A816CDF2-BC6D-104A-A220-C610E2D81488}"/>
              </a:ext>
            </a:extLst>
          </p:cNvPr>
          <p:cNvSpPr txBox="1"/>
          <p:nvPr/>
        </p:nvSpPr>
        <p:spPr>
          <a:xfrm>
            <a:off x="4627890" y="3406124"/>
            <a:ext cx="265064" cy="523220"/>
          </a:xfrm>
          <a:prstGeom prst="rect">
            <a:avLst/>
          </a:prstGeom>
          <a:noFill/>
        </p:spPr>
        <p:txBody>
          <a:bodyPr wrap="square" rtlCol="0">
            <a:spAutoFit/>
          </a:bodyPr>
          <a:lstStyle/>
          <a:p>
            <a:r>
              <a:rPr lang="en-US" sz="2800" dirty="0"/>
              <a:t>.</a:t>
            </a:r>
          </a:p>
        </p:txBody>
      </p:sp>
      <p:sp>
        <p:nvSpPr>
          <p:cNvPr id="102" name="TextBox 101">
            <a:extLst>
              <a:ext uri="{FF2B5EF4-FFF2-40B4-BE49-F238E27FC236}">
                <a16:creationId xmlns:a16="http://schemas.microsoft.com/office/drawing/2014/main" id="{D05B5C2E-1457-3C47-AF17-5B7B31FECF17}"/>
              </a:ext>
            </a:extLst>
          </p:cNvPr>
          <p:cNvSpPr txBox="1"/>
          <p:nvPr/>
        </p:nvSpPr>
        <p:spPr>
          <a:xfrm>
            <a:off x="3732648" y="3166518"/>
            <a:ext cx="276038" cy="523220"/>
          </a:xfrm>
          <a:prstGeom prst="rect">
            <a:avLst/>
          </a:prstGeom>
          <a:noFill/>
        </p:spPr>
        <p:txBody>
          <a:bodyPr wrap="none" rtlCol="0">
            <a:spAutoFit/>
          </a:bodyPr>
          <a:lstStyle/>
          <a:p>
            <a:r>
              <a:rPr lang="en-US" sz="2800" dirty="0"/>
              <a:t>.</a:t>
            </a:r>
          </a:p>
        </p:txBody>
      </p:sp>
      <p:sp>
        <p:nvSpPr>
          <p:cNvPr id="104" name="TextBox 103">
            <a:extLst>
              <a:ext uri="{FF2B5EF4-FFF2-40B4-BE49-F238E27FC236}">
                <a16:creationId xmlns:a16="http://schemas.microsoft.com/office/drawing/2014/main" id="{12379421-6621-9F49-97CB-521F9CC0D9FA}"/>
              </a:ext>
            </a:extLst>
          </p:cNvPr>
          <p:cNvSpPr txBox="1"/>
          <p:nvPr/>
        </p:nvSpPr>
        <p:spPr>
          <a:xfrm>
            <a:off x="4358655" y="3649091"/>
            <a:ext cx="265064" cy="523220"/>
          </a:xfrm>
          <a:prstGeom prst="rect">
            <a:avLst/>
          </a:prstGeom>
          <a:noFill/>
        </p:spPr>
        <p:txBody>
          <a:bodyPr wrap="square" rtlCol="0">
            <a:spAutoFit/>
          </a:bodyPr>
          <a:lstStyle/>
          <a:p>
            <a:r>
              <a:rPr lang="en-US" sz="2800" dirty="0"/>
              <a:t>.</a:t>
            </a:r>
          </a:p>
        </p:txBody>
      </p:sp>
      <p:sp>
        <p:nvSpPr>
          <p:cNvPr id="110" name="Rectangle 109">
            <a:extLst>
              <a:ext uri="{FF2B5EF4-FFF2-40B4-BE49-F238E27FC236}">
                <a16:creationId xmlns:a16="http://schemas.microsoft.com/office/drawing/2014/main" id="{DB268F67-B98D-C548-85B3-5822A517AF9B}"/>
              </a:ext>
            </a:extLst>
          </p:cNvPr>
          <p:cNvSpPr/>
          <p:nvPr/>
        </p:nvSpPr>
        <p:spPr>
          <a:xfrm>
            <a:off x="8674628" y="2857362"/>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B379C216-BAE3-9846-B402-9D77FFD5CB51}"/>
              </a:ext>
            </a:extLst>
          </p:cNvPr>
          <p:cNvSpPr/>
          <p:nvPr/>
        </p:nvSpPr>
        <p:spPr>
          <a:xfrm>
            <a:off x="9251508" y="2754797"/>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EAF3883A-5D93-754E-A13D-4BCFFA8A198F}"/>
              </a:ext>
            </a:extLst>
          </p:cNvPr>
          <p:cNvSpPr/>
          <p:nvPr/>
        </p:nvSpPr>
        <p:spPr>
          <a:xfrm>
            <a:off x="8987506" y="3065947"/>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94474E9E-944E-CB4C-BE17-1CDED2FCCCC1}"/>
              </a:ext>
            </a:extLst>
          </p:cNvPr>
          <p:cNvSpPr/>
          <p:nvPr/>
        </p:nvSpPr>
        <p:spPr>
          <a:xfrm>
            <a:off x="9423190" y="3140001"/>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E9B768E6-2948-4742-B17B-9E59080F20FF}"/>
              </a:ext>
            </a:extLst>
          </p:cNvPr>
          <p:cNvSpPr/>
          <p:nvPr/>
        </p:nvSpPr>
        <p:spPr>
          <a:xfrm>
            <a:off x="9724342" y="3610490"/>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D80A934E-782E-984A-ADC0-99694F2F8D72}"/>
              </a:ext>
            </a:extLst>
          </p:cNvPr>
          <p:cNvSpPr/>
          <p:nvPr/>
        </p:nvSpPr>
        <p:spPr>
          <a:xfrm>
            <a:off x="9515757" y="3923368"/>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19" name="Rectangle 118">
            <a:extLst>
              <a:ext uri="{FF2B5EF4-FFF2-40B4-BE49-F238E27FC236}">
                <a16:creationId xmlns:a16="http://schemas.microsoft.com/office/drawing/2014/main" id="{C4650AF2-98FC-E04B-ADE2-6F9FE9FC3310}"/>
              </a:ext>
            </a:extLst>
          </p:cNvPr>
          <p:cNvSpPr/>
          <p:nvPr/>
        </p:nvSpPr>
        <p:spPr>
          <a:xfrm>
            <a:off x="9140674" y="3819076"/>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C7605864-5B97-7B45-8EDB-7D7807D09ED5}"/>
              </a:ext>
            </a:extLst>
          </p:cNvPr>
          <p:cNvSpPr/>
          <p:nvPr/>
        </p:nvSpPr>
        <p:spPr>
          <a:xfrm>
            <a:off x="8834338" y="3425849"/>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F47AC0B3-F61A-F14A-B387-B15706BC73C6}"/>
              </a:ext>
            </a:extLst>
          </p:cNvPr>
          <p:cNvSpPr txBox="1"/>
          <p:nvPr/>
        </p:nvSpPr>
        <p:spPr>
          <a:xfrm>
            <a:off x="9188458" y="2526322"/>
            <a:ext cx="276038" cy="523220"/>
          </a:xfrm>
          <a:prstGeom prst="rect">
            <a:avLst/>
          </a:prstGeom>
          <a:noFill/>
        </p:spPr>
        <p:txBody>
          <a:bodyPr wrap="none" rtlCol="0">
            <a:spAutoFit/>
          </a:bodyPr>
          <a:lstStyle/>
          <a:p>
            <a:r>
              <a:rPr lang="en-US" sz="2800" dirty="0"/>
              <a:t>.</a:t>
            </a:r>
          </a:p>
        </p:txBody>
      </p:sp>
      <p:sp>
        <p:nvSpPr>
          <p:cNvPr id="125" name="TextBox 124">
            <a:extLst>
              <a:ext uri="{FF2B5EF4-FFF2-40B4-BE49-F238E27FC236}">
                <a16:creationId xmlns:a16="http://schemas.microsoft.com/office/drawing/2014/main" id="{C9BEF2D3-029A-8F40-A059-6CC9A787050D}"/>
              </a:ext>
            </a:extLst>
          </p:cNvPr>
          <p:cNvSpPr txBox="1"/>
          <p:nvPr/>
        </p:nvSpPr>
        <p:spPr>
          <a:xfrm>
            <a:off x="8641000" y="2622604"/>
            <a:ext cx="276038" cy="523220"/>
          </a:xfrm>
          <a:prstGeom prst="rect">
            <a:avLst/>
          </a:prstGeom>
          <a:noFill/>
        </p:spPr>
        <p:txBody>
          <a:bodyPr wrap="none" rtlCol="0">
            <a:spAutoFit/>
          </a:bodyPr>
          <a:lstStyle/>
          <a:p>
            <a:r>
              <a:rPr lang="en-US" sz="2800" dirty="0"/>
              <a:t>.</a:t>
            </a:r>
          </a:p>
        </p:txBody>
      </p:sp>
      <p:sp>
        <p:nvSpPr>
          <p:cNvPr id="126" name="TextBox 125">
            <a:extLst>
              <a:ext uri="{FF2B5EF4-FFF2-40B4-BE49-F238E27FC236}">
                <a16:creationId xmlns:a16="http://schemas.microsoft.com/office/drawing/2014/main" id="{F2027DFE-D6A6-F14B-BEB6-B087A85CC492}"/>
              </a:ext>
            </a:extLst>
          </p:cNvPr>
          <p:cNvSpPr txBox="1"/>
          <p:nvPr/>
        </p:nvSpPr>
        <p:spPr>
          <a:xfrm>
            <a:off x="8968522" y="2884122"/>
            <a:ext cx="265064" cy="523220"/>
          </a:xfrm>
          <a:prstGeom prst="rect">
            <a:avLst/>
          </a:prstGeom>
          <a:noFill/>
        </p:spPr>
        <p:txBody>
          <a:bodyPr wrap="square" rtlCol="0">
            <a:spAutoFit/>
          </a:bodyPr>
          <a:lstStyle/>
          <a:p>
            <a:r>
              <a:rPr lang="en-US" sz="2800" dirty="0"/>
              <a:t>.</a:t>
            </a:r>
          </a:p>
        </p:txBody>
      </p:sp>
      <p:sp>
        <p:nvSpPr>
          <p:cNvPr id="127" name="TextBox 126">
            <a:extLst>
              <a:ext uri="{FF2B5EF4-FFF2-40B4-BE49-F238E27FC236}">
                <a16:creationId xmlns:a16="http://schemas.microsoft.com/office/drawing/2014/main" id="{F28932DD-0CB7-EC47-B36E-A174A42642D2}"/>
              </a:ext>
            </a:extLst>
          </p:cNvPr>
          <p:cNvSpPr txBox="1"/>
          <p:nvPr/>
        </p:nvSpPr>
        <p:spPr>
          <a:xfrm>
            <a:off x="9379501" y="2922626"/>
            <a:ext cx="265064" cy="523220"/>
          </a:xfrm>
          <a:prstGeom prst="rect">
            <a:avLst/>
          </a:prstGeom>
          <a:noFill/>
        </p:spPr>
        <p:txBody>
          <a:bodyPr wrap="square" rtlCol="0">
            <a:spAutoFit/>
          </a:bodyPr>
          <a:lstStyle/>
          <a:p>
            <a:r>
              <a:rPr lang="en-US" sz="2800" dirty="0"/>
              <a:t>.</a:t>
            </a:r>
          </a:p>
        </p:txBody>
      </p:sp>
      <p:sp>
        <p:nvSpPr>
          <p:cNvPr id="128" name="TextBox 127">
            <a:extLst>
              <a:ext uri="{FF2B5EF4-FFF2-40B4-BE49-F238E27FC236}">
                <a16:creationId xmlns:a16="http://schemas.microsoft.com/office/drawing/2014/main" id="{0DC7BC26-A79C-9D4F-8CDD-A534E5DEB919}"/>
              </a:ext>
            </a:extLst>
          </p:cNvPr>
          <p:cNvSpPr txBox="1"/>
          <p:nvPr/>
        </p:nvSpPr>
        <p:spPr>
          <a:xfrm>
            <a:off x="9690713" y="3420372"/>
            <a:ext cx="265064" cy="523220"/>
          </a:xfrm>
          <a:prstGeom prst="rect">
            <a:avLst/>
          </a:prstGeom>
          <a:noFill/>
        </p:spPr>
        <p:txBody>
          <a:bodyPr wrap="square" rtlCol="0">
            <a:spAutoFit/>
          </a:bodyPr>
          <a:lstStyle/>
          <a:p>
            <a:r>
              <a:rPr lang="en-US" sz="2800" dirty="0"/>
              <a:t>.</a:t>
            </a:r>
          </a:p>
        </p:txBody>
      </p:sp>
      <p:sp>
        <p:nvSpPr>
          <p:cNvPr id="129" name="TextBox 128">
            <a:extLst>
              <a:ext uri="{FF2B5EF4-FFF2-40B4-BE49-F238E27FC236}">
                <a16:creationId xmlns:a16="http://schemas.microsoft.com/office/drawing/2014/main" id="{DA58A1E3-CF17-A440-8B8F-5DC027717697}"/>
              </a:ext>
            </a:extLst>
          </p:cNvPr>
          <p:cNvSpPr txBox="1"/>
          <p:nvPr/>
        </p:nvSpPr>
        <p:spPr>
          <a:xfrm>
            <a:off x="8795469" y="3180767"/>
            <a:ext cx="276038" cy="523220"/>
          </a:xfrm>
          <a:prstGeom prst="rect">
            <a:avLst/>
          </a:prstGeom>
          <a:noFill/>
        </p:spPr>
        <p:txBody>
          <a:bodyPr wrap="none" rtlCol="0">
            <a:spAutoFit/>
          </a:bodyPr>
          <a:lstStyle/>
          <a:p>
            <a:r>
              <a:rPr lang="en-US" sz="2800" dirty="0"/>
              <a:t>.</a:t>
            </a:r>
          </a:p>
        </p:txBody>
      </p:sp>
      <p:sp>
        <p:nvSpPr>
          <p:cNvPr id="131" name="TextBox 130">
            <a:extLst>
              <a:ext uri="{FF2B5EF4-FFF2-40B4-BE49-F238E27FC236}">
                <a16:creationId xmlns:a16="http://schemas.microsoft.com/office/drawing/2014/main" id="{9D8CE1C0-0110-B548-97CE-F8C129F6E853}"/>
              </a:ext>
            </a:extLst>
          </p:cNvPr>
          <p:cNvSpPr txBox="1"/>
          <p:nvPr/>
        </p:nvSpPr>
        <p:spPr>
          <a:xfrm>
            <a:off x="9512033" y="3752414"/>
            <a:ext cx="265064" cy="523220"/>
          </a:xfrm>
          <a:prstGeom prst="rect">
            <a:avLst/>
          </a:prstGeom>
          <a:noFill/>
        </p:spPr>
        <p:txBody>
          <a:bodyPr wrap="square" rtlCol="0">
            <a:spAutoFit/>
          </a:bodyPr>
          <a:lstStyle/>
          <a:p>
            <a:r>
              <a:rPr lang="en-US" sz="2800" dirty="0"/>
              <a:t>.</a:t>
            </a:r>
          </a:p>
        </p:txBody>
      </p:sp>
      <p:sp>
        <p:nvSpPr>
          <p:cNvPr id="132" name="TextBox 131">
            <a:extLst>
              <a:ext uri="{FF2B5EF4-FFF2-40B4-BE49-F238E27FC236}">
                <a16:creationId xmlns:a16="http://schemas.microsoft.com/office/drawing/2014/main" id="{EFBF4A56-2C32-7F49-84C6-DB8DCEECC41C}"/>
              </a:ext>
            </a:extLst>
          </p:cNvPr>
          <p:cNvSpPr txBox="1"/>
          <p:nvPr/>
        </p:nvSpPr>
        <p:spPr>
          <a:xfrm>
            <a:off x="9157118" y="3605489"/>
            <a:ext cx="276038" cy="523220"/>
          </a:xfrm>
          <a:prstGeom prst="rect">
            <a:avLst/>
          </a:prstGeom>
          <a:noFill/>
        </p:spPr>
        <p:txBody>
          <a:bodyPr wrap="none" rtlCol="0">
            <a:spAutoFit/>
          </a:bodyPr>
          <a:lstStyle/>
          <a:p>
            <a:r>
              <a:rPr lang="en-US" sz="2800" dirty="0"/>
              <a:t>.</a:t>
            </a:r>
          </a:p>
        </p:txBody>
      </p:sp>
      <p:sp>
        <p:nvSpPr>
          <p:cNvPr id="137" name="Rectangle 136">
            <a:extLst>
              <a:ext uri="{FF2B5EF4-FFF2-40B4-BE49-F238E27FC236}">
                <a16:creationId xmlns:a16="http://schemas.microsoft.com/office/drawing/2014/main" id="{DA0A1A53-84D3-9C49-95FD-C000BADEBA88}"/>
              </a:ext>
            </a:extLst>
          </p:cNvPr>
          <p:cNvSpPr/>
          <p:nvPr/>
        </p:nvSpPr>
        <p:spPr>
          <a:xfrm>
            <a:off x="6141404" y="2872020"/>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BB5817FC-1A60-784F-A94B-0EC81FE064E8}"/>
              </a:ext>
            </a:extLst>
          </p:cNvPr>
          <p:cNvSpPr/>
          <p:nvPr/>
        </p:nvSpPr>
        <p:spPr>
          <a:xfrm>
            <a:off x="6718284" y="2769455"/>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41836662-D6A6-3340-BB30-D0645305E33C}"/>
              </a:ext>
            </a:extLst>
          </p:cNvPr>
          <p:cNvSpPr/>
          <p:nvPr/>
        </p:nvSpPr>
        <p:spPr>
          <a:xfrm>
            <a:off x="6454282" y="3080605"/>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8D689A50-3E5B-FD4C-A25A-7180138CEE9B}"/>
              </a:ext>
            </a:extLst>
          </p:cNvPr>
          <p:cNvSpPr/>
          <p:nvPr/>
        </p:nvSpPr>
        <p:spPr>
          <a:xfrm>
            <a:off x="6889966" y="3154659"/>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0F3D0A6E-A0A5-2146-85C9-1BF86348FD8B}"/>
              </a:ext>
            </a:extLst>
          </p:cNvPr>
          <p:cNvSpPr/>
          <p:nvPr/>
        </p:nvSpPr>
        <p:spPr>
          <a:xfrm>
            <a:off x="7191118" y="3625148"/>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4C5E39B9-8751-DA4C-82FA-D2E69A837140}"/>
              </a:ext>
            </a:extLst>
          </p:cNvPr>
          <p:cNvSpPr/>
          <p:nvPr/>
        </p:nvSpPr>
        <p:spPr>
          <a:xfrm>
            <a:off x="6982533" y="3938026"/>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1814ECAD-2D2B-214D-968C-EC61CAD618BF}"/>
              </a:ext>
            </a:extLst>
          </p:cNvPr>
          <p:cNvSpPr/>
          <p:nvPr/>
        </p:nvSpPr>
        <p:spPr>
          <a:xfrm>
            <a:off x="6607450" y="3833734"/>
            <a:ext cx="208585" cy="20858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BAFDE393-84D5-EF4E-8710-1F9E982C0C3A}"/>
              </a:ext>
            </a:extLst>
          </p:cNvPr>
          <p:cNvSpPr/>
          <p:nvPr/>
        </p:nvSpPr>
        <p:spPr>
          <a:xfrm>
            <a:off x="6301114" y="3440507"/>
            <a:ext cx="208585" cy="2085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900"/>
          </a:p>
        </p:txBody>
      </p:sp>
      <p:sp>
        <p:nvSpPr>
          <p:cNvPr id="150" name="TextBox 149">
            <a:extLst>
              <a:ext uri="{FF2B5EF4-FFF2-40B4-BE49-F238E27FC236}">
                <a16:creationId xmlns:a16="http://schemas.microsoft.com/office/drawing/2014/main" id="{796B9EE5-5CEC-0A49-BFEA-847782D77CD4}"/>
              </a:ext>
            </a:extLst>
          </p:cNvPr>
          <p:cNvSpPr txBox="1"/>
          <p:nvPr/>
        </p:nvSpPr>
        <p:spPr>
          <a:xfrm>
            <a:off x="6655234" y="2540980"/>
            <a:ext cx="276038" cy="523220"/>
          </a:xfrm>
          <a:prstGeom prst="rect">
            <a:avLst/>
          </a:prstGeom>
          <a:noFill/>
        </p:spPr>
        <p:txBody>
          <a:bodyPr wrap="none" rtlCol="0">
            <a:spAutoFit/>
          </a:bodyPr>
          <a:lstStyle/>
          <a:p>
            <a:r>
              <a:rPr lang="en-US" sz="2800" dirty="0"/>
              <a:t>.</a:t>
            </a:r>
          </a:p>
        </p:txBody>
      </p:sp>
      <p:sp>
        <p:nvSpPr>
          <p:cNvPr id="152" name="TextBox 151">
            <a:extLst>
              <a:ext uri="{FF2B5EF4-FFF2-40B4-BE49-F238E27FC236}">
                <a16:creationId xmlns:a16="http://schemas.microsoft.com/office/drawing/2014/main" id="{A51501B1-9AE2-EB46-9EC9-71742FC1FA44}"/>
              </a:ext>
            </a:extLst>
          </p:cNvPr>
          <p:cNvSpPr txBox="1"/>
          <p:nvPr/>
        </p:nvSpPr>
        <p:spPr>
          <a:xfrm>
            <a:off x="6107776" y="2637262"/>
            <a:ext cx="276038" cy="523220"/>
          </a:xfrm>
          <a:prstGeom prst="rect">
            <a:avLst/>
          </a:prstGeom>
          <a:noFill/>
        </p:spPr>
        <p:txBody>
          <a:bodyPr wrap="none" rtlCol="0">
            <a:spAutoFit/>
          </a:bodyPr>
          <a:lstStyle/>
          <a:p>
            <a:r>
              <a:rPr lang="en-US" sz="2800" dirty="0"/>
              <a:t>.</a:t>
            </a:r>
          </a:p>
        </p:txBody>
      </p:sp>
      <p:sp>
        <p:nvSpPr>
          <p:cNvPr id="153" name="TextBox 152">
            <a:extLst>
              <a:ext uri="{FF2B5EF4-FFF2-40B4-BE49-F238E27FC236}">
                <a16:creationId xmlns:a16="http://schemas.microsoft.com/office/drawing/2014/main" id="{CE0DCFF5-2E9E-9A49-91B5-3586C0CD5EE7}"/>
              </a:ext>
            </a:extLst>
          </p:cNvPr>
          <p:cNvSpPr txBox="1"/>
          <p:nvPr/>
        </p:nvSpPr>
        <p:spPr>
          <a:xfrm>
            <a:off x="6409804" y="2860539"/>
            <a:ext cx="265064" cy="523220"/>
          </a:xfrm>
          <a:prstGeom prst="rect">
            <a:avLst/>
          </a:prstGeom>
          <a:noFill/>
        </p:spPr>
        <p:txBody>
          <a:bodyPr wrap="square" rtlCol="0">
            <a:spAutoFit/>
          </a:bodyPr>
          <a:lstStyle/>
          <a:p>
            <a:r>
              <a:rPr lang="en-US" sz="2800" dirty="0"/>
              <a:t>.</a:t>
            </a:r>
          </a:p>
        </p:txBody>
      </p:sp>
      <p:sp>
        <p:nvSpPr>
          <p:cNvPr id="154" name="TextBox 153">
            <a:extLst>
              <a:ext uri="{FF2B5EF4-FFF2-40B4-BE49-F238E27FC236}">
                <a16:creationId xmlns:a16="http://schemas.microsoft.com/office/drawing/2014/main" id="{69BB5ECE-C43C-314D-9F4D-6E8A9B0EF489}"/>
              </a:ext>
            </a:extLst>
          </p:cNvPr>
          <p:cNvSpPr txBox="1"/>
          <p:nvPr/>
        </p:nvSpPr>
        <p:spPr>
          <a:xfrm>
            <a:off x="6846277" y="2937284"/>
            <a:ext cx="265064" cy="523220"/>
          </a:xfrm>
          <a:prstGeom prst="rect">
            <a:avLst/>
          </a:prstGeom>
          <a:noFill/>
        </p:spPr>
        <p:txBody>
          <a:bodyPr wrap="square" rtlCol="0">
            <a:spAutoFit/>
          </a:bodyPr>
          <a:lstStyle/>
          <a:p>
            <a:r>
              <a:rPr lang="en-US" sz="2800" dirty="0"/>
              <a:t>.</a:t>
            </a:r>
          </a:p>
        </p:txBody>
      </p:sp>
      <p:sp>
        <p:nvSpPr>
          <p:cNvPr id="155" name="TextBox 154">
            <a:extLst>
              <a:ext uri="{FF2B5EF4-FFF2-40B4-BE49-F238E27FC236}">
                <a16:creationId xmlns:a16="http://schemas.microsoft.com/office/drawing/2014/main" id="{2E83347D-742E-0147-897A-0761EFEAC8E6}"/>
              </a:ext>
            </a:extLst>
          </p:cNvPr>
          <p:cNvSpPr txBox="1"/>
          <p:nvPr/>
        </p:nvSpPr>
        <p:spPr>
          <a:xfrm>
            <a:off x="7157489" y="3435030"/>
            <a:ext cx="265064" cy="523220"/>
          </a:xfrm>
          <a:prstGeom prst="rect">
            <a:avLst/>
          </a:prstGeom>
          <a:noFill/>
        </p:spPr>
        <p:txBody>
          <a:bodyPr wrap="square" rtlCol="0">
            <a:spAutoFit/>
          </a:bodyPr>
          <a:lstStyle/>
          <a:p>
            <a:r>
              <a:rPr lang="en-US" sz="2800" dirty="0"/>
              <a:t>.</a:t>
            </a:r>
          </a:p>
        </p:txBody>
      </p:sp>
      <p:sp>
        <p:nvSpPr>
          <p:cNvPr id="156" name="TextBox 155">
            <a:extLst>
              <a:ext uri="{FF2B5EF4-FFF2-40B4-BE49-F238E27FC236}">
                <a16:creationId xmlns:a16="http://schemas.microsoft.com/office/drawing/2014/main" id="{B3507E0F-02F8-C044-AADF-990E63DA3FDE}"/>
              </a:ext>
            </a:extLst>
          </p:cNvPr>
          <p:cNvSpPr txBox="1"/>
          <p:nvPr/>
        </p:nvSpPr>
        <p:spPr>
          <a:xfrm>
            <a:off x="6262245" y="3195425"/>
            <a:ext cx="276038" cy="523220"/>
          </a:xfrm>
          <a:prstGeom prst="rect">
            <a:avLst/>
          </a:prstGeom>
          <a:noFill/>
        </p:spPr>
        <p:txBody>
          <a:bodyPr wrap="none" rtlCol="0">
            <a:spAutoFit/>
          </a:bodyPr>
          <a:lstStyle/>
          <a:p>
            <a:r>
              <a:rPr lang="en-US" sz="2800" dirty="0"/>
              <a:t>.</a:t>
            </a:r>
          </a:p>
        </p:txBody>
      </p:sp>
      <p:sp>
        <p:nvSpPr>
          <p:cNvPr id="158" name="TextBox 157">
            <a:extLst>
              <a:ext uri="{FF2B5EF4-FFF2-40B4-BE49-F238E27FC236}">
                <a16:creationId xmlns:a16="http://schemas.microsoft.com/office/drawing/2014/main" id="{4C034898-4B1E-314F-9E09-F4B0DD1C4F9A}"/>
              </a:ext>
            </a:extLst>
          </p:cNvPr>
          <p:cNvSpPr txBox="1"/>
          <p:nvPr/>
        </p:nvSpPr>
        <p:spPr>
          <a:xfrm>
            <a:off x="6978809" y="3767072"/>
            <a:ext cx="265064" cy="523220"/>
          </a:xfrm>
          <a:prstGeom prst="rect">
            <a:avLst/>
          </a:prstGeom>
          <a:noFill/>
        </p:spPr>
        <p:txBody>
          <a:bodyPr wrap="square" rtlCol="0">
            <a:spAutoFit/>
          </a:bodyPr>
          <a:lstStyle/>
          <a:p>
            <a:r>
              <a:rPr lang="en-US" sz="2800" dirty="0"/>
              <a:t>.</a:t>
            </a:r>
          </a:p>
        </p:txBody>
      </p:sp>
      <p:sp>
        <p:nvSpPr>
          <p:cNvPr id="159" name="TextBox 158">
            <a:extLst>
              <a:ext uri="{FF2B5EF4-FFF2-40B4-BE49-F238E27FC236}">
                <a16:creationId xmlns:a16="http://schemas.microsoft.com/office/drawing/2014/main" id="{AD2EF20E-256A-F740-AA43-0B5103D24A4C}"/>
              </a:ext>
            </a:extLst>
          </p:cNvPr>
          <p:cNvSpPr txBox="1"/>
          <p:nvPr/>
        </p:nvSpPr>
        <p:spPr>
          <a:xfrm>
            <a:off x="6572906" y="3556413"/>
            <a:ext cx="276038" cy="523220"/>
          </a:xfrm>
          <a:prstGeom prst="rect">
            <a:avLst/>
          </a:prstGeom>
          <a:noFill/>
        </p:spPr>
        <p:txBody>
          <a:bodyPr wrap="none" rtlCol="0">
            <a:spAutoFit/>
          </a:bodyPr>
          <a:lstStyle/>
          <a:p>
            <a:r>
              <a:rPr lang="en-US" sz="2800" dirty="0"/>
              <a:t>.</a:t>
            </a:r>
          </a:p>
        </p:txBody>
      </p:sp>
      <p:sp>
        <p:nvSpPr>
          <p:cNvPr id="162" name="TextBox 161">
            <a:extLst>
              <a:ext uri="{FF2B5EF4-FFF2-40B4-BE49-F238E27FC236}">
                <a16:creationId xmlns:a16="http://schemas.microsoft.com/office/drawing/2014/main" id="{E553ECF6-57A4-7642-A144-1C3F6373BD38}"/>
              </a:ext>
            </a:extLst>
          </p:cNvPr>
          <p:cNvSpPr txBox="1"/>
          <p:nvPr/>
        </p:nvSpPr>
        <p:spPr>
          <a:xfrm>
            <a:off x="1110781" y="1978386"/>
            <a:ext cx="1029449" cy="461665"/>
          </a:xfrm>
          <a:prstGeom prst="rect">
            <a:avLst/>
          </a:prstGeom>
          <a:noFill/>
        </p:spPr>
        <p:txBody>
          <a:bodyPr wrap="none" rtlCol="0">
            <a:spAutoFit/>
          </a:bodyPr>
          <a:lstStyle/>
          <a:p>
            <a:r>
              <a:rPr lang="en-US" sz="2400" dirty="0"/>
              <a:t>Time 1</a:t>
            </a:r>
          </a:p>
        </p:txBody>
      </p:sp>
      <p:sp>
        <p:nvSpPr>
          <p:cNvPr id="163" name="TextBox 162">
            <a:extLst>
              <a:ext uri="{FF2B5EF4-FFF2-40B4-BE49-F238E27FC236}">
                <a16:creationId xmlns:a16="http://schemas.microsoft.com/office/drawing/2014/main" id="{B0A1E120-3F6F-E147-87E6-DBBF95E64997}"/>
              </a:ext>
            </a:extLst>
          </p:cNvPr>
          <p:cNvSpPr txBox="1"/>
          <p:nvPr/>
        </p:nvSpPr>
        <p:spPr>
          <a:xfrm>
            <a:off x="3613771" y="1906073"/>
            <a:ext cx="1029449" cy="461665"/>
          </a:xfrm>
          <a:prstGeom prst="rect">
            <a:avLst/>
          </a:prstGeom>
          <a:noFill/>
        </p:spPr>
        <p:txBody>
          <a:bodyPr wrap="none" rtlCol="0">
            <a:spAutoFit/>
          </a:bodyPr>
          <a:lstStyle/>
          <a:p>
            <a:r>
              <a:rPr lang="en-US" sz="2400" dirty="0"/>
              <a:t>Time 2</a:t>
            </a:r>
          </a:p>
        </p:txBody>
      </p:sp>
      <p:sp>
        <p:nvSpPr>
          <p:cNvPr id="164" name="TextBox 163">
            <a:extLst>
              <a:ext uri="{FF2B5EF4-FFF2-40B4-BE49-F238E27FC236}">
                <a16:creationId xmlns:a16="http://schemas.microsoft.com/office/drawing/2014/main" id="{1D3A4C32-5CD9-FB44-8BA2-7EB4F3BBC4E3}"/>
              </a:ext>
            </a:extLst>
          </p:cNvPr>
          <p:cNvSpPr txBox="1"/>
          <p:nvPr/>
        </p:nvSpPr>
        <p:spPr>
          <a:xfrm>
            <a:off x="6133889" y="1896533"/>
            <a:ext cx="1029449" cy="461665"/>
          </a:xfrm>
          <a:prstGeom prst="rect">
            <a:avLst/>
          </a:prstGeom>
          <a:noFill/>
        </p:spPr>
        <p:txBody>
          <a:bodyPr wrap="none" rtlCol="0">
            <a:spAutoFit/>
          </a:bodyPr>
          <a:lstStyle/>
          <a:p>
            <a:r>
              <a:rPr lang="en-US" sz="2400" dirty="0"/>
              <a:t>Time 3</a:t>
            </a:r>
          </a:p>
        </p:txBody>
      </p:sp>
      <p:sp>
        <p:nvSpPr>
          <p:cNvPr id="165" name="TextBox 164">
            <a:extLst>
              <a:ext uri="{FF2B5EF4-FFF2-40B4-BE49-F238E27FC236}">
                <a16:creationId xmlns:a16="http://schemas.microsoft.com/office/drawing/2014/main" id="{C73846DD-C564-154C-B8BB-F7257327B3E1}"/>
              </a:ext>
            </a:extLst>
          </p:cNvPr>
          <p:cNvSpPr txBox="1"/>
          <p:nvPr/>
        </p:nvSpPr>
        <p:spPr>
          <a:xfrm>
            <a:off x="8718987" y="1898328"/>
            <a:ext cx="1029449" cy="461665"/>
          </a:xfrm>
          <a:prstGeom prst="rect">
            <a:avLst/>
          </a:prstGeom>
          <a:noFill/>
        </p:spPr>
        <p:txBody>
          <a:bodyPr wrap="none" rtlCol="0">
            <a:spAutoFit/>
          </a:bodyPr>
          <a:lstStyle/>
          <a:p>
            <a:r>
              <a:rPr lang="en-US" sz="2400" dirty="0"/>
              <a:t>Time 4</a:t>
            </a:r>
          </a:p>
        </p:txBody>
      </p:sp>
    </p:spTree>
    <p:extLst>
      <p:ext uri="{BB962C8B-B14F-4D97-AF65-F5344CB8AC3E}">
        <p14:creationId xmlns:p14="http://schemas.microsoft.com/office/powerpoint/2010/main" val="3541862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5167-81E4-AE05-B839-3DC9159845FC}"/>
              </a:ext>
            </a:extLst>
          </p:cNvPr>
          <p:cNvSpPr>
            <a:spLocks noGrp="1"/>
          </p:cNvSpPr>
          <p:nvPr>
            <p:ph type="title"/>
          </p:nvPr>
        </p:nvSpPr>
        <p:spPr>
          <a:xfrm>
            <a:off x="194733" y="-104089"/>
            <a:ext cx="10515600" cy="1325563"/>
          </a:xfrm>
        </p:spPr>
        <p:txBody>
          <a:bodyPr/>
          <a:lstStyle/>
          <a:p>
            <a:r>
              <a:rPr lang="en-US" dirty="0"/>
              <a:t>How to Analyze: Some Snail Simulations</a:t>
            </a:r>
          </a:p>
        </p:txBody>
      </p:sp>
      <p:sp>
        <p:nvSpPr>
          <p:cNvPr id="3" name="Content Placeholder 2">
            <a:extLst>
              <a:ext uri="{FF2B5EF4-FFF2-40B4-BE49-F238E27FC236}">
                <a16:creationId xmlns:a16="http://schemas.microsoft.com/office/drawing/2014/main" id="{20F5F170-B947-F289-6049-375271F29ED7}"/>
              </a:ext>
            </a:extLst>
          </p:cNvPr>
          <p:cNvSpPr>
            <a:spLocks noGrp="1"/>
          </p:cNvSpPr>
          <p:nvPr>
            <p:ph idx="1"/>
          </p:nvPr>
        </p:nvSpPr>
        <p:spPr>
          <a:xfrm>
            <a:off x="194733" y="1590806"/>
            <a:ext cx="6364111" cy="4648480"/>
          </a:xfrm>
        </p:spPr>
        <p:txBody>
          <a:bodyPr>
            <a:normAutofit/>
          </a:bodyPr>
          <a:lstStyle/>
          <a:p>
            <a:pPr>
              <a:spcAft>
                <a:spcPts val="1200"/>
              </a:spcAft>
            </a:pPr>
            <a:r>
              <a:rPr lang="en-US" b="0" dirty="0">
                <a:latin typeface="Avenir Book" panose="02000503020000020003" pitchFamily="2" charset="0"/>
              </a:rPr>
              <a:t>Sample 10 sites for 10 years using </a:t>
            </a:r>
            <a:r>
              <a:rPr lang="en-US" i="1" dirty="0">
                <a:latin typeface="Avenir Book" panose="02000503020000020003" pitchFamily="2" charset="0"/>
              </a:rPr>
              <a:t>Panel sampling design</a:t>
            </a:r>
          </a:p>
          <a:p>
            <a:pPr>
              <a:spcAft>
                <a:spcPts val="1200"/>
              </a:spcAft>
            </a:pPr>
            <a:r>
              <a:rPr lang="en-US" b="0" dirty="0">
                <a:latin typeface="Avenir Book" panose="02000503020000020003" pitchFamily="2" charset="0"/>
              </a:rPr>
              <a:t>Oceanography has opposing effects on temperature and recruitment</a:t>
            </a:r>
          </a:p>
          <a:p>
            <a:pPr>
              <a:spcAft>
                <a:spcPts val="1200"/>
              </a:spcAft>
            </a:pPr>
            <a:r>
              <a:rPr lang="en-US" b="0" dirty="0">
                <a:latin typeface="Avenir Book" panose="02000503020000020003" pitchFamily="2" charset="0"/>
              </a:rPr>
              <a:t>Interannual variation in temperature, but not recruitment</a:t>
            </a:r>
          </a:p>
          <a:p>
            <a:pPr>
              <a:spcAft>
                <a:spcPts val="1200"/>
              </a:spcAft>
            </a:pPr>
            <a:r>
              <a:rPr lang="en-US" b="0" dirty="0">
                <a:latin typeface="Avenir Book" panose="02000503020000020003" pitchFamily="2" charset="0"/>
              </a:rPr>
              <a:t>Both temperature and recruitment have a </a:t>
            </a:r>
            <a:r>
              <a:rPr lang="en-US" dirty="0">
                <a:latin typeface="Avenir Black" panose="02000503020000020003" pitchFamily="2" charset="0"/>
              </a:rPr>
              <a:t>1:1</a:t>
            </a:r>
            <a:r>
              <a:rPr lang="en-US" b="0" dirty="0">
                <a:latin typeface="Avenir Book" panose="02000503020000020003" pitchFamily="2" charset="0"/>
              </a:rPr>
              <a:t> relationship with abundance</a:t>
            </a:r>
          </a:p>
        </p:txBody>
      </p:sp>
      <p:pic>
        <p:nvPicPr>
          <p:cNvPr id="5" name="Picture 4" descr="A picture containing invertebrate, mollusk, snail, colorful&#10;&#10;Description automatically generated">
            <a:extLst>
              <a:ext uri="{FF2B5EF4-FFF2-40B4-BE49-F238E27FC236}">
                <a16:creationId xmlns:a16="http://schemas.microsoft.com/office/drawing/2014/main" id="{5FF29AA7-3956-F934-6517-D570426509CD}"/>
              </a:ext>
            </a:extLst>
          </p:cNvPr>
          <p:cNvPicPr>
            <a:picLocks noChangeAspect="1"/>
          </p:cNvPicPr>
          <p:nvPr/>
        </p:nvPicPr>
        <p:blipFill>
          <a:blip r:embed="rId2"/>
          <a:stretch>
            <a:fillRect/>
          </a:stretch>
        </p:blipFill>
        <p:spPr>
          <a:xfrm>
            <a:off x="6706482" y="915856"/>
            <a:ext cx="5508096" cy="5508096"/>
          </a:xfrm>
          <a:prstGeom prst="rect">
            <a:avLst/>
          </a:prstGeom>
          <a:ln>
            <a:noFill/>
          </a:ln>
          <a:effectLst>
            <a:softEdge rad="112500"/>
          </a:effectLst>
        </p:spPr>
      </p:pic>
      <p:sp>
        <p:nvSpPr>
          <p:cNvPr id="7" name="TextBox 6">
            <a:extLst>
              <a:ext uri="{FF2B5EF4-FFF2-40B4-BE49-F238E27FC236}">
                <a16:creationId xmlns:a16="http://schemas.microsoft.com/office/drawing/2014/main" id="{1C1323F6-1F7D-F319-B7D6-8CFA5E31436A}"/>
              </a:ext>
            </a:extLst>
          </p:cNvPr>
          <p:cNvSpPr txBox="1"/>
          <p:nvPr/>
        </p:nvSpPr>
        <p:spPr>
          <a:xfrm>
            <a:off x="0" y="6239286"/>
            <a:ext cx="6231466" cy="369332"/>
          </a:xfrm>
          <a:prstGeom prst="rect">
            <a:avLst/>
          </a:prstGeom>
          <a:noFill/>
        </p:spPr>
        <p:txBody>
          <a:bodyPr wrap="square">
            <a:spAutoFit/>
          </a:bodyPr>
          <a:lstStyle/>
          <a:p>
            <a:r>
              <a:rPr lang="en-US" dirty="0"/>
              <a:t>https://</a:t>
            </a:r>
            <a:r>
              <a:rPr lang="en-US" dirty="0" err="1"/>
              <a:t>shiny.umb.edu</a:t>
            </a:r>
            <a:r>
              <a:rPr lang="en-US" dirty="0"/>
              <a:t>/shiny/users/</a:t>
            </a:r>
            <a:r>
              <a:rPr lang="en-US" dirty="0" err="1"/>
              <a:t>jarrett.byrnes</a:t>
            </a:r>
            <a:r>
              <a:rPr lang="en-US" dirty="0"/>
              <a:t>/</a:t>
            </a:r>
            <a:r>
              <a:rPr lang="en-US" dirty="0" err="1"/>
              <a:t>shiny_ovb</a:t>
            </a:r>
            <a:r>
              <a:rPr lang="en-US" dirty="0"/>
              <a:t>/</a:t>
            </a:r>
          </a:p>
        </p:txBody>
      </p:sp>
    </p:spTree>
    <p:extLst>
      <p:ext uri="{BB962C8B-B14F-4D97-AF65-F5344CB8AC3E}">
        <p14:creationId xmlns:p14="http://schemas.microsoft.com/office/powerpoint/2010/main" val="3584733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AA52-E42E-6446-9892-304A67C21F14}"/>
              </a:ext>
            </a:extLst>
          </p:cNvPr>
          <p:cNvSpPr>
            <a:spLocks noGrp="1"/>
          </p:cNvSpPr>
          <p:nvPr>
            <p:ph type="title"/>
          </p:nvPr>
        </p:nvSpPr>
        <p:spPr>
          <a:xfrm>
            <a:off x="0" y="-8540"/>
            <a:ext cx="10210800" cy="1989326"/>
          </a:xfrm>
        </p:spPr>
        <p:txBody>
          <a:bodyPr>
            <a:normAutofit/>
          </a:bodyPr>
          <a:lstStyle/>
          <a:p>
            <a:r>
              <a:rPr lang="en-US" dirty="0"/>
              <a:t>Random Effects Are Problematic</a:t>
            </a:r>
          </a:p>
        </p:txBody>
      </p:sp>
      <p:sp>
        <p:nvSpPr>
          <p:cNvPr id="3" name="TextBox 2">
            <a:extLst>
              <a:ext uri="{FF2B5EF4-FFF2-40B4-BE49-F238E27FC236}">
                <a16:creationId xmlns:a16="http://schemas.microsoft.com/office/drawing/2014/main" id="{4B3D1909-D6C3-F54A-977A-15447669FE57}"/>
              </a:ext>
            </a:extLst>
          </p:cNvPr>
          <p:cNvSpPr txBox="1"/>
          <p:nvPr/>
        </p:nvSpPr>
        <p:spPr>
          <a:xfrm>
            <a:off x="3517378" y="4979357"/>
            <a:ext cx="2995413" cy="553998"/>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3000" dirty="0">
                <a:cs typeface="Calibri Light"/>
              </a:rPr>
              <a:t>Temperature</a:t>
            </a:r>
          </a:p>
        </p:txBody>
      </p:sp>
      <p:sp>
        <p:nvSpPr>
          <p:cNvPr id="4" name="TextBox 3">
            <a:extLst>
              <a:ext uri="{FF2B5EF4-FFF2-40B4-BE49-F238E27FC236}">
                <a16:creationId xmlns:a16="http://schemas.microsoft.com/office/drawing/2014/main" id="{C9442F79-A913-3B45-8757-4974583A9917}"/>
              </a:ext>
            </a:extLst>
          </p:cNvPr>
          <p:cNvSpPr txBox="1"/>
          <p:nvPr/>
        </p:nvSpPr>
        <p:spPr>
          <a:xfrm>
            <a:off x="8160514" y="4979357"/>
            <a:ext cx="1462797" cy="553998"/>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1D59123B-7769-044B-9FF3-722E92EC6C69}"/>
              </a:ext>
            </a:extLst>
          </p:cNvPr>
          <p:cNvCxnSpPr>
            <a:cxnSpLocks/>
            <a:stCxn id="3" idx="3"/>
            <a:endCxn id="4" idx="1"/>
          </p:cNvCxnSpPr>
          <p:nvPr/>
        </p:nvCxnSpPr>
        <p:spPr>
          <a:xfrm>
            <a:off x="6512791" y="5256356"/>
            <a:ext cx="1647723"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6" name="Oval 5">
            <a:extLst>
              <a:ext uri="{FF2B5EF4-FFF2-40B4-BE49-F238E27FC236}">
                <a16:creationId xmlns:a16="http://schemas.microsoft.com/office/drawing/2014/main" id="{23AB3EAB-887C-0B47-8270-CD19FD8C7A13}"/>
              </a:ext>
            </a:extLst>
          </p:cNvPr>
          <p:cNvSpPr/>
          <p:nvPr/>
        </p:nvSpPr>
        <p:spPr>
          <a:xfrm>
            <a:off x="3688990" y="2646865"/>
            <a:ext cx="2995413"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Site</a:t>
            </a:r>
          </a:p>
        </p:txBody>
      </p:sp>
      <p:cxnSp>
        <p:nvCxnSpPr>
          <p:cNvPr id="7" name="Straight Arrow Connector 6">
            <a:extLst>
              <a:ext uri="{FF2B5EF4-FFF2-40B4-BE49-F238E27FC236}">
                <a16:creationId xmlns:a16="http://schemas.microsoft.com/office/drawing/2014/main" id="{3F95361B-0E4F-6846-80F5-2522E630E943}"/>
              </a:ext>
            </a:extLst>
          </p:cNvPr>
          <p:cNvCxnSpPr>
            <a:cxnSpLocks/>
            <a:stCxn id="6" idx="6"/>
            <a:endCxn id="15" idx="2"/>
          </p:cNvCxnSpPr>
          <p:nvPr/>
        </p:nvCxnSpPr>
        <p:spPr>
          <a:xfrm>
            <a:off x="6684403" y="3188028"/>
            <a:ext cx="1347691" cy="2359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Oval 8">
            <a:extLst>
              <a:ext uri="{FF2B5EF4-FFF2-40B4-BE49-F238E27FC236}">
                <a16:creationId xmlns:a16="http://schemas.microsoft.com/office/drawing/2014/main" id="{23AF4715-49E7-1C4F-8751-50D5CA70C677}"/>
              </a:ext>
            </a:extLst>
          </p:cNvPr>
          <p:cNvSpPr/>
          <p:nvPr/>
        </p:nvSpPr>
        <p:spPr>
          <a:xfrm>
            <a:off x="9984324" y="1450454"/>
            <a:ext cx="2086364" cy="1574967"/>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Non-Site Error</a:t>
            </a:r>
          </a:p>
        </p:txBody>
      </p:sp>
      <p:cxnSp>
        <p:nvCxnSpPr>
          <p:cNvPr id="10" name="Straight Arrow Connector 9">
            <a:extLst>
              <a:ext uri="{FF2B5EF4-FFF2-40B4-BE49-F238E27FC236}">
                <a16:creationId xmlns:a16="http://schemas.microsoft.com/office/drawing/2014/main" id="{D37A8D73-7344-4342-BD87-F72B7D74DBFE}"/>
              </a:ext>
            </a:extLst>
          </p:cNvPr>
          <p:cNvCxnSpPr>
            <a:cxnSpLocks/>
            <a:stCxn id="9" idx="3"/>
            <a:endCxn id="15" idx="6"/>
          </p:cNvCxnSpPr>
          <p:nvPr/>
        </p:nvCxnSpPr>
        <p:spPr>
          <a:xfrm flipH="1">
            <a:off x="9751728" y="2794772"/>
            <a:ext cx="538137" cy="41684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02767F13-7E9D-924C-9247-614FA4104ACA}"/>
              </a:ext>
            </a:extLst>
          </p:cNvPr>
          <p:cNvCxnSpPr>
            <a:cxnSpLocks/>
            <a:stCxn id="6" idx="2"/>
            <a:endCxn id="3" idx="1"/>
          </p:cNvCxnSpPr>
          <p:nvPr/>
        </p:nvCxnSpPr>
        <p:spPr>
          <a:xfrm rot="10800000" flipV="1">
            <a:off x="3517378" y="3188028"/>
            <a:ext cx="171612" cy="2068328"/>
          </a:xfrm>
          <a:prstGeom prst="curvedConnector3">
            <a:avLst>
              <a:gd name="adj1" fmla="val 325301"/>
            </a:avLst>
          </a:prstGeom>
          <a:ln w="635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515BCB-1C79-2346-812B-4B9F88176514}"/>
              </a:ext>
            </a:extLst>
          </p:cNvPr>
          <p:cNvSpPr txBox="1"/>
          <p:nvPr/>
        </p:nvSpPr>
        <p:spPr>
          <a:xfrm>
            <a:off x="199777" y="1980786"/>
            <a:ext cx="2915423" cy="3785652"/>
          </a:xfrm>
          <a:prstGeom prst="rect">
            <a:avLst/>
          </a:prstGeom>
          <a:noFill/>
        </p:spPr>
        <p:txBody>
          <a:bodyPr wrap="square" rtlCol="0">
            <a:spAutoFit/>
          </a:bodyPr>
          <a:lstStyle/>
          <a:p>
            <a:r>
              <a:rPr lang="en-US" sz="3000" b="1" dirty="0">
                <a:solidFill>
                  <a:srgbClr val="FF0000"/>
                </a:solidFill>
              </a:rPr>
              <a:t>Violates Assumption of Independence of Error and Fixed Effects</a:t>
            </a:r>
          </a:p>
          <a:p>
            <a:endParaRPr lang="en-US" sz="3000" b="1" dirty="0">
              <a:solidFill>
                <a:srgbClr val="FF0000"/>
              </a:solidFill>
            </a:endParaRPr>
          </a:p>
          <a:p>
            <a:r>
              <a:rPr lang="en-US" sz="3000" b="1" dirty="0">
                <a:solidFill>
                  <a:srgbClr val="FF0000"/>
                </a:solidFill>
              </a:rPr>
              <a:t>Endogeneity problem!</a:t>
            </a:r>
          </a:p>
        </p:txBody>
      </p:sp>
      <p:sp>
        <p:nvSpPr>
          <p:cNvPr id="15" name="Oval 14">
            <a:extLst>
              <a:ext uri="{FF2B5EF4-FFF2-40B4-BE49-F238E27FC236}">
                <a16:creationId xmlns:a16="http://schemas.microsoft.com/office/drawing/2014/main" id="{AF7677D7-BA63-8049-8AA2-2D1EFAC83C73}"/>
              </a:ext>
            </a:extLst>
          </p:cNvPr>
          <p:cNvSpPr/>
          <p:nvPr/>
        </p:nvSpPr>
        <p:spPr>
          <a:xfrm>
            <a:off x="8032094" y="2670456"/>
            <a:ext cx="1719634"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Error</a:t>
            </a:r>
          </a:p>
        </p:txBody>
      </p:sp>
      <p:cxnSp>
        <p:nvCxnSpPr>
          <p:cNvPr id="21" name="Straight Arrow Connector 20">
            <a:extLst>
              <a:ext uri="{FF2B5EF4-FFF2-40B4-BE49-F238E27FC236}">
                <a16:creationId xmlns:a16="http://schemas.microsoft.com/office/drawing/2014/main" id="{A5D7FDCA-9053-144A-88F0-716976EF9931}"/>
              </a:ext>
            </a:extLst>
          </p:cNvPr>
          <p:cNvCxnSpPr>
            <a:cxnSpLocks/>
            <a:stCxn id="15" idx="4"/>
            <a:endCxn id="4" idx="0"/>
          </p:cNvCxnSpPr>
          <p:nvPr/>
        </p:nvCxnSpPr>
        <p:spPr>
          <a:xfrm>
            <a:off x="8891911" y="3752782"/>
            <a:ext cx="2" cy="122657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355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AA52-E42E-6446-9892-304A67C21F14}"/>
              </a:ext>
            </a:extLst>
          </p:cNvPr>
          <p:cNvSpPr>
            <a:spLocks noGrp="1"/>
          </p:cNvSpPr>
          <p:nvPr>
            <p:ph type="title"/>
          </p:nvPr>
        </p:nvSpPr>
        <p:spPr>
          <a:xfrm>
            <a:off x="0" y="136525"/>
            <a:ext cx="10227733" cy="1325563"/>
          </a:xfrm>
        </p:spPr>
        <p:txBody>
          <a:bodyPr>
            <a:normAutofit/>
          </a:bodyPr>
          <a:lstStyle/>
          <a:p>
            <a:r>
              <a:rPr lang="en-US" dirty="0"/>
              <a:t>Hello Fixed (Categorical) Effects My Old Friend...</a:t>
            </a:r>
          </a:p>
        </p:txBody>
      </p:sp>
      <p:sp>
        <p:nvSpPr>
          <p:cNvPr id="3" name="TextBox 2">
            <a:extLst>
              <a:ext uri="{FF2B5EF4-FFF2-40B4-BE49-F238E27FC236}">
                <a16:creationId xmlns:a16="http://schemas.microsoft.com/office/drawing/2014/main" id="{4B3D1909-D6C3-F54A-977A-15447669FE57}"/>
              </a:ext>
            </a:extLst>
          </p:cNvPr>
          <p:cNvSpPr txBox="1"/>
          <p:nvPr/>
        </p:nvSpPr>
        <p:spPr>
          <a:xfrm>
            <a:off x="4172738" y="4574883"/>
            <a:ext cx="2170402"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Temperature</a:t>
            </a:r>
          </a:p>
        </p:txBody>
      </p:sp>
      <p:sp>
        <p:nvSpPr>
          <p:cNvPr id="4" name="TextBox 3">
            <a:extLst>
              <a:ext uri="{FF2B5EF4-FFF2-40B4-BE49-F238E27FC236}">
                <a16:creationId xmlns:a16="http://schemas.microsoft.com/office/drawing/2014/main" id="{C9442F79-A913-3B45-8757-4974583A9917}"/>
              </a:ext>
            </a:extLst>
          </p:cNvPr>
          <p:cNvSpPr txBox="1"/>
          <p:nvPr/>
        </p:nvSpPr>
        <p:spPr>
          <a:xfrm>
            <a:off x="8438701" y="4574883"/>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1D59123B-7769-044B-9FF3-722E92EC6C69}"/>
              </a:ext>
            </a:extLst>
          </p:cNvPr>
          <p:cNvCxnSpPr>
            <a:cxnSpLocks/>
            <a:stCxn id="3" idx="3"/>
            <a:endCxn id="4" idx="1"/>
          </p:cNvCxnSpPr>
          <p:nvPr/>
        </p:nvCxnSpPr>
        <p:spPr>
          <a:xfrm>
            <a:off x="6343140" y="4851882"/>
            <a:ext cx="2095561"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Oval 8">
            <a:extLst>
              <a:ext uri="{FF2B5EF4-FFF2-40B4-BE49-F238E27FC236}">
                <a16:creationId xmlns:a16="http://schemas.microsoft.com/office/drawing/2014/main" id="{23AF4715-49E7-1C4F-8751-50D5CA70C677}"/>
              </a:ext>
            </a:extLst>
          </p:cNvPr>
          <p:cNvSpPr/>
          <p:nvPr/>
        </p:nvSpPr>
        <p:spPr>
          <a:xfrm>
            <a:off x="8203714" y="2460466"/>
            <a:ext cx="1544308"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Error</a:t>
            </a:r>
          </a:p>
        </p:txBody>
      </p:sp>
      <p:cxnSp>
        <p:nvCxnSpPr>
          <p:cNvPr id="10" name="Straight Arrow Connector 9">
            <a:extLst>
              <a:ext uri="{FF2B5EF4-FFF2-40B4-BE49-F238E27FC236}">
                <a16:creationId xmlns:a16="http://schemas.microsoft.com/office/drawing/2014/main" id="{D37A8D73-7344-4342-BD87-F72B7D74DBFE}"/>
              </a:ext>
            </a:extLst>
          </p:cNvPr>
          <p:cNvCxnSpPr>
            <a:cxnSpLocks/>
            <a:stCxn id="9" idx="4"/>
            <a:endCxn id="4" idx="0"/>
          </p:cNvCxnSpPr>
          <p:nvPr/>
        </p:nvCxnSpPr>
        <p:spPr>
          <a:xfrm>
            <a:off x="8975868" y="3542792"/>
            <a:ext cx="0" cy="103209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D2C86B11-4744-DD41-9972-121BC111077C}"/>
              </a:ext>
            </a:extLst>
          </p:cNvPr>
          <p:cNvSpPr txBox="1"/>
          <p:nvPr/>
        </p:nvSpPr>
        <p:spPr>
          <a:xfrm>
            <a:off x="4172738" y="3609823"/>
            <a:ext cx="757964" cy="553998"/>
          </a:xfrm>
          <a:prstGeom prst="rect">
            <a:avLst/>
          </a:prstGeom>
          <a:solidFill>
            <a:schemeClr val="accent4">
              <a:lumMod val="60000"/>
              <a:lumOff val="40000"/>
            </a:schemeClr>
          </a:solidFill>
          <a:ln>
            <a:solidFill>
              <a:schemeClr val="tx1"/>
            </a:solidFill>
          </a:ln>
        </p:spPr>
        <p:txBody>
          <a:bodyPr wrap="none" rtlCol="0">
            <a:spAutoFit/>
          </a:bodyPr>
          <a:lstStyle/>
          <a:p>
            <a:pPr algn="ctr"/>
            <a:r>
              <a:rPr lang="en-US" sz="3000" dirty="0">
                <a:cs typeface="Calibri Light"/>
              </a:rPr>
              <a:t>Site</a:t>
            </a:r>
          </a:p>
        </p:txBody>
      </p:sp>
      <p:cxnSp>
        <p:nvCxnSpPr>
          <p:cNvPr id="18" name="Straight Arrow Connector 17">
            <a:extLst>
              <a:ext uri="{FF2B5EF4-FFF2-40B4-BE49-F238E27FC236}">
                <a16:creationId xmlns:a16="http://schemas.microsoft.com/office/drawing/2014/main" id="{25CB71B7-1803-A54D-92CB-EACB1CC6EAFE}"/>
              </a:ext>
            </a:extLst>
          </p:cNvPr>
          <p:cNvCxnSpPr>
            <a:cxnSpLocks/>
            <a:stCxn id="3" idx="1"/>
            <a:endCxn id="15" idx="1"/>
          </p:cNvCxnSpPr>
          <p:nvPr/>
        </p:nvCxnSpPr>
        <p:spPr>
          <a:xfrm rot="10800000">
            <a:off x="4172738" y="3886822"/>
            <a:ext cx="12700" cy="965060"/>
          </a:xfrm>
          <a:prstGeom prst="curvedConnector3">
            <a:avLst>
              <a:gd name="adj1" fmla="val 8022220"/>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F6B92C55-9797-C04A-9195-626BCF4B08D1}"/>
              </a:ext>
            </a:extLst>
          </p:cNvPr>
          <p:cNvCxnSpPr>
            <a:cxnSpLocks/>
            <a:stCxn id="15" idx="3"/>
            <a:endCxn id="4" idx="1"/>
          </p:cNvCxnSpPr>
          <p:nvPr/>
        </p:nvCxnSpPr>
        <p:spPr>
          <a:xfrm>
            <a:off x="4930702" y="3886822"/>
            <a:ext cx="3507999" cy="96506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2D6ACFC4-594B-D843-9BEC-73FD7C597EA9}"/>
              </a:ext>
            </a:extLst>
          </p:cNvPr>
          <p:cNvSpPr txBox="1"/>
          <p:nvPr/>
        </p:nvSpPr>
        <p:spPr>
          <a:xfrm>
            <a:off x="171866" y="1356583"/>
            <a:ext cx="7526740" cy="1964512"/>
          </a:xfrm>
          <a:prstGeom prst="rect">
            <a:avLst/>
          </a:prstGeom>
          <a:noFill/>
        </p:spPr>
        <p:txBody>
          <a:bodyPr wrap="none" rtlCol="0">
            <a:spAutoFit/>
          </a:bodyPr>
          <a:lstStyle/>
          <a:p>
            <a:pPr marL="214313" indent="-214313">
              <a:lnSpc>
                <a:spcPct val="150000"/>
              </a:lnSpc>
              <a:buFont typeface="Arial" panose="020B0604020202020204" pitchFamily="34" charset="0"/>
              <a:buChar char="•"/>
            </a:pPr>
            <a:r>
              <a:rPr lang="en-US" sz="2800" dirty="0"/>
              <a:t>Estimates Temperature Effect </a:t>
            </a:r>
            <a:r>
              <a:rPr lang="en-US" sz="2800" b="1" i="1" dirty="0"/>
              <a:t>Controlling for Site</a:t>
            </a:r>
          </a:p>
          <a:p>
            <a:pPr marL="214313" indent="-214313">
              <a:lnSpc>
                <a:spcPct val="150000"/>
              </a:lnSpc>
              <a:buFont typeface="Arial" panose="020B0604020202020204" pitchFamily="34" charset="0"/>
              <a:buChar char="•"/>
            </a:pPr>
            <a:r>
              <a:rPr lang="en-US" sz="2800" dirty="0"/>
              <a:t>BUT – </a:t>
            </a:r>
            <a:r>
              <a:rPr lang="en-US" sz="2800" i="1" dirty="0"/>
              <a:t>can have high cost in Degrees of Freedom</a:t>
            </a:r>
          </a:p>
          <a:p>
            <a:pPr marL="214313" indent="-214313">
              <a:lnSpc>
                <a:spcPct val="150000"/>
              </a:lnSpc>
              <a:buFont typeface="Arial" panose="020B0604020202020204" pitchFamily="34" charset="0"/>
              <a:buChar char="•"/>
            </a:pPr>
            <a:r>
              <a:rPr lang="en-US" sz="2800" dirty="0"/>
              <a:t>And cannot study between site effects</a:t>
            </a:r>
          </a:p>
        </p:txBody>
      </p:sp>
      <p:graphicFrame>
        <p:nvGraphicFramePr>
          <p:cNvPr id="38" name="Table 37">
            <a:extLst>
              <a:ext uri="{FF2B5EF4-FFF2-40B4-BE49-F238E27FC236}">
                <a16:creationId xmlns:a16="http://schemas.microsoft.com/office/drawing/2014/main" id="{B51AA11F-1EEB-D1A0-8579-6E3B919D2D3D}"/>
              </a:ext>
            </a:extLst>
          </p:cNvPr>
          <p:cNvGraphicFramePr>
            <a:graphicFrameLocks noGrp="1"/>
          </p:cNvGraphicFramePr>
          <p:nvPr/>
        </p:nvGraphicFramePr>
        <p:xfrm>
          <a:off x="4088273" y="5479845"/>
          <a:ext cx="5424761" cy="1108710"/>
        </p:xfrm>
        <a:graphic>
          <a:graphicData uri="http://schemas.openxmlformats.org/drawingml/2006/table">
            <a:tbl>
              <a:tblPr/>
              <a:tblGrid>
                <a:gridCol w="1644565">
                  <a:extLst>
                    <a:ext uri="{9D8B030D-6E8A-4147-A177-3AD203B41FA5}">
                      <a16:colId xmlns:a16="http://schemas.microsoft.com/office/drawing/2014/main" val="225168141"/>
                    </a:ext>
                  </a:extLst>
                </a:gridCol>
                <a:gridCol w="1890098">
                  <a:extLst>
                    <a:ext uri="{9D8B030D-6E8A-4147-A177-3AD203B41FA5}">
                      <a16:colId xmlns:a16="http://schemas.microsoft.com/office/drawing/2014/main" val="2225253935"/>
                    </a:ext>
                  </a:extLst>
                </a:gridCol>
                <a:gridCol w="1890098">
                  <a:extLst>
                    <a:ext uri="{9D8B030D-6E8A-4147-A177-3AD203B41FA5}">
                      <a16:colId xmlns:a16="http://schemas.microsoft.com/office/drawing/2014/main" val="1294218210"/>
                    </a:ext>
                  </a:extLst>
                </a:gridCol>
              </a:tblGrid>
              <a:tr h="0">
                <a:tc>
                  <a:txBody>
                    <a:bodyPr/>
                    <a:lstStyle/>
                    <a:p>
                      <a:pPr algn="l" fontAlgn="b"/>
                      <a:r>
                        <a:rPr lang="en-US" b="1" dirty="0">
                          <a:effectLst/>
                        </a:rPr>
                        <a:t>Model Type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Temp Effect</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SE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540740"/>
                  </a:ext>
                </a:extLst>
              </a:tr>
              <a:tr h="0">
                <a:tc>
                  <a:txBody>
                    <a:bodyPr/>
                    <a:lstStyle/>
                    <a:p>
                      <a:pPr fontAlgn="t"/>
                      <a:r>
                        <a:rPr lang="en-US">
                          <a:effectLst/>
                        </a:rPr>
                        <a:t>RE</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effectLst/>
                        </a:rPr>
                        <a:t>0.43</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dirty="0">
                          <a:effectLst/>
                        </a:rPr>
                        <a:t>0.22</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73257543"/>
                  </a:ext>
                </a:extLst>
              </a:tr>
              <a:tr h="0">
                <a:tc>
                  <a:txBody>
                    <a:bodyPr/>
                    <a:lstStyle/>
                    <a:p>
                      <a:pPr fontAlgn="t"/>
                      <a:r>
                        <a:rPr lang="en-US" dirty="0">
                          <a:effectLst/>
                        </a:rPr>
                        <a:t>FE</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1.01</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0.29</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64886745"/>
                  </a:ext>
                </a:extLst>
              </a:tr>
            </a:tbl>
          </a:graphicData>
        </a:graphic>
      </p:graphicFrame>
      <p:pic>
        <p:nvPicPr>
          <p:cNvPr id="40" name="Picture 39" descr="A picture containing rock, outdoor, sky, water&#10;&#10;Description automatically generated">
            <a:extLst>
              <a:ext uri="{FF2B5EF4-FFF2-40B4-BE49-F238E27FC236}">
                <a16:creationId xmlns:a16="http://schemas.microsoft.com/office/drawing/2014/main" id="{67060CF6-8168-8BD7-6E29-4BC82829B35C}"/>
              </a:ext>
            </a:extLst>
          </p:cNvPr>
          <p:cNvPicPr>
            <a:picLocks noChangeAspect="1"/>
          </p:cNvPicPr>
          <p:nvPr/>
        </p:nvPicPr>
        <p:blipFill>
          <a:blip r:embed="rId2"/>
          <a:stretch>
            <a:fillRect/>
          </a:stretch>
        </p:blipFill>
        <p:spPr>
          <a:xfrm>
            <a:off x="9866844" y="-10933"/>
            <a:ext cx="2325156" cy="2325156"/>
          </a:xfrm>
          <a:prstGeom prst="rect">
            <a:avLst/>
          </a:prstGeom>
        </p:spPr>
      </p:pic>
    </p:spTree>
    <p:extLst>
      <p:ext uri="{BB962C8B-B14F-4D97-AF65-F5344CB8AC3E}">
        <p14:creationId xmlns:p14="http://schemas.microsoft.com/office/powerpoint/2010/main" val="17107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9853-D284-4B43-A95C-739517BA69C0}"/>
              </a:ext>
            </a:extLst>
          </p:cNvPr>
          <p:cNvSpPr>
            <a:spLocks noGrp="1"/>
          </p:cNvSpPr>
          <p:nvPr>
            <p:ph type="title"/>
          </p:nvPr>
        </p:nvSpPr>
        <p:spPr>
          <a:xfrm>
            <a:off x="0" y="144297"/>
            <a:ext cx="12192000" cy="1008952"/>
          </a:xfrm>
        </p:spPr>
        <p:txBody>
          <a:bodyPr>
            <a:normAutofit/>
          </a:bodyPr>
          <a:lstStyle/>
          <a:p>
            <a:r>
              <a:rPr lang="en-US" dirty="0"/>
              <a:t>Reducing DF By Decomposing Temperature</a:t>
            </a:r>
          </a:p>
        </p:txBody>
      </p:sp>
      <p:sp>
        <p:nvSpPr>
          <p:cNvPr id="3" name="TextBox 2">
            <a:extLst>
              <a:ext uri="{FF2B5EF4-FFF2-40B4-BE49-F238E27FC236}">
                <a16:creationId xmlns:a16="http://schemas.microsoft.com/office/drawing/2014/main" id="{F42BCA7B-EAD8-8242-AFF1-9CCC5DF08225}"/>
              </a:ext>
            </a:extLst>
          </p:cNvPr>
          <p:cNvSpPr txBox="1"/>
          <p:nvPr/>
        </p:nvSpPr>
        <p:spPr>
          <a:xfrm>
            <a:off x="4851498" y="4642921"/>
            <a:ext cx="2853345" cy="1015663"/>
          </a:xfrm>
          <a:prstGeom prst="rect">
            <a:avLst/>
          </a:prstGeom>
          <a:solidFill>
            <a:schemeClr val="accent2">
              <a:lumMod val="60000"/>
              <a:lumOff val="40000"/>
            </a:schemeClr>
          </a:solidFill>
          <a:ln w="25400">
            <a:solidFill>
              <a:schemeClr val="tx1"/>
            </a:solidFill>
          </a:ln>
        </p:spPr>
        <p:txBody>
          <a:bodyPr wrap="none" rtlCol="0">
            <a:spAutoFit/>
          </a:bodyPr>
          <a:lstStyle/>
          <a:p>
            <a:pPr algn="ctr"/>
            <a:r>
              <a:rPr lang="en-US" sz="3000" dirty="0">
                <a:cs typeface="Calibri Light"/>
              </a:rPr>
              <a:t>Site Temperature</a:t>
            </a:r>
          </a:p>
          <a:p>
            <a:pPr algn="ctr"/>
            <a:r>
              <a:rPr lang="en-US" sz="3000" dirty="0">
                <a:cs typeface="Calibri Light"/>
              </a:rPr>
              <a:t>In Year T</a:t>
            </a:r>
          </a:p>
        </p:txBody>
      </p:sp>
      <p:sp>
        <p:nvSpPr>
          <p:cNvPr id="4" name="TextBox 3">
            <a:extLst>
              <a:ext uri="{FF2B5EF4-FFF2-40B4-BE49-F238E27FC236}">
                <a16:creationId xmlns:a16="http://schemas.microsoft.com/office/drawing/2014/main" id="{0944B974-6779-2440-B561-6ACE94ECAD58}"/>
              </a:ext>
            </a:extLst>
          </p:cNvPr>
          <p:cNvSpPr txBox="1"/>
          <p:nvPr/>
        </p:nvSpPr>
        <p:spPr>
          <a:xfrm>
            <a:off x="9865875" y="4849630"/>
            <a:ext cx="1074333" cy="553998"/>
          </a:xfrm>
          <a:prstGeom prst="rect">
            <a:avLst/>
          </a:prstGeom>
          <a:solidFill>
            <a:schemeClr val="accent2">
              <a:lumMod val="60000"/>
              <a:lumOff val="40000"/>
            </a:schemeClr>
          </a:solidFill>
          <a:ln w="25400">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59423B44-E3A0-A641-9099-668164F11BBC}"/>
              </a:ext>
            </a:extLst>
          </p:cNvPr>
          <p:cNvCxnSpPr>
            <a:stCxn id="3" idx="3"/>
            <a:endCxn id="4" idx="1"/>
          </p:cNvCxnSpPr>
          <p:nvPr/>
        </p:nvCxnSpPr>
        <p:spPr>
          <a:xfrm flipV="1">
            <a:off x="7704843" y="5126629"/>
            <a:ext cx="2161032" cy="2412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E042EF46-9D19-1D4F-8DFE-EA7780DD855E}"/>
              </a:ext>
            </a:extLst>
          </p:cNvPr>
          <p:cNvCxnSpPr>
            <a:cxnSpLocks/>
            <a:stCxn id="8" idx="5"/>
            <a:endCxn id="16" idx="0"/>
          </p:cNvCxnSpPr>
          <p:nvPr/>
        </p:nvCxnSpPr>
        <p:spPr>
          <a:xfrm>
            <a:off x="3439413" y="2459135"/>
            <a:ext cx="2842735" cy="85335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0179932C-F03B-854A-920A-26D28A7733F0}"/>
              </a:ext>
            </a:extLst>
          </p:cNvPr>
          <p:cNvCxnSpPr>
            <a:cxnSpLocks/>
            <a:stCxn id="8" idx="6"/>
            <a:endCxn id="9" idx="2"/>
          </p:cNvCxnSpPr>
          <p:nvPr/>
        </p:nvCxnSpPr>
        <p:spPr>
          <a:xfrm>
            <a:off x="4010787" y="2076475"/>
            <a:ext cx="694376" cy="1468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8" name="Oval 7">
            <a:extLst>
              <a:ext uri="{FF2B5EF4-FFF2-40B4-BE49-F238E27FC236}">
                <a16:creationId xmlns:a16="http://schemas.microsoft.com/office/drawing/2014/main" id="{FFF03F76-48BE-154D-A26B-8F512347EACA}"/>
              </a:ext>
            </a:extLst>
          </p:cNvPr>
          <p:cNvSpPr/>
          <p:nvPr/>
        </p:nvSpPr>
        <p:spPr>
          <a:xfrm>
            <a:off x="109198" y="1535312"/>
            <a:ext cx="3901589" cy="1082326"/>
          </a:xfrm>
          <a:prstGeom prst="ellipse">
            <a:avLst/>
          </a:prstGeom>
          <a:solidFill>
            <a:schemeClr val="accent4">
              <a:lumMod val="60000"/>
              <a:lumOff val="4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Oceanography</a:t>
            </a:r>
          </a:p>
        </p:txBody>
      </p:sp>
      <p:sp>
        <p:nvSpPr>
          <p:cNvPr id="9" name="Oval 8">
            <a:extLst>
              <a:ext uri="{FF2B5EF4-FFF2-40B4-BE49-F238E27FC236}">
                <a16:creationId xmlns:a16="http://schemas.microsoft.com/office/drawing/2014/main" id="{B1EDC90D-E4FE-834E-A375-1FDEB658C415}"/>
              </a:ext>
            </a:extLst>
          </p:cNvPr>
          <p:cNvSpPr/>
          <p:nvPr/>
        </p:nvSpPr>
        <p:spPr>
          <a:xfrm>
            <a:off x="4705163" y="1549992"/>
            <a:ext cx="3476052" cy="1082326"/>
          </a:xfrm>
          <a:prstGeom prst="ellipse">
            <a:avLst/>
          </a:prstGeom>
          <a:solidFill>
            <a:schemeClr val="accent4">
              <a:lumMod val="60000"/>
              <a:lumOff val="4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Recruitment</a:t>
            </a:r>
          </a:p>
        </p:txBody>
      </p:sp>
      <p:cxnSp>
        <p:nvCxnSpPr>
          <p:cNvPr id="10" name="Straight Arrow Connector 9">
            <a:extLst>
              <a:ext uri="{FF2B5EF4-FFF2-40B4-BE49-F238E27FC236}">
                <a16:creationId xmlns:a16="http://schemas.microsoft.com/office/drawing/2014/main" id="{EEEE09E1-C7E3-E449-A742-F4A3448110A6}"/>
              </a:ext>
            </a:extLst>
          </p:cNvPr>
          <p:cNvCxnSpPr>
            <a:cxnSpLocks/>
            <a:stCxn id="9" idx="6"/>
            <a:endCxn id="4" idx="1"/>
          </p:cNvCxnSpPr>
          <p:nvPr/>
        </p:nvCxnSpPr>
        <p:spPr>
          <a:xfrm>
            <a:off x="8181215" y="2091155"/>
            <a:ext cx="1684660" cy="303547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7" name="Oval 36">
            <a:extLst>
              <a:ext uri="{FF2B5EF4-FFF2-40B4-BE49-F238E27FC236}">
                <a16:creationId xmlns:a16="http://schemas.microsoft.com/office/drawing/2014/main" id="{2A73346C-333D-3D41-AF89-EDFA9B673C49}"/>
              </a:ext>
            </a:extLst>
          </p:cNvPr>
          <p:cNvSpPr/>
          <p:nvPr/>
        </p:nvSpPr>
        <p:spPr>
          <a:xfrm>
            <a:off x="280117" y="4291274"/>
            <a:ext cx="3559749" cy="1718957"/>
          </a:xfrm>
          <a:prstGeom prst="ellipse">
            <a:avLst/>
          </a:prstGeom>
          <a:solidFill>
            <a:schemeClr val="accent2">
              <a:lumMod val="60000"/>
              <a:lumOff val="40000"/>
            </a:schemeClr>
          </a:solidFill>
          <a:ln w="254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Other Things Driving Temperature</a:t>
            </a:r>
          </a:p>
        </p:txBody>
      </p:sp>
      <p:cxnSp>
        <p:nvCxnSpPr>
          <p:cNvPr id="38" name="Straight Arrow Connector 37">
            <a:extLst>
              <a:ext uri="{FF2B5EF4-FFF2-40B4-BE49-F238E27FC236}">
                <a16:creationId xmlns:a16="http://schemas.microsoft.com/office/drawing/2014/main" id="{05AE4AC0-2FF2-554A-BF7E-E441B078821E}"/>
              </a:ext>
            </a:extLst>
          </p:cNvPr>
          <p:cNvCxnSpPr>
            <a:cxnSpLocks/>
            <a:stCxn id="37" idx="6"/>
            <a:endCxn id="3" idx="1"/>
          </p:cNvCxnSpPr>
          <p:nvPr/>
        </p:nvCxnSpPr>
        <p:spPr>
          <a:xfrm>
            <a:off x="3839866" y="5150753"/>
            <a:ext cx="1011632" cy="0"/>
          </a:xfrm>
          <a:prstGeom prst="straightConnector1">
            <a:avLst/>
          </a:prstGeom>
          <a:ln w="5080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1B46B7E6-4078-9E4C-8BCA-3C57847BE74E}"/>
              </a:ext>
            </a:extLst>
          </p:cNvPr>
          <p:cNvSpPr txBox="1"/>
          <p:nvPr/>
        </p:nvSpPr>
        <p:spPr>
          <a:xfrm>
            <a:off x="4359345" y="3312492"/>
            <a:ext cx="3845605" cy="553998"/>
          </a:xfrm>
          <a:prstGeom prst="rect">
            <a:avLst/>
          </a:prstGeom>
          <a:solidFill>
            <a:schemeClr val="accent4">
              <a:lumMod val="60000"/>
              <a:lumOff val="40000"/>
            </a:schemeClr>
          </a:solidFill>
          <a:ln w="25400">
            <a:solidFill>
              <a:schemeClr val="tx1"/>
            </a:solidFill>
          </a:ln>
        </p:spPr>
        <p:txBody>
          <a:bodyPr wrap="none" rtlCol="0">
            <a:spAutoFit/>
          </a:bodyPr>
          <a:lstStyle/>
          <a:p>
            <a:pPr algn="ctr"/>
            <a:r>
              <a:rPr lang="en-US" sz="3000" dirty="0">
                <a:cs typeface="Calibri Light"/>
              </a:rPr>
              <a:t>Site Mean Temperature</a:t>
            </a:r>
          </a:p>
        </p:txBody>
      </p:sp>
      <p:cxnSp>
        <p:nvCxnSpPr>
          <p:cNvPr id="19" name="Straight Arrow Connector 18">
            <a:extLst>
              <a:ext uri="{FF2B5EF4-FFF2-40B4-BE49-F238E27FC236}">
                <a16:creationId xmlns:a16="http://schemas.microsoft.com/office/drawing/2014/main" id="{F51CD6A0-64B9-F549-8D7D-0C152D1411BD}"/>
              </a:ext>
            </a:extLst>
          </p:cNvPr>
          <p:cNvCxnSpPr>
            <a:cxnSpLocks/>
            <a:stCxn id="16" idx="2"/>
            <a:endCxn id="3" idx="0"/>
          </p:cNvCxnSpPr>
          <p:nvPr/>
        </p:nvCxnSpPr>
        <p:spPr>
          <a:xfrm flipH="1">
            <a:off x="6278171" y="3866490"/>
            <a:ext cx="3977" cy="77643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D54EFF63-63AD-BF5D-4605-6798D380A582}"/>
              </a:ext>
            </a:extLst>
          </p:cNvPr>
          <p:cNvSpPr txBox="1"/>
          <p:nvPr/>
        </p:nvSpPr>
        <p:spPr>
          <a:xfrm>
            <a:off x="1650688" y="3173993"/>
            <a:ext cx="2571923" cy="830997"/>
          </a:xfrm>
          <a:prstGeom prst="rect">
            <a:avLst/>
          </a:prstGeom>
          <a:noFill/>
        </p:spPr>
        <p:txBody>
          <a:bodyPr wrap="none" rtlCol="0">
            <a:spAutoFit/>
          </a:bodyPr>
          <a:lstStyle/>
          <a:p>
            <a:r>
              <a:rPr lang="en-US" sz="2400" dirty="0">
                <a:solidFill>
                  <a:srgbClr val="FF0000"/>
                </a:solidFill>
              </a:rPr>
              <a:t>Proxy for Site-Level</a:t>
            </a:r>
          </a:p>
          <a:p>
            <a:r>
              <a:rPr lang="en-US" sz="2400" dirty="0">
                <a:solidFill>
                  <a:srgbClr val="FF0000"/>
                </a:solidFill>
              </a:rPr>
              <a:t>Omitted Variables</a:t>
            </a:r>
          </a:p>
        </p:txBody>
      </p:sp>
    </p:spTree>
    <p:extLst>
      <p:ext uri="{BB962C8B-B14F-4D97-AF65-F5344CB8AC3E}">
        <p14:creationId xmlns:p14="http://schemas.microsoft.com/office/powerpoint/2010/main" val="20897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7" presetClass="emph" presetSubtype="2" fill="hold" nodeType="clickEffect">
                                  <p:stCondLst>
                                    <p:cond delay="0"/>
                                  </p:stCondLst>
                                  <p:childTnLst>
                                    <p:animClr clrSpc="rgb" dir="cw">
                                      <p:cBhvr>
                                        <p:cTn id="40" dur="500" fill="hold"/>
                                        <p:tgtEl>
                                          <p:spTgt spid="16"/>
                                        </p:tgtEl>
                                        <p:attrNameLst>
                                          <p:attrName>stroke.color</p:attrName>
                                        </p:attrNameLst>
                                      </p:cBhvr>
                                      <p:to>
                                        <a:srgbClr val="F3CD61"/>
                                      </p:to>
                                    </p:animClr>
                                    <p:set>
                                      <p:cBhvr>
                                        <p:cTn id="41" dur="500" fill="hold"/>
                                        <p:tgtEl>
                                          <p:spTgt spid="16"/>
                                        </p:tgtEl>
                                        <p:attrNameLst>
                                          <p:attrName>stroke.on</p:attrName>
                                        </p:attrNameLst>
                                      </p:cBhvr>
                                      <p:to>
                                        <p:strVal val="tru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37" grpId="0" animBg="1"/>
      <p:bldP spid="16" grpId="0" animBg="1"/>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AA52-E42E-6446-9892-304A67C21F14}"/>
              </a:ext>
            </a:extLst>
          </p:cNvPr>
          <p:cNvSpPr>
            <a:spLocks noGrp="1"/>
          </p:cNvSpPr>
          <p:nvPr>
            <p:ph type="title"/>
          </p:nvPr>
        </p:nvSpPr>
        <p:spPr/>
        <p:txBody>
          <a:bodyPr>
            <a:normAutofit/>
          </a:bodyPr>
          <a:lstStyle/>
          <a:p>
            <a:r>
              <a:rPr lang="en-US" dirty="0"/>
              <a:t>Group Mean Covariates: The </a:t>
            </a:r>
            <a:r>
              <a:rPr lang="en-US" dirty="0" err="1"/>
              <a:t>Mundlak</a:t>
            </a:r>
            <a:r>
              <a:rPr lang="en-US" dirty="0"/>
              <a:t> Device</a:t>
            </a:r>
          </a:p>
        </p:txBody>
      </p:sp>
      <p:sp>
        <p:nvSpPr>
          <p:cNvPr id="3" name="TextBox 2">
            <a:extLst>
              <a:ext uri="{FF2B5EF4-FFF2-40B4-BE49-F238E27FC236}">
                <a16:creationId xmlns:a16="http://schemas.microsoft.com/office/drawing/2014/main" id="{4B3D1909-D6C3-F54A-977A-15447669FE57}"/>
              </a:ext>
            </a:extLst>
          </p:cNvPr>
          <p:cNvSpPr txBox="1"/>
          <p:nvPr/>
        </p:nvSpPr>
        <p:spPr>
          <a:xfrm>
            <a:off x="1421117" y="3869977"/>
            <a:ext cx="2853345" cy="1015663"/>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3000" dirty="0">
                <a:cs typeface="Calibri Light"/>
              </a:rPr>
              <a:t>Site Temperature</a:t>
            </a:r>
          </a:p>
          <a:p>
            <a:pPr algn="ctr"/>
            <a:r>
              <a:rPr lang="en-US" sz="3000" dirty="0">
                <a:cs typeface="Calibri Light"/>
              </a:rPr>
              <a:t>In Year T</a:t>
            </a:r>
          </a:p>
        </p:txBody>
      </p:sp>
      <p:sp>
        <p:nvSpPr>
          <p:cNvPr id="4" name="TextBox 3">
            <a:extLst>
              <a:ext uri="{FF2B5EF4-FFF2-40B4-BE49-F238E27FC236}">
                <a16:creationId xmlns:a16="http://schemas.microsoft.com/office/drawing/2014/main" id="{C9442F79-A913-3B45-8757-4974583A9917}"/>
              </a:ext>
            </a:extLst>
          </p:cNvPr>
          <p:cNvSpPr txBox="1"/>
          <p:nvPr/>
        </p:nvSpPr>
        <p:spPr>
          <a:xfrm>
            <a:off x="5609961" y="2713437"/>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1D59123B-7769-044B-9FF3-722E92EC6C69}"/>
              </a:ext>
            </a:extLst>
          </p:cNvPr>
          <p:cNvCxnSpPr>
            <a:cxnSpLocks/>
            <a:stCxn id="3" idx="3"/>
            <a:endCxn id="4" idx="2"/>
          </p:cNvCxnSpPr>
          <p:nvPr/>
        </p:nvCxnSpPr>
        <p:spPr>
          <a:xfrm flipV="1">
            <a:off x="4274462" y="3267435"/>
            <a:ext cx="1872666" cy="111037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6" name="Oval 5">
            <a:extLst>
              <a:ext uri="{FF2B5EF4-FFF2-40B4-BE49-F238E27FC236}">
                <a16:creationId xmlns:a16="http://schemas.microsoft.com/office/drawing/2014/main" id="{23AB3EAB-887C-0B47-8270-CD19FD8C7A13}"/>
              </a:ext>
            </a:extLst>
          </p:cNvPr>
          <p:cNvSpPr/>
          <p:nvPr/>
        </p:nvSpPr>
        <p:spPr>
          <a:xfrm>
            <a:off x="3155475" y="1462088"/>
            <a:ext cx="2213748"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Site</a:t>
            </a:r>
          </a:p>
        </p:txBody>
      </p:sp>
      <p:cxnSp>
        <p:nvCxnSpPr>
          <p:cNvPr id="7" name="Straight Arrow Connector 6">
            <a:extLst>
              <a:ext uri="{FF2B5EF4-FFF2-40B4-BE49-F238E27FC236}">
                <a16:creationId xmlns:a16="http://schemas.microsoft.com/office/drawing/2014/main" id="{3F95361B-0E4F-6846-80F5-2522E630E943}"/>
              </a:ext>
            </a:extLst>
          </p:cNvPr>
          <p:cNvCxnSpPr>
            <a:cxnSpLocks/>
            <a:stCxn id="6" idx="5"/>
            <a:endCxn id="4" idx="0"/>
          </p:cNvCxnSpPr>
          <p:nvPr/>
        </p:nvCxnSpPr>
        <p:spPr>
          <a:xfrm>
            <a:off x="5045027" y="2385911"/>
            <a:ext cx="1102101" cy="32752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Oval 8">
            <a:extLst>
              <a:ext uri="{FF2B5EF4-FFF2-40B4-BE49-F238E27FC236}">
                <a16:creationId xmlns:a16="http://schemas.microsoft.com/office/drawing/2014/main" id="{23AF4715-49E7-1C4F-8751-50D5CA70C677}"/>
              </a:ext>
            </a:extLst>
          </p:cNvPr>
          <p:cNvSpPr/>
          <p:nvPr/>
        </p:nvSpPr>
        <p:spPr>
          <a:xfrm>
            <a:off x="6949705" y="1467349"/>
            <a:ext cx="1443332"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Error</a:t>
            </a:r>
          </a:p>
        </p:txBody>
      </p:sp>
      <p:cxnSp>
        <p:nvCxnSpPr>
          <p:cNvPr id="10" name="Straight Arrow Connector 9">
            <a:extLst>
              <a:ext uri="{FF2B5EF4-FFF2-40B4-BE49-F238E27FC236}">
                <a16:creationId xmlns:a16="http://schemas.microsoft.com/office/drawing/2014/main" id="{D37A8D73-7344-4342-BD87-F72B7D74DBFE}"/>
              </a:ext>
            </a:extLst>
          </p:cNvPr>
          <p:cNvCxnSpPr>
            <a:cxnSpLocks/>
            <a:stCxn id="9" idx="3"/>
            <a:endCxn id="4" idx="0"/>
          </p:cNvCxnSpPr>
          <p:nvPr/>
        </p:nvCxnSpPr>
        <p:spPr>
          <a:xfrm flipH="1">
            <a:off x="6147128" y="2391172"/>
            <a:ext cx="1013948" cy="32226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C18869D5-9C0F-1540-A8C1-1622BF428728}"/>
              </a:ext>
            </a:extLst>
          </p:cNvPr>
          <p:cNvSpPr txBox="1"/>
          <p:nvPr/>
        </p:nvSpPr>
        <p:spPr>
          <a:xfrm>
            <a:off x="1421117" y="2533551"/>
            <a:ext cx="2170402" cy="1015663"/>
          </a:xfrm>
          <a:prstGeom prst="rect">
            <a:avLst/>
          </a:prstGeom>
          <a:solidFill>
            <a:schemeClr val="accent4">
              <a:lumMod val="60000"/>
              <a:lumOff val="40000"/>
            </a:schemeClr>
          </a:solidFill>
          <a:ln>
            <a:solidFill>
              <a:schemeClr val="tx1"/>
            </a:solidFill>
          </a:ln>
        </p:spPr>
        <p:txBody>
          <a:bodyPr wrap="none" rtlCol="0">
            <a:spAutoFit/>
          </a:bodyPr>
          <a:lstStyle/>
          <a:p>
            <a:pPr algn="ctr"/>
            <a:r>
              <a:rPr lang="en-US" sz="3000" dirty="0">
                <a:cs typeface="Calibri Light"/>
              </a:rPr>
              <a:t>Site Mean </a:t>
            </a:r>
          </a:p>
          <a:p>
            <a:pPr algn="ctr"/>
            <a:r>
              <a:rPr lang="en-US" sz="3000" dirty="0">
                <a:cs typeface="Calibri Light"/>
              </a:rPr>
              <a:t>Temperature</a:t>
            </a:r>
          </a:p>
        </p:txBody>
      </p:sp>
      <p:cxnSp>
        <p:nvCxnSpPr>
          <p:cNvPr id="28" name="Straight Arrow Connector 17">
            <a:extLst>
              <a:ext uri="{FF2B5EF4-FFF2-40B4-BE49-F238E27FC236}">
                <a16:creationId xmlns:a16="http://schemas.microsoft.com/office/drawing/2014/main" id="{D3D0737F-4F1F-D946-90DB-3FABAE3569B0}"/>
              </a:ext>
            </a:extLst>
          </p:cNvPr>
          <p:cNvCxnSpPr>
            <a:cxnSpLocks/>
          </p:cNvCxnSpPr>
          <p:nvPr/>
        </p:nvCxnSpPr>
        <p:spPr>
          <a:xfrm rot="10800000">
            <a:off x="1446989" y="3076072"/>
            <a:ext cx="9525" cy="1370965"/>
          </a:xfrm>
          <a:prstGeom prst="curvedConnector3">
            <a:avLst>
              <a:gd name="adj1" fmla="val 13298512"/>
            </a:avLst>
          </a:prstGeom>
          <a:ln w="57150" cmpd="sng">
            <a:solidFill>
              <a:schemeClr val="tx1"/>
            </a:solidFill>
            <a:prstDash val="solid"/>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1490F683-E9DB-C84E-891D-192AA38D22F5}"/>
              </a:ext>
            </a:extLst>
          </p:cNvPr>
          <p:cNvCxnSpPr>
            <a:cxnSpLocks/>
            <a:stCxn id="18" idx="3"/>
            <a:endCxn id="4" idx="1"/>
          </p:cNvCxnSpPr>
          <p:nvPr/>
        </p:nvCxnSpPr>
        <p:spPr>
          <a:xfrm flipV="1">
            <a:off x="3591519" y="2990436"/>
            <a:ext cx="2018442" cy="5094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1423ABD5-0AE9-AC4F-A65C-F193A362C5D1}"/>
              </a:ext>
            </a:extLst>
          </p:cNvPr>
          <p:cNvSpPr txBox="1"/>
          <p:nvPr/>
        </p:nvSpPr>
        <p:spPr>
          <a:xfrm>
            <a:off x="8702733" y="1799439"/>
            <a:ext cx="3626748" cy="4893647"/>
          </a:xfrm>
          <a:prstGeom prst="rect">
            <a:avLst/>
          </a:prstGeom>
          <a:noFill/>
        </p:spPr>
        <p:txBody>
          <a:bodyPr wrap="square" rtlCol="0">
            <a:spAutoFit/>
          </a:bodyPr>
          <a:lstStyle/>
          <a:p>
            <a:pPr marL="214313" indent="-214313">
              <a:buFont typeface="Arial" panose="020B0604020202020204" pitchFamily="34" charset="0"/>
              <a:buChar char="•"/>
            </a:pPr>
            <a:r>
              <a:rPr lang="en-US" sz="2400" dirty="0"/>
              <a:t>Estimates effect of temperature WITHOUT covarying drivers at Site level</a:t>
            </a:r>
          </a:p>
          <a:p>
            <a:pPr marL="214313" indent="-214313">
              <a:buFont typeface="Arial" panose="020B0604020202020204" pitchFamily="34" charset="0"/>
              <a:buChar char="•"/>
            </a:pPr>
            <a:endParaRPr lang="en-US" sz="2400" dirty="0"/>
          </a:p>
          <a:p>
            <a:pPr marL="214313" indent="-214313">
              <a:buFont typeface="Arial" panose="020B0604020202020204" pitchFamily="34" charset="0"/>
              <a:buChar char="•"/>
            </a:pPr>
            <a:r>
              <a:rPr lang="en-US" sz="2400" b="1" dirty="0"/>
              <a:t>Site mean temperature represents</a:t>
            </a:r>
            <a:r>
              <a:rPr lang="en-US" sz="2400" b="1" i="1" dirty="0"/>
              <a:t> between Site </a:t>
            </a:r>
            <a:r>
              <a:rPr lang="en-US" sz="2400" b="1" dirty="0"/>
              <a:t>variation from other drivers</a:t>
            </a:r>
          </a:p>
          <a:p>
            <a:pPr marL="214313" indent="-214313">
              <a:buFont typeface="Arial" panose="020B0604020202020204" pitchFamily="34" charset="0"/>
              <a:buChar char="•"/>
            </a:pPr>
            <a:endParaRPr lang="en-US" sz="2400" dirty="0"/>
          </a:p>
          <a:p>
            <a:pPr marL="214313" indent="-214313">
              <a:buFont typeface="Arial" panose="020B0604020202020204" pitchFamily="34" charset="0"/>
              <a:buChar char="•"/>
            </a:pPr>
            <a:r>
              <a:rPr lang="en-US" sz="2400" dirty="0"/>
              <a:t>Calculate </a:t>
            </a:r>
            <a:r>
              <a:rPr lang="en-US" sz="2400" i="1" dirty="0"/>
              <a:t>temperature anomaly from site </a:t>
            </a:r>
            <a:r>
              <a:rPr lang="en-US" sz="2400" dirty="0"/>
              <a:t>if collinearity high</a:t>
            </a:r>
          </a:p>
        </p:txBody>
      </p:sp>
      <p:graphicFrame>
        <p:nvGraphicFramePr>
          <p:cNvPr id="8" name="Table 7">
            <a:extLst>
              <a:ext uri="{FF2B5EF4-FFF2-40B4-BE49-F238E27FC236}">
                <a16:creationId xmlns:a16="http://schemas.microsoft.com/office/drawing/2014/main" id="{F4010151-8051-55D5-1450-D56ADCC2C58A}"/>
              </a:ext>
            </a:extLst>
          </p:cNvPr>
          <p:cNvGraphicFramePr>
            <a:graphicFrameLocks noGrp="1"/>
          </p:cNvGraphicFramePr>
          <p:nvPr/>
        </p:nvGraphicFramePr>
        <p:xfrm>
          <a:off x="423947" y="5082903"/>
          <a:ext cx="7466985" cy="1108710"/>
        </p:xfrm>
        <a:graphic>
          <a:graphicData uri="http://schemas.openxmlformats.org/drawingml/2006/table">
            <a:tbl>
              <a:tblPr/>
              <a:tblGrid>
                <a:gridCol w="2488995">
                  <a:extLst>
                    <a:ext uri="{9D8B030D-6E8A-4147-A177-3AD203B41FA5}">
                      <a16:colId xmlns:a16="http://schemas.microsoft.com/office/drawing/2014/main" val="1422583222"/>
                    </a:ext>
                  </a:extLst>
                </a:gridCol>
                <a:gridCol w="2488995">
                  <a:extLst>
                    <a:ext uri="{9D8B030D-6E8A-4147-A177-3AD203B41FA5}">
                      <a16:colId xmlns:a16="http://schemas.microsoft.com/office/drawing/2014/main" val="4001609109"/>
                    </a:ext>
                  </a:extLst>
                </a:gridCol>
                <a:gridCol w="2488995">
                  <a:extLst>
                    <a:ext uri="{9D8B030D-6E8A-4147-A177-3AD203B41FA5}">
                      <a16:colId xmlns:a16="http://schemas.microsoft.com/office/drawing/2014/main" val="2280672499"/>
                    </a:ext>
                  </a:extLst>
                </a:gridCol>
              </a:tblGrid>
              <a:tr h="0">
                <a:tc>
                  <a:txBody>
                    <a:bodyPr/>
                    <a:lstStyle/>
                    <a:p>
                      <a:pPr algn="l" fontAlgn="b"/>
                      <a:r>
                        <a:rPr lang="en-US" b="1" dirty="0">
                          <a:effectLst/>
                        </a:rPr>
                        <a:t>Model Type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Temp Estimate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SE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7518349"/>
                  </a:ext>
                </a:extLst>
              </a:tr>
              <a:tr h="0">
                <a:tc>
                  <a:txBody>
                    <a:bodyPr/>
                    <a:lstStyle/>
                    <a:p>
                      <a:pPr fontAlgn="t"/>
                      <a:r>
                        <a:rPr lang="en-US">
                          <a:effectLst/>
                        </a:rPr>
                        <a:t>RE</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effectLst/>
                        </a:rPr>
                        <a:t>0.43</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dirty="0">
                          <a:effectLst/>
                        </a:rPr>
                        <a:t>0.22</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46537218"/>
                  </a:ext>
                </a:extLst>
              </a:tr>
              <a:tr h="0">
                <a:tc>
                  <a:txBody>
                    <a:bodyPr/>
                    <a:lstStyle/>
                    <a:p>
                      <a:pPr fontAlgn="t"/>
                      <a:r>
                        <a:rPr lang="en-US">
                          <a:effectLst/>
                        </a:rPr>
                        <a:t>Group Mean Covariate</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1.01</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0.30</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46229456"/>
                  </a:ext>
                </a:extLst>
              </a:tr>
            </a:tbl>
          </a:graphicData>
        </a:graphic>
      </p:graphicFrame>
    </p:spTree>
    <p:extLst>
      <p:ext uri="{BB962C8B-B14F-4D97-AF65-F5344CB8AC3E}">
        <p14:creationId xmlns:p14="http://schemas.microsoft.com/office/powerpoint/2010/main" val="22387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18255"/>
            <a:ext cx="12086492" cy="1325563"/>
          </a:xfrm>
        </p:spPr>
        <p:txBody>
          <a:bodyPr/>
          <a:lstStyle/>
          <a:p>
            <a:r>
              <a:rPr lang="en-US" dirty="0"/>
              <a:t>Making Causal Conclusions from Observational Data</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0" y="1825625"/>
            <a:ext cx="11476892" cy="4351338"/>
          </a:xfrm>
        </p:spPr>
        <p:txBody>
          <a:bodyPr>
            <a:normAutofit fontScale="92500"/>
          </a:bodyPr>
          <a:lstStyle/>
          <a:p>
            <a:pPr marL="514350" indent="-514350">
              <a:lnSpc>
                <a:spcPct val="160000"/>
              </a:lnSpc>
              <a:buFont typeface="+mj-lt"/>
              <a:buAutoNum type="arabicPeriod"/>
            </a:pPr>
            <a:r>
              <a:rPr lang="en-US" sz="3600" dirty="0"/>
              <a:t>Sampling to Avoid Bias</a:t>
            </a:r>
          </a:p>
          <a:p>
            <a:pPr marL="514350" indent="-514350">
              <a:lnSpc>
                <a:spcPct val="160000"/>
              </a:lnSpc>
              <a:buFont typeface="+mj-lt"/>
              <a:buAutoNum type="arabicPeriod"/>
            </a:pPr>
            <a:r>
              <a:rPr lang="en-US" sz="3600" dirty="0"/>
              <a:t>Selecting Variables for Analysis and Avoiding the Causal Salad</a:t>
            </a:r>
          </a:p>
          <a:p>
            <a:pPr marL="514350" indent="-514350">
              <a:lnSpc>
                <a:spcPct val="160000"/>
              </a:lnSpc>
              <a:buFont typeface="+mj-lt"/>
              <a:buAutoNum type="arabicPeriod"/>
            </a:pPr>
            <a:r>
              <a:rPr lang="en-US" sz="3600" dirty="0"/>
              <a:t>Using Clustering to Avoid Confounding</a:t>
            </a:r>
          </a:p>
          <a:p>
            <a:pPr marL="514350" indent="-514350">
              <a:lnSpc>
                <a:spcPct val="160000"/>
              </a:lnSpc>
              <a:buFont typeface="+mj-lt"/>
              <a:buAutoNum type="arabicPeriod"/>
            </a:pPr>
            <a:r>
              <a:rPr lang="en-US" sz="3600" dirty="0"/>
              <a:t>Quasi-Experiments</a:t>
            </a:r>
          </a:p>
        </p:txBody>
      </p:sp>
    </p:spTree>
    <p:extLst>
      <p:ext uri="{BB962C8B-B14F-4D97-AF65-F5344CB8AC3E}">
        <p14:creationId xmlns:p14="http://schemas.microsoft.com/office/powerpoint/2010/main" val="1605495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AA52-E42E-6446-9892-304A67C21F14}"/>
              </a:ext>
            </a:extLst>
          </p:cNvPr>
          <p:cNvSpPr>
            <a:spLocks noGrp="1"/>
          </p:cNvSpPr>
          <p:nvPr>
            <p:ph type="title"/>
          </p:nvPr>
        </p:nvSpPr>
        <p:spPr>
          <a:xfrm>
            <a:off x="0" y="365125"/>
            <a:ext cx="11353800" cy="1325563"/>
          </a:xfrm>
        </p:spPr>
        <p:txBody>
          <a:bodyPr>
            <a:normAutofit/>
          </a:bodyPr>
          <a:lstStyle/>
          <a:p>
            <a:r>
              <a:rPr lang="en-US" dirty="0"/>
              <a:t>Group Mean Centering: An Anomalous Solution to Collinearity</a:t>
            </a:r>
          </a:p>
        </p:txBody>
      </p:sp>
      <p:sp>
        <p:nvSpPr>
          <p:cNvPr id="3" name="TextBox 2">
            <a:extLst>
              <a:ext uri="{FF2B5EF4-FFF2-40B4-BE49-F238E27FC236}">
                <a16:creationId xmlns:a16="http://schemas.microsoft.com/office/drawing/2014/main" id="{4B3D1909-D6C3-F54A-977A-15447669FE57}"/>
              </a:ext>
            </a:extLst>
          </p:cNvPr>
          <p:cNvSpPr txBox="1"/>
          <p:nvPr/>
        </p:nvSpPr>
        <p:spPr>
          <a:xfrm>
            <a:off x="3305606" y="3941633"/>
            <a:ext cx="2975110" cy="1015663"/>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Temperature</a:t>
            </a:r>
          </a:p>
          <a:p>
            <a:pPr algn="ctr"/>
            <a:r>
              <a:rPr lang="en-US" sz="3000" dirty="0">
                <a:cs typeface="Calibri Light"/>
              </a:rPr>
              <a:t>Anomaly in Year T</a:t>
            </a:r>
          </a:p>
        </p:txBody>
      </p:sp>
      <p:sp>
        <p:nvSpPr>
          <p:cNvPr id="4" name="TextBox 3">
            <a:extLst>
              <a:ext uri="{FF2B5EF4-FFF2-40B4-BE49-F238E27FC236}">
                <a16:creationId xmlns:a16="http://schemas.microsoft.com/office/drawing/2014/main" id="{C9442F79-A913-3B45-8757-4974583A9917}"/>
              </a:ext>
            </a:extLst>
          </p:cNvPr>
          <p:cNvSpPr txBox="1"/>
          <p:nvPr/>
        </p:nvSpPr>
        <p:spPr>
          <a:xfrm>
            <a:off x="7494450" y="2834703"/>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1D59123B-7769-044B-9FF3-722E92EC6C69}"/>
              </a:ext>
            </a:extLst>
          </p:cNvPr>
          <p:cNvCxnSpPr>
            <a:cxnSpLocks/>
            <a:stCxn id="3" idx="3"/>
            <a:endCxn id="4" idx="2"/>
          </p:cNvCxnSpPr>
          <p:nvPr/>
        </p:nvCxnSpPr>
        <p:spPr>
          <a:xfrm flipV="1">
            <a:off x="6280716" y="3388701"/>
            <a:ext cx="1750901" cy="106076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6" name="Oval 5">
            <a:extLst>
              <a:ext uri="{FF2B5EF4-FFF2-40B4-BE49-F238E27FC236}">
                <a16:creationId xmlns:a16="http://schemas.microsoft.com/office/drawing/2014/main" id="{23AB3EAB-887C-0B47-8270-CD19FD8C7A13}"/>
              </a:ext>
            </a:extLst>
          </p:cNvPr>
          <p:cNvSpPr/>
          <p:nvPr/>
        </p:nvSpPr>
        <p:spPr>
          <a:xfrm>
            <a:off x="5039964" y="1583354"/>
            <a:ext cx="2213748"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Site</a:t>
            </a:r>
          </a:p>
        </p:txBody>
      </p:sp>
      <p:cxnSp>
        <p:nvCxnSpPr>
          <p:cNvPr id="7" name="Straight Arrow Connector 6">
            <a:extLst>
              <a:ext uri="{FF2B5EF4-FFF2-40B4-BE49-F238E27FC236}">
                <a16:creationId xmlns:a16="http://schemas.microsoft.com/office/drawing/2014/main" id="{3F95361B-0E4F-6846-80F5-2522E630E943}"/>
              </a:ext>
            </a:extLst>
          </p:cNvPr>
          <p:cNvCxnSpPr>
            <a:cxnSpLocks/>
            <a:stCxn id="6" idx="5"/>
            <a:endCxn id="4" idx="0"/>
          </p:cNvCxnSpPr>
          <p:nvPr/>
        </p:nvCxnSpPr>
        <p:spPr>
          <a:xfrm>
            <a:off x="6929516" y="2507177"/>
            <a:ext cx="1102101" cy="32752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Oval 8">
            <a:extLst>
              <a:ext uri="{FF2B5EF4-FFF2-40B4-BE49-F238E27FC236}">
                <a16:creationId xmlns:a16="http://schemas.microsoft.com/office/drawing/2014/main" id="{23AF4715-49E7-1C4F-8751-50D5CA70C677}"/>
              </a:ext>
            </a:extLst>
          </p:cNvPr>
          <p:cNvSpPr/>
          <p:nvPr/>
        </p:nvSpPr>
        <p:spPr>
          <a:xfrm>
            <a:off x="8834194" y="1588615"/>
            <a:ext cx="1485789"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Error</a:t>
            </a:r>
          </a:p>
        </p:txBody>
      </p:sp>
      <p:cxnSp>
        <p:nvCxnSpPr>
          <p:cNvPr id="10" name="Straight Arrow Connector 9">
            <a:extLst>
              <a:ext uri="{FF2B5EF4-FFF2-40B4-BE49-F238E27FC236}">
                <a16:creationId xmlns:a16="http://schemas.microsoft.com/office/drawing/2014/main" id="{D37A8D73-7344-4342-BD87-F72B7D74DBFE}"/>
              </a:ext>
            </a:extLst>
          </p:cNvPr>
          <p:cNvCxnSpPr>
            <a:cxnSpLocks/>
            <a:stCxn id="9" idx="3"/>
            <a:endCxn id="4" idx="0"/>
          </p:cNvCxnSpPr>
          <p:nvPr/>
        </p:nvCxnSpPr>
        <p:spPr>
          <a:xfrm flipH="1">
            <a:off x="8031617" y="2512438"/>
            <a:ext cx="1020166" cy="322265"/>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C18869D5-9C0F-1540-A8C1-1622BF428728}"/>
              </a:ext>
            </a:extLst>
          </p:cNvPr>
          <p:cNvSpPr txBox="1"/>
          <p:nvPr/>
        </p:nvSpPr>
        <p:spPr>
          <a:xfrm>
            <a:off x="3305606" y="2654817"/>
            <a:ext cx="2170402" cy="1015663"/>
          </a:xfrm>
          <a:prstGeom prst="rect">
            <a:avLst/>
          </a:prstGeom>
          <a:solidFill>
            <a:schemeClr val="accent4">
              <a:lumMod val="60000"/>
              <a:lumOff val="40000"/>
            </a:schemeClr>
          </a:solidFill>
          <a:ln>
            <a:solidFill>
              <a:schemeClr val="tx1"/>
            </a:solidFill>
          </a:ln>
        </p:spPr>
        <p:txBody>
          <a:bodyPr wrap="none" rtlCol="0">
            <a:spAutoFit/>
          </a:bodyPr>
          <a:lstStyle/>
          <a:p>
            <a:pPr algn="ctr"/>
            <a:r>
              <a:rPr lang="en-US" sz="3000" dirty="0">
                <a:cs typeface="Calibri Light"/>
              </a:rPr>
              <a:t>Site Mean </a:t>
            </a:r>
          </a:p>
          <a:p>
            <a:pPr algn="ctr"/>
            <a:r>
              <a:rPr lang="en-US" sz="3000" dirty="0">
                <a:cs typeface="Calibri Light"/>
              </a:rPr>
              <a:t>Temperature</a:t>
            </a:r>
          </a:p>
        </p:txBody>
      </p:sp>
      <p:cxnSp>
        <p:nvCxnSpPr>
          <p:cNvPr id="28" name="Straight Arrow Connector 17">
            <a:extLst>
              <a:ext uri="{FF2B5EF4-FFF2-40B4-BE49-F238E27FC236}">
                <a16:creationId xmlns:a16="http://schemas.microsoft.com/office/drawing/2014/main" id="{D3D0737F-4F1F-D946-90DB-3FABAE3569B0}"/>
              </a:ext>
            </a:extLst>
          </p:cNvPr>
          <p:cNvCxnSpPr>
            <a:cxnSpLocks/>
          </p:cNvCxnSpPr>
          <p:nvPr/>
        </p:nvCxnSpPr>
        <p:spPr>
          <a:xfrm rot="10800000">
            <a:off x="3331478" y="3197338"/>
            <a:ext cx="9525" cy="1370965"/>
          </a:xfrm>
          <a:prstGeom prst="curvedConnector3">
            <a:avLst>
              <a:gd name="adj1" fmla="val 13298512"/>
            </a:avLst>
          </a:prstGeom>
          <a:ln w="57150" cmpd="sng">
            <a:solidFill>
              <a:schemeClr val="tx1"/>
            </a:solidFill>
            <a:prstDash val="dash"/>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1490F683-E9DB-C84E-891D-192AA38D22F5}"/>
              </a:ext>
            </a:extLst>
          </p:cNvPr>
          <p:cNvCxnSpPr>
            <a:cxnSpLocks/>
            <a:stCxn id="18" idx="3"/>
            <a:endCxn id="4" idx="1"/>
          </p:cNvCxnSpPr>
          <p:nvPr/>
        </p:nvCxnSpPr>
        <p:spPr>
          <a:xfrm flipV="1">
            <a:off x="5476008" y="3111702"/>
            <a:ext cx="2018442" cy="5094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1423ABD5-0AE9-AC4F-A65C-F193A362C5D1}"/>
              </a:ext>
            </a:extLst>
          </p:cNvPr>
          <p:cNvSpPr txBox="1"/>
          <p:nvPr/>
        </p:nvSpPr>
        <p:spPr>
          <a:xfrm>
            <a:off x="8244285" y="3635578"/>
            <a:ext cx="3626748" cy="2554545"/>
          </a:xfrm>
          <a:prstGeom prst="rect">
            <a:avLst/>
          </a:prstGeom>
          <a:noFill/>
        </p:spPr>
        <p:txBody>
          <a:bodyPr wrap="square" rtlCol="0">
            <a:spAutoFit/>
          </a:bodyPr>
          <a:lstStyle/>
          <a:p>
            <a:pPr marL="214313" indent="-214313">
              <a:buFont typeface="Arial" panose="020B0604020202020204" pitchFamily="34" charset="0"/>
              <a:buChar char="•"/>
            </a:pPr>
            <a:r>
              <a:rPr lang="en-US" sz="2000" dirty="0"/>
              <a:t>Estimates effect of temperature WITHOUT covarying drivers at Site level</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b="1" dirty="0"/>
              <a:t>Site mean temperature represents</a:t>
            </a:r>
            <a:r>
              <a:rPr lang="en-US" sz="2000" b="1" i="1" dirty="0"/>
              <a:t> between Site </a:t>
            </a:r>
            <a:r>
              <a:rPr lang="en-US" sz="2000" b="1" dirty="0"/>
              <a:t>variation from temperature and other drivers</a:t>
            </a:r>
          </a:p>
        </p:txBody>
      </p:sp>
      <p:sp>
        <p:nvSpPr>
          <p:cNvPr id="8" name="TextBox 7">
            <a:extLst>
              <a:ext uri="{FF2B5EF4-FFF2-40B4-BE49-F238E27FC236}">
                <a16:creationId xmlns:a16="http://schemas.microsoft.com/office/drawing/2014/main" id="{DC7420FB-5011-6D4D-A74F-3C748437CC32}"/>
              </a:ext>
            </a:extLst>
          </p:cNvPr>
          <p:cNvSpPr txBox="1"/>
          <p:nvPr/>
        </p:nvSpPr>
        <p:spPr>
          <a:xfrm>
            <a:off x="1733793" y="3693140"/>
            <a:ext cx="340158" cy="461665"/>
          </a:xfrm>
          <a:prstGeom prst="rect">
            <a:avLst/>
          </a:prstGeom>
          <a:noFill/>
        </p:spPr>
        <p:txBody>
          <a:bodyPr wrap="none" rtlCol="0">
            <a:spAutoFit/>
          </a:bodyPr>
          <a:lstStyle/>
          <a:p>
            <a:r>
              <a:rPr lang="en-US" sz="2400" dirty="0"/>
              <a:t>0</a:t>
            </a:r>
          </a:p>
        </p:txBody>
      </p:sp>
      <p:graphicFrame>
        <p:nvGraphicFramePr>
          <p:cNvPr id="11" name="Table 10">
            <a:extLst>
              <a:ext uri="{FF2B5EF4-FFF2-40B4-BE49-F238E27FC236}">
                <a16:creationId xmlns:a16="http://schemas.microsoft.com/office/drawing/2014/main" id="{09767CDA-62FA-4364-84E0-36EB8E376A5C}"/>
              </a:ext>
            </a:extLst>
          </p:cNvPr>
          <p:cNvGraphicFramePr>
            <a:graphicFrameLocks noGrp="1"/>
          </p:cNvGraphicFramePr>
          <p:nvPr/>
        </p:nvGraphicFramePr>
        <p:xfrm>
          <a:off x="447224" y="5228449"/>
          <a:ext cx="7000983" cy="1108710"/>
        </p:xfrm>
        <a:graphic>
          <a:graphicData uri="http://schemas.openxmlformats.org/drawingml/2006/table">
            <a:tbl>
              <a:tblPr/>
              <a:tblGrid>
                <a:gridCol w="2333661">
                  <a:extLst>
                    <a:ext uri="{9D8B030D-6E8A-4147-A177-3AD203B41FA5}">
                      <a16:colId xmlns:a16="http://schemas.microsoft.com/office/drawing/2014/main" val="1422583222"/>
                    </a:ext>
                  </a:extLst>
                </a:gridCol>
                <a:gridCol w="2333661">
                  <a:extLst>
                    <a:ext uri="{9D8B030D-6E8A-4147-A177-3AD203B41FA5}">
                      <a16:colId xmlns:a16="http://schemas.microsoft.com/office/drawing/2014/main" val="4001609109"/>
                    </a:ext>
                  </a:extLst>
                </a:gridCol>
                <a:gridCol w="2333661">
                  <a:extLst>
                    <a:ext uri="{9D8B030D-6E8A-4147-A177-3AD203B41FA5}">
                      <a16:colId xmlns:a16="http://schemas.microsoft.com/office/drawing/2014/main" val="2280672499"/>
                    </a:ext>
                  </a:extLst>
                </a:gridCol>
              </a:tblGrid>
              <a:tr h="0">
                <a:tc>
                  <a:txBody>
                    <a:bodyPr/>
                    <a:lstStyle/>
                    <a:p>
                      <a:pPr algn="l" fontAlgn="b"/>
                      <a:r>
                        <a:rPr lang="en-US" b="1" dirty="0">
                          <a:effectLst/>
                        </a:rPr>
                        <a:t>Model Type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Temp Estimate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SE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7518349"/>
                  </a:ext>
                </a:extLst>
              </a:tr>
              <a:tr h="0">
                <a:tc>
                  <a:txBody>
                    <a:bodyPr/>
                    <a:lstStyle/>
                    <a:p>
                      <a:pPr fontAlgn="t"/>
                      <a:r>
                        <a:rPr lang="en-US" dirty="0">
                          <a:effectLst/>
                        </a:rPr>
                        <a:t>RE</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effectLst/>
                        </a:rPr>
                        <a:t>0.43</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dirty="0">
                          <a:effectLst/>
                        </a:rPr>
                        <a:t>0.22</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46537218"/>
                  </a:ext>
                </a:extLst>
              </a:tr>
              <a:tr h="0">
                <a:tc>
                  <a:txBody>
                    <a:bodyPr/>
                    <a:lstStyle/>
                    <a:p>
                      <a:pPr fontAlgn="t"/>
                      <a:r>
                        <a:rPr lang="en-US" dirty="0">
                          <a:effectLst/>
                        </a:rPr>
                        <a:t>Group Mean Centered</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a:effectLst/>
                        </a:rPr>
                        <a:t>1.01</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0.30</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46229456"/>
                  </a:ext>
                </a:extLst>
              </a:tr>
            </a:tbl>
          </a:graphicData>
        </a:graphic>
      </p:graphicFrame>
    </p:spTree>
    <p:extLst>
      <p:ext uri="{BB962C8B-B14F-4D97-AF65-F5344CB8AC3E}">
        <p14:creationId xmlns:p14="http://schemas.microsoft.com/office/powerpoint/2010/main" val="349723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8DA5-1150-8124-A631-0C3342C32523}"/>
              </a:ext>
            </a:extLst>
          </p:cNvPr>
          <p:cNvSpPr>
            <a:spLocks noGrp="1"/>
          </p:cNvSpPr>
          <p:nvPr>
            <p:ph type="title"/>
          </p:nvPr>
        </p:nvSpPr>
        <p:spPr>
          <a:xfrm>
            <a:off x="0" y="72023"/>
            <a:ext cx="11353800" cy="1325563"/>
          </a:xfrm>
        </p:spPr>
        <p:txBody>
          <a:bodyPr>
            <a:normAutofit/>
          </a:bodyPr>
          <a:lstStyle/>
          <a:p>
            <a:r>
              <a:rPr lang="en-US" dirty="0"/>
              <a:t>What if There is a Temporally Correlated Driver?</a:t>
            </a:r>
          </a:p>
        </p:txBody>
      </p:sp>
      <p:sp>
        <p:nvSpPr>
          <p:cNvPr id="23" name="TextBox 22">
            <a:extLst>
              <a:ext uri="{FF2B5EF4-FFF2-40B4-BE49-F238E27FC236}">
                <a16:creationId xmlns:a16="http://schemas.microsoft.com/office/drawing/2014/main" id="{0E02C9DD-862E-72F5-1168-D10B89433E3C}"/>
              </a:ext>
            </a:extLst>
          </p:cNvPr>
          <p:cNvSpPr txBox="1"/>
          <p:nvPr/>
        </p:nvSpPr>
        <p:spPr>
          <a:xfrm>
            <a:off x="5127667" y="3680082"/>
            <a:ext cx="2170402"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Temperature</a:t>
            </a:r>
          </a:p>
        </p:txBody>
      </p:sp>
      <p:sp>
        <p:nvSpPr>
          <p:cNvPr id="24" name="TextBox 23">
            <a:extLst>
              <a:ext uri="{FF2B5EF4-FFF2-40B4-BE49-F238E27FC236}">
                <a16:creationId xmlns:a16="http://schemas.microsoft.com/office/drawing/2014/main" id="{81F0C715-D081-898C-0335-24EE885F3510}"/>
              </a:ext>
            </a:extLst>
          </p:cNvPr>
          <p:cNvSpPr txBox="1"/>
          <p:nvPr/>
        </p:nvSpPr>
        <p:spPr>
          <a:xfrm>
            <a:off x="9159555" y="2386429"/>
            <a:ext cx="1074333" cy="553998"/>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Snails</a:t>
            </a:r>
          </a:p>
        </p:txBody>
      </p:sp>
      <p:cxnSp>
        <p:nvCxnSpPr>
          <p:cNvPr id="25" name="Straight Arrow Connector 24">
            <a:extLst>
              <a:ext uri="{FF2B5EF4-FFF2-40B4-BE49-F238E27FC236}">
                <a16:creationId xmlns:a16="http://schemas.microsoft.com/office/drawing/2014/main" id="{D63354E2-0BE0-3B32-4162-B3C73A1E9A07}"/>
              </a:ext>
            </a:extLst>
          </p:cNvPr>
          <p:cNvCxnSpPr>
            <a:stCxn id="23" idx="3"/>
            <a:endCxn id="24" idx="1"/>
          </p:cNvCxnSpPr>
          <p:nvPr/>
        </p:nvCxnSpPr>
        <p:spPr>
          <a:xfrm flipV="1">
            <a:off x="7298069" y="2663428"/>
            <a:ext cx="1861486" cy="1293653"/>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0A87A90F-01EE-A66F-985F-215A300ACBE0}"/>
              </a:ext>
            </a:extLst>
          </p:cNvPr>
          <p:cNvCxnSpPr>
            <a:cxnSpLocks/>
            <a:stCxn id="28" idx="5"/>
            <a:endCxn id="23" idx="1"/>
          </p:cNvCxnSpPr>
          <p:nvPr/>
        </p:nvCxnSpPr>
        <p:spPr>
          <a:xfrm>
            <a:off x="4331661" y="3066359"/>
            <a:ext cx="796006" cy="890723"/>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ECFC0976-43E8-43BC-6B9B-760D375BF8E7}"/>
              </a:ext>
            </a:extLst>
          </p:cNvPr>
          <p:cNvCxnSpPr>
            <a:cxnSpLocks/>
            <a:stCxn id="28" idx="7"/>
            <a:endCxn id="29" idx="2"/>
          </p:cNvCxnSpPr>
          <p:nvPr/>
        </p:nvCxnSpPr>
        <p:spPr>
          <a:xfrm flipV="1">
            <a:off x="4331662" y="1692992"/>
            <a:ext cx="706263" cy="60804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8" name="Oval 27">
            <a:extLst>
              <a:ext uri="{FF2B5EF4-FFF2-40B4-BE49-F238E27FC236}">
                <a16:creationId xmlns:a16="http://schemas.microsoft.com/office/drawing/2014/main" id="{095ABFE6-0395-2DE8-8FA1-C7410A3D2978}"/>
              </a:ext>
            </a:extLst>
          </p:cNvPr>
          <p:cNvSpPr/>
          <p:nvPr/>
        </p:nvSpPr>
        <p:spPr>
          <a:xfrm>
            <a:off x="1524000" y="2142535"/>
            <a:ext cx="3289380"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2400" dirty="0"/>
              <a:t>Oceanography</a:t>
            </a:r>
          </a:p>
        </p:txBody>
      </p:sp>
      <p:sp>
        <p:nvSpPr>
          <p:cNvPr id="29" name="Oval 28">
            <a:extLst>
              <a:ext uri="{FF2B5EF4-FFF2-40B4-BE49-F238E27FC236}">
                <a16:creationId xmlns:a16="http://schemas.microsoft.com/office/drawing/2014/main" id="{246F4437-8EB5-3937-1C0A-5FC8B5D7C280}"/>
              </a:ext>
            </a:extLst>
          </p:cNvPr>
          <p:cNvSpPr/>
          <p:nvPr/>
        </p:nvSpPr>
        <p:spPr>
          <a:xfrm>
            <a:off x="5037924" y="1151829"/>
            <a:ext cx="2881600" cy="1082326"/>
          </a:xfrm>
          <a:prstGeom prst="ellipse">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Recruitment</a:t>
            </a:r>
          </a:p>
        </p:txBody>
      </p:sp>
      <p:cxnSp>
        <p:nvCxnSpPr>
          <p:cNvPr id="30" name="Straight Arrow Connector 29">
            <a:extLst>
              <a:ext uri="{FF2B5EF4-FFF2-40B4-BE49-F238E27FC236}">
                <a16:creationId xmlns:a16="http://schemas.microsoft.com/office/drawing/2014/main" id="{BE6CDFF9-98D9-A77F-F0BA-9CFD37C5500F}"/>
              </a:ext>
            </a:extLst>
          </p:cNvPr>
          <p:cNvCxnSpPr>
            <a:cxnSpLocks/>
            <a:stCxn id="29" idx="6"/>
            <a:endCxn id="24" idx="1"/>
          </p:cNvCxnSpPr>
          <p:nvPr/>
        </p:nvCxnSpPr>
        <p:spPr>
          <a:xfrm>
            <a:off x="7919524" y="1692992"/>
            <a:ext cx="1240031" cy="970436"/>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D42835BB-FF44-D3C1-900C-9DC560D5E9F1}"/>
              </a:ext>
            </a:extLst>
          </p:cNvPr>
          <p:cNvCxnSpPr>
            <a:cxnSpLocks/>
            <a:stCxn id="38" idx="7"/>
            <a:endCxn id="24" idx="2"/>
          </p:cNvCxnSpPr>
          <p:nvPr/>
        </p:nvCxnSpPr>
        <p:spPr>
          <a:xfrm flipV="1">
            <a:off x="7528652" y="2940427"/>
            <a:ext cx="2168070" cy="237682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38" name="Oval 37">
            <a:extLst>
              <a:ext uri="{FF2B5EF4-FFF2-40B4-BE49-F238E27FC236}">
                <a16:creationId xmlns:a16="http://schemas.microsoft.com/office/drawing/2014/main" id="{4C1572D1-2698-0335-31A4-4CCEDEC9C7A1}"/>
              </a:ext>
            </a:extLst>
          </p:cNvPr>
          <p:cNvSpPr/>
          <p:nvPr/>
        </p:nvSpPr>
        <p:spPr>
          <a:xfrm>
            <a:off x="4729664" y="5158748"/>
            <a:ext cx="3279219" cy="1082326"/>
          </a:xfrm>
          <a:prstGeom prst="ellipse">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Local Coastal Development</a:t>
            </a:r>
          </a:p>
        </p:txBody>
      </p:sp>
      <p:sp>
        <p:nvSpPr>
          <p:cNvPr id="40" name="TextBox 39">
            <a:extLst>
              <a:ext uri="{FF2B5EF4-FFF2-40B4-BE49-F238E27FC236}">
                <a16:creationId xmlns:a16="http://schemas.microsoft.com/office/drawing/2014/main" id="{EDE2CE12-9171-9F6E-A180-FC989E806415}"/>
              </a:ext>
            </a:extLst>
          </p:cNvPr>
          <p:cNvSpPr txBox="1"/>
          <p:nvPr/>
        </p:nvSpPr>
        <p:spPr>
          <a:xfrm>
            <a:off x="2493806" y="5431435"/>
            <a:ext cx="950902" cy="553998"/>
          </a:xfrm>
          <a:prstGeom prst="rect">
            <a:avLst/>
          </a:prstGeom>
          <a:solidFill>
            <a:schemeClr val="accent6">
              <a:lumMod val="60000"/>
              <a:lumOff val="40000"/>
            </a:schemeClr>
          </a:solidFill>
          <a:ln>
            <a:solidFill>
              <a:schemeClr val="tx1"/>
            </a:solidFill>
          </a:ln>
        </p:spPr>
        <p:txBody>
          <a:bodyPr wrap="none" rtlCol="0">
            <a:spAutoFit/>
          </a:bodyPr>
          <a:lstStyle/>
          <a:p>
            <a:pPr algn="ctr"/>
            <a:r>
              <a:rPr lang="en-US" sz="3000" dirty="0">
                <a:cs typeface="Calibri Light"/>
              </a:rPr>
              <a:t>Time</a:t>
            </a:r>
          </a:p>
        </p:txBody>
      </p:sp>
      <p:sp>
        <p:nvSpPr>
          <p:cNvPr id="41" name="Oval 40">
            <a:extLst>
              <a:ext uri="{FF2B5EF4-FFF2-40B4-BE49-F238E27FC236}">
                <a16:creationId xmlns:a16="http://schemas.microsoft.com/office/drawing/2014/main" id="{EE506A06-6DFF-BF54-CDC3-35F5A71CE93B}"/>
              </a:ext>
            </a:extLst>
          </p:cNvPr>
          <p:cNvSpPr/>
          <p:nvPr/>
        </p:nvSpPr>
        <p:spPr>
          <a:xfrm>
            <a:off x="1606852" y="3863599"/>
            <a:ext cx="2724810" cy="1082326"/>
          </a:xfrm>
          <a:prstGeom prst="ellipse">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2400" dirty="0"/>
              <a:t>Local Temperature Drivers</a:t>
            </a:r>
          </a:p>
        </p:txBody>
      </p:sp>
      <p:cxnSp>
        <p:nvCxnSpPr>
          <p:cNvPr id="42" name="Straight Arrow Connector 41">
            <a:extLst>
              <a:ext uri="{FF2B5EF4-FFF2-40B4-BE49-F238E27FC236}">
                <a16:creationId xmlns:a16="http://schemas.microsoft.com/office/drawing/2014/main" id="{52521FB8-3541-6D24-F8BD-11867368C425}"/>
              </a:ext>
            </a:extLst>
          </p:cNvPr>
          <p:cNvCxnSpPr>
            <a:cxnSpLocks/>
            <a:stCxn id="40" idx="0"/>
            <a:endCxn id="41" idx="4"/>
          </p:cNvCxnSpPr>
          <p:nvPr/>
        </p:nvCxnSpPr>
        <p:spPr>
          <a:xfrm flipV="1">
            <a:off x="2969257" y="4945925"/>
            <a:ext cx="0" cy="48551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5924E938-8927-1335-0907-6133C090E7FA}"/>
              </a:ext>
            </a:extLst>
          </p:cNvPr>
          <p:cNvCxnSpPr>
            <a:cxnSpLocks/>
            <a:stCxn id="40" idx="3"/>
            <a:endCxn id="38" idx="2"/>
          </p:cNvCxnSpPr>
          <p:nvPr/>
        </p:nvCxnSpPr>
        <p:spPr>
          <a:xfrm flipV="1">
            <a:off x="3444709" y="5699912"/>
            <a:ext cx="1284955" cy="8523"/>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02A7E3BA-4CC3-A32D-EC49-96249E947672}"/>
              </a:ext>
            </a:extLst>
          </p:cNvPr>
          <p:cNvCxnSpPr>
            <a:cxnSpLocks/>
            <a:stCxn id="41" idx="6"/>
            <a:endCxn id="23" idx="1"/>
          </p:cNvCxnSpPr>
          <p:nvPr/>
        </p:nvCxnSpPr>
        <p:spPr>
          <a:xfrm flipV="1">
            <a:off x="4331663" y="3957082"/>
            <a:ext cx="796005" cy="44768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0000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AA52-E42E-6446-9892-304A67C21F14}"/>
              </a:ext>
            </a:extLst>
          </p:cNvPr>
          <p:cNvSpPr>
            <a:spLocks noGrp="1"/>
          </p:cNvSpPr>
          <p:nvPr>
            <p:ph type="title"/>
          </p:nvPr>
        </p:nvSpPr>
        <p:spPr>
          <a:xfrm>
            <a:off x="0" y="73572"/>
            <a:ext cx="12192000" cy="1669682"/>
          </a:xfrm>
        </p:spPr>
        <p:txBody>
          <a:bodyPr>
            <a:normAutofit/>
          </a:bodyPr>
          <a:lstStyle/>
          <a:p>
            <a:r>
              <a:rPr lang="en-US" dirty="0"/>
              <a:t>Differencing for Repeated Measures for Temporal Repeated Measures (Panel) Designs</a:t>
            </a:r>
          </a:p>
        </p:txBody>
      </p:sp>
      <p:sp>
        <p:nvSpPr>
          <p:cNvPr id="3" name="TextBox 2">
            <a:extLst>
              <a:ext uri="{FF2B5EF4-FFF2-40B4-BE49-F238E27FC236}">
                <a16:creationId xmlns:a16="http://schemas.microsoft.com/office/drawing/2014/main" id="{4B3D1909-D6C3-F54A-977A-15447669FE57}"/>
              </a:ext>
            </a:extLst>
          </p:cNvPr>
          <p:cNvSpPr txBox="1"/>
          <p:nvPr/>
        </p:nvSpPr>
        <p:spPr>
          <a:xfrm>
            <a:off x="2991652" y="3185392"/>
            <a:ext cx="2170402" cy="1015663"/>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Change in </a:t>
            </a:r>
          </a:p>
          <a:p>
            <a:pPr algn="ctr"/>
            <a:r>
              <a:rPr lang="en-US" sz="3000" dirty="0">
                <a:cs typeface="Calibri Light"/>
              </a:rPr>
              <a:t>Temperature</a:t>
            </a:r>
          </a:p>
        </p:txBody>
      </p:sp>
      <p:sp>
        <p:nvSpPr>
          <p:cNvPr id="4" name="TextBox 3">
            <a:extLst>
              <a:ext uri="{FF2B5EF4-FFF2-40B4-BE49-F238E27FC236}">
                <a16:creationId xmlns:a16="http://schemas.microsoft.com/office/drawing/2014/main" id="{C9442F79-A913-3B45-8757-4974583A9917}"/>
              </a:ext>
            </a:extLst>
          </p:cNvPr>
          <p:cNvSpPr txBox="1"/>
          <p:nvPr/>
        </p:nvSpPr>
        <p:spPr>
          <a:xfrm>
            <a:off x="6707485" y="3218276"/>
            <a:ext cx="1799275" cy="1015663"/>
          </a:xfrm>
          <a:prstGeom prst="rect">
            <a:avLst/>
          </a:prstGeom>
          <a:solidFill>
            <a:schemeClr val="accent2">
              <a:lumMod val="60000"/>
              <a:lumOff val="40000"/>
            </a:schemeClr>
          </a:solidFill>
          <a:ln>
            <a:solidFill>
              <a:schemeClr val="tx1"/>
            </a:solidFill>
          </a:ln>
        </p:spPr>
        <p:txBody>
          <a:bodyPr wrap="none" rtlCol="0">
            <a:spAutoFit/>
          </a:bodyPr>
          <a:lstStyle/>
          <a:p>
            <a:pPr algn="ctr"/>
            <a:r>
              <a:rPr lang="en-US" sz="3000" dirty="0">
                <a:cs typeface="Calibri Light"/>
              </a:rPr>
              <a:t>Change in </a:t>
            </a:r>
          </a:p>
          <a:p>
            <a:pPr algn="ctr"/>
            <a:r>
              <a:rPr lang="en-US" sz="3000" dirty="0">
                <a:cs typeface="Calibri Light"/>
              </a:rPr>
              <a:t>Snails</a:t>
            </a:r>
          </a:p>
        </p:txBody>
      </p:sp>
      <p:cxnSp>
        <p:nvCxnSpPr>
          <p:cNvPr id="5" name="Straight Arrow Connector 4">
            <a:extLst>
              <a:ext uri="{FF2B5EF4-FFF2-40B4-BE49-F238E27FC236}">
                <a16:creationId xmlns:a16="http://schemas.microsoft.com/office/drawing/2014/main" id="{1D59123B-7769-044B-9FF3-722E92EC6C69}"/>
              </a:ext>
            </a:extLst>
          </p:cNvPr>
          <p:cNvCxnSpPr>
            <a:stCxn id="3" idx="3"/>
            <a:endCxn id="4" idx="1"/>
          </p:cNvCxnSpPr>
          <p:nvPr/>
        </p:nvCxnSpPr>
        <p:spPr>
          <a:xfrm>
            <a:off x="5162054" y="3693223"/>
            <a:ext cx="1545430" cy="32884"/>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6" name="Oval 5">
            <a:extLst>
              <a:ext uri="{FF2B5EF4-FFF2-40B4-BE49-F238E27FC236}">
                <a16:creationId xmlns:a16="http://schemas.microsoft.com/office/drawing/2014/main" id="{23AB3EAB-887C-0B47-8270-CD19FD8C7A13}"/>
              </a:ext>
            </a:extLst>
          </p:cNvPr>
          <p:cNvSpPr/>
          <p:nvPr/>
        </p:nvSpPr>
        <p:spPr>
          <a:xfrm>
            <a:off x="6720809" y="1669092"/>
            <a:ext cx="1763372" cy="1082326"/>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t>Error</a:t>
            </a:r>
          </a:p>
        </p:txBody>
      </p:sp>
      <p:cxnSp>
        <p:nvCxnSpPr>
          <p:cNvPr id="7" name="Straight Arrow Connector 6">
            <a:extLst>
              <a:ext uri="{FF2B5EF4-FFF2-40B4-BE49-F238E27FC236}">
                <a16:creationId xmlns:a16="http://schemas.microsoft.com/office/drawing/2014/main" id="{3F95361B-0E4F-6846-80F5-2522E630E943}"/>
              </a:ext>
            </a:extLst>
          </p:cNvPr>
          <p:cNvCxnSpPr>
            <a:cxnSpLocks/>
            <a:stCxn id="6" idx="4"/>
            <a:endCxn id="4" idx="0"/>
          </p:cNvCxnSpPr>
          <p:nvPr/>
        </p:nvCxnSpPr>
        <p:spPr>
          <a:xfrm>
            <a:off x="7602495" y="2751418"/>
            <a:ext cx="4628" cy="46685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A5BF2A0F-37F0-EA1C-38EA-CDB7D17FFF93}"/>
              </a:ext>
            </a:extLst>
          </p:cNvPr>
          <p:cNvSpPr txBox="1"/>
          <p:nvPr/>
        </p:nvSpPr>
        <p:spPr>
          <a:xfrm>
            <a:off x="3013320" y="4783070"/>
            <a:ext cx="757963" cy="553998"/>
          </a:xfrm>
          <a:prstGeom prst="rect">
            <a:avLst/>
          </a:prstGeom>
          <a:solidFill>
            <a:schemeClr val="accent6">
              <a:lumMod val="60000"/>
              <a:lumOff val="40000"/>
            </a:schemeClr>
          </a:solidFill>
          <a:ln>
            <a:solidFill>
              <a:schemeClr val="tx1"/>
            </a:solidFill>
          </a:ln>
        </p:spPr>
        <p:txBody>
          <a:bodyPr wrap="none" rtlCol="0">
            <a:spAutoFit/>
          </a:bodyPr>
          <a:lstStyle/>
          <a:p>
            <a:pPr algn="ctr"/>
            <a:r>
              <a:rPr lang="en-US" sz="3000" dirty="0">
                <a:cs typeface="Calibri Light"/>
              </a:rPr>
              <a:t>Site</a:t>
            </a:r>
          </a:p>
        </p:txBody>
      </p:sp>
      <p:cxnSp>
        <p:nvCxnSpPr>
          <p:cNvPr id="13" name="Straight Arrow Connector 12">
            <a:extLst>
              <a:ext uri="{FF2B5EF4-FFF2-40B4-BE49-F238E27FC236}">
                <a16:creationId xmlns:a16="http://schemas.microsoft.com/office/drawing/2014/main" id="{AA40448C-4CAF-2384-B8B4-B35C2682D0F2}"/>
              </a:ext>
            </a:extLst>
          </p:cNvPr>
          <p:cNvCxnSpPr>
            <a:cxnSpLocks/>
            <a:stCxn id="11" idx="3"/>
            <a:endCxn id="4" idx="1"/>
          </p:cNvCxnSpPr>
          <p:nvPr/>
        </p:nvCxnSpPr>
        <p:spPr>
          <a:xfrm flipV="1">
            <a:off x="3771282" y="3726107"/>
            <a:ext cx="2936202" cy="1333962"/>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1" name="Straight Arrow Connector 17">
            <a:extLst>
              <a:ext uri="{FF2B5EF4-FFF2-40B4-BE49-F238E27FC236}">
                <a16:creationId xmlns:a16="http://schemas.microsoft.com/office/drawing/2014/main" id="{6A0475EF-4CB7-3F40-E038-2BD6C431BEC3}"/>
              </a:ext>
            </a:extLst>
          </p:cNvPr>
          <p:cNvCxnSpPr>
            <a:cxnSpLocks/>
            <a:stCxn id="11" idx="1"/>
            <a:endCxn id="3" idx="1"/>
          </p:cNvCxnSpPr>
          <p:nvPr/>
        </p:nvCxnSpPr>
        <p:spPr>
          <a:xfrm rot="10800000">
            <a:off x="2991654" y="3693223"/>
            <a:ext cx="21667" cy="1366846"/>
          </a:xfrm>
          <a:prstGeom prst="curvedConnector3">
            <a:avLst>
              <a:gd name="adj1" fmla="val 1155061"/>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6D7CC78E-0562-557C-DAD0-840DE78238B5}"/>
              </a:ext>
            </a:extLst>
          </p:cNvPr>
          <p:cNvSpPr txBox="1"/>
          <p:nvPr/>
        </p:nvSpPr>
        <p:spPr>
          <a:xfrm>
            <a:off x="286812" y="5567900"/>
            <a:ext cx="5159297" cy="430887"/>
          </a:xfrm>
          <a:prstGeom prst="rect">
            <a:avLst/>
          </a:prstGeom>
          <a:noFill/>
        </p:spPr>
        <p:txBody>
          <a:bodyPr wrap="none" rtlCol="0">
            <a:spAutoFit/>
          </a:bodyPr>
          <a:lstStyle/>
          <a:p>
            <a:r>
              <a:rPr lang="en-US" sz="2200" b="1" dirty="0"/>
              <a:t>Site is the slope of other site-level changes</a:t>
            </a:r>
          </a:p>
        </p:txBody>
      </p:sp>
      <p:graphicFrame>
        <p:nvGraphicFramePr>
          <p:cNvPr id="8" name="Table 7">
            <a:extLst>
              <a:ext uri="{FF2B5EF4-FFF2-40B4-BE49-F238E27FC236}">
                <a16:creationId xmlns:a16="http://schemas.microsoft.com/office/drawing/2014/main" id="{396260B6-C129-945A-90AD-13A3DA3D6A91}"/>
              </a:ext>
            </a:extLst>
          </p:cNvPr>
          <p:cNvGraphicFramePr>
            <a:graphicFrameLocks noGrp="1"/>
          </p:cNvGraphicFramePr>
          <p:nvPr/>
        </p:nvGraphicFramePr>
        <p:xfrm>
          <a:off x="5969691" y="4567366"/>
          <a:ext cx="5935497" cy="1108710"/>
        </p:xfrm>
        <a:graphic>
          <a:graphicData uri="http://schemas.openxmlformats.org/drawingml/2006/table">
            <a:tbl>
              <a:tblPr/>
              <a:tblGrid>
                <a:gridCol w="1978499">
                  <a:extLst>
                    <a:ext uri="{9D8B030D-6E8A-4147-A177-3AD203B41FA5}">
                      <a16:colId xmlns:a16="http://schemas.microsoft.com/office/drawing/2014/main" val="1422583222"/>
                    </a:ext>
                  </a:extLst>
                </a:gridCol>
                <a:gridCol w="1978499">
                  <a:extLst>
                    <a:ext uri="{9D8B030D-6E8A-4147-A177-3AD203B41FA5}">
                      <a16:colId xmlns:a16="http://schemas.microsoft.com/office/drawing/2014/main" val="4001609109"/>
                    </a:ext>
                  </a:extLst>
                </a:gridCol>
                <a:gridCol w="1978499">
                  <a:extLst>
                    <a:ext uri="{9D8B030D-6E8A-4147-A177-3AD203B41FA5}">
                      <a16:colId xmlns:a16="http://schemas.microsoft.com/office/drawing/2014/main" val="2280672499"/>
                    </a:ext>
                  </a:extLst>
                </a:gridCol>
              </a:tblGrid>
              <a:tr h="0">
                <a:tc>
                  <a:txBody>
                    <a:bodyPr/>
                    <a:lstStyle/>
                    <a:p>
                      <a:pPr algn="l" fontAlgn="b"/>
                      <a:r>
                        <a:rPr lang="en-US" b="1" dirty="0">
                          <a:effectLst/>
                        </a:rPr>
                        <a:t>Model Type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Temp Estimate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r" fontAlgn="b"/>
                      <a:r>
                        <a:rPr lang="en-US" b="1" dirty="0">
                          <a:effectLst/>
                        </a:rPr>
                        <a:t>SE</a:t>
                      </a:r>
                    </a:p>
                  </a:txBody>
                  <a:tcPr marL="114300" marR="114300" marT="47625" marB="47625" anchor="b">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7518349"/>
                  </a:ext>
                </a:extLst>
              </a:tr>
              <a:tr h="0">
                <a:tc>
                  <a:txBody>
                    <a:bodyPr/>
                    <a:lstStyle/>
                    <a:p>
                      <a:pPr fontAlgn="t"/>
                      <a:r>
                        <a:rPr lang="en-US" dirty="0">
                          <a:effectLst/>
                        </a:rPr>
                        <a:t>RE</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a:effectLst/>
                        </a:rPr>
                        <a:t>0.43</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r" fontAlgn="t"/>
                      <a:r>
                        <a:rPr lang="en-US" dirty="0">
                          <a:effectLst/>
                        </a:rPr>
                        <a:t>0.22</a:t>
                      </a:r>
                    </a:p>
                  </a:txBody>
                  <a:tcPr marL="114300" marR="114300" marT="47625" marB="4762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46537218"/>
                  </a:ext>
                </a:extLst>
              </a:tr>
              <a:tr h="0">
                <a:tc>
                  <a:txBody>
                    <a:bodyPr/>
                    <a:lstStyle/>
                    <a:p>
                      <a:pPr fontAlgn="t"/>
                      <a:r>
                        <a:rPr lang="en-US" dirty="0">
                          <a:effectLst/>
                        </a:rPr>
                        <a:t>First Differences</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1.03</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r" fontAlgn="t"/>
                      <a:r>
                        <a:rPr lang="en-US" dirty="0">
                          <a:effectLst/>
                        </a:rPr>
                        <a:t>0.27</a:t>
                      </a:r>
                    </a:p>
                  </a:txBody>
                  <a:tcPr marL="114300" marR="114300" marT="47625" marB="47625">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46229456"/>
                  </a:ext>
                </a:extLst>
              </a:tr>
            </a:tbl>
          </a:graphicData>
        </a:graphic>
      </p:graphicFrame>
    </p:spTree>
    <p:extLst>
      <p:ext uri="{BB962C8B-B14F-4D97-AF65-F5344CB8AC3E}">
        <p14:creationId xmlns:p14="http://schemas.microsoft.com/office/powerpoint/2010/main" val="94740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7;p20">
            <a:extLst>
              <a:ext uri="{FF2B5EF4-FFF2-40B4-BE49-F238E27FC236}">
                <a16:creationId xmlns:a16="http://schemas.microsoft.com/office/drawing/2014/main" id="{ED7FDD10-C412-6316-D786-0CEB2F11815B}"/>
              </a:ext>
            </a:extLst>
          </p:cNvPr>
          <p:cNvPicPr preferRelativeResize="0"/>
          <p:nvPr/>
        </p:nvPicPr>
        <p:blipFill>
          <a:blip r:embed="rId2">
            <a:alphaModFix/>
          </a:blip>
          <a:stretch>
            <a:fillRect/>
          </a:stretch>
        </p:blipFill>
        <p:spPr>
          <a:xfrm>
            <a:off x="1658790" y="913367"/>
            <a:ext cx="7649575" cy="5463982"/>
          </a:xfrm>
          <a:prstGeom prst="rect">
            <a:avLst/>
          </a:prstGeom>
          <a:noFill/>
          <a:ln>
            <a:noFill/>
          </a:ln>
        </p:spPr>
      </p:pic>
      <p:sp>
        <p:nvSpPr>
          <p:cNvPr id="2" name="Title 1">
            <a:extLst>
              <a:ext uri="{FF2B5EF4-FFF2-40B4-BE49-F238E27FC236}">
                <a16:creationId xmlns:a16="http://schemas.microsoft.com/office/drawing/2014/main" id="{BE469E46-3DDB-96FB-B2E0-DBBB8D428186}"/>
              </a:ext>
            </a:extLst>
          </p:cNvPr>
          <p:cNvSpPr>
            <a:spLocks noGrp="1"/>
          </p:cNvSpPr>
          <p:nvPr>
            <p:ph type="title"/>
          </p:nvPr>
        </p:nvSpPr>
        <p:spPr>
          <a:xfrm>
            <a:off x="0" y="-10168"/>
            <a:ext cx="8342489" cy="1325563"/>
          </a:xfrm>
        </p:spPr>
        <p:txBody>
          <a:bodyPr>
            <a:normAutofit/>
          </a:bodyPr>
          <a:lstStyle/>
          <a:p>
            <a:r>
              <a:rPr lang="en-US" dirty="0"/>
              <a:t>Causal Methods are Unbiased and Accurate</a:t>
            </a:r>
          </a:p>
        </p:txBody>
      </p:sp>
      <p:sp>
        <p:nvSpPr>
          <p:cNvPr id="5" name="TextBox 4">
            <a:extLst>
              <a:ext uri="{FF2B5EF4-FFF2-40B4-BE49-F238E27FC236}">
                <a16:creationId xmlns:a16="http://schemas.microsoft.com/office/drawing/2014/main" id="{9BFB38E6-71DF-CD0F-DDD3-67AEB3D2F4EF}"/>
              </a:ext>
            </a:extLst>
          </p:cNvPr>
          <p:cNvSpPr txBox="1"/>
          <p:nvPr/>
        </p:nvSpPr>
        <p:spPr>
          <a:xfrm>
            <a:off x="180622" y="6377349"/>
            <a:ext cx="7735614" cy="369332"/>
          </a:xfrm>
          <a:prstGeom prst="rect">
            <a:avLst/>
          </a:prstGeom>
          <a:noFill/>
        </p:spPr>
        <p:txBody>
          <a:bodyPr wrap="square">
            <a:spAutoFit/>
          </a:bodyPr>
          <a:lstStyle/>
          <a:p>
            <a:r>
              <a:rPr lang="en-US" dirty="0"/>
              <a:t>https://</a:t>
            </a:r>
            <a:r>
              <a:rPr lang="en-US" dirty="0" err="1"/>
              <a:t>shiny.umb.edu</a:t>
            </a:r>
            <a:r>
              <a:rPr lang="en-US" dirty="0"/>
              <a:t>/shiny/users/</a:t>
            </a:r>
            <a:r>
              <a:rPr lang="en-US" dirty="0" err="1"/>
              <a:t>jarrett.byrnes</a:t>
            </a:r>
            <a:r>
              <a:rPr lang="en-US" dirty="0"/>
              <a:t>/</a:t>
            </a:r>
            <a:r>
              <a:rPr lang="en-US" dirty="0" err="1"/>
              <a:t>ovb_sims</a:t>
            </a:r>
            <a:r>
              <a:rPr lang="en-US" dirty="0"/>
              <a:t>/</a:t>
            </a:r>
          </a:p>
        </p:txBody>
      </p:sp>
      <p:pic>
        <p:nvPicPr>
          <p:cNvPr id="6" name="Picture 5" descr="A shell on a beach&#10;&#10;Description automatically generated with medium confidence">
            <a:extLst>
              <a:ext uri="{FF2B5EF4-FFF2-40B4-BE49-F238E27FC236}">
                <a16:creationId xmlns:a16="http://schemas.microsoft.com/office/drawing/2014/main" id="{FD60595F-8180-154C-FAC3-86133D74B6E9}"/>
              </a:ext>
            </a:extLst>
          </p:cNvPr>
          <p:cNvPicPr>
            <a:picLocks noChangeAspect="1"/>
          </p:cNvPicPr>
          <p:nvPr/>
        </p:nvPicPr>
        <p:blipFill>
          <a:blip r:embed="rId3"/>
          <a:stretch>
            <a:fillRect/>
          </a:stretch>
        </p:blipFill>
        <p:spPr>
          <a:xfrm>
            <a:off x="9308365" y="-10168"/>
            <a:ext cx="2923821" cy="2923821"/>
          </a:xfrm>
          <a:prstGeom prst="rect">
            <a:avLst/>
          </a:prstGeom>
        </p:spPr>
      </p:pic>
    </p:spTree>
    <p:extLst>
      <p:ext uri="{BB962C8B-B14F-4D97-AF65-F5344CB8AC3E}">
        <p14:creationId xmlns:p14="http://schemas.microsoft.com/office/powerpoint/2010/main" val="442936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A3E1-7157-FF5B-571F-D8198E249EE2}"/>
              </a:ext>
            </a:extLst>
          </p:cNvPr>
          <p:cNvSpPr>
            <a:spLocks noGrp="1"/>
          </p:cNvSpPr>
          <p:nvPr>
            <p:ph type="title"/>
          </p:nvPr>
        </p:nvSpPr>
        <p:spPr>
          <a:xfrm>
            <a:off x="0" y="136525"/>
            <a:ext cx="9268178" cy="1325563"/>
          </a:xfrm>
        </p:spPr>
        <p:txBody>
          <a:bodyPr>
            <a:normAutofit/>
          </a:bodyPr>
          <a:lstStyle/>
          <a:p>
            <a:r>
              <a:rPr lang="en-US" dirty="0"/>
              <a:t>Causal Methods Have Better Power &amp; Accuracy</a:t>
            </a:r>
          </a:p>
        </p:txBody>
      </p:sp>
      <p:graphicFrame>
        <p:nvGraphicFramePr>
          <p:cNvPr id="3" name="Google Shape;327;p23">
            <a:extLst>
              <a:ext uri="{FF2B5EF4-FFF2-40B4-BE49-F238E27FC236}">
                <a16:creationId xmlns:a16="http://schemas.microsoft.com/office/drawing/2014/main" id="{1709F6EC-8289-45A6-8674-CCC5CFCFBB14}"/>
              </a:ext>
            </a:extLst>
          </p:cNvPr>
          <p:cNvGraphicFramePr/>
          <p:nvPr/>
        </p:nvGraphicFramePr>
        <p:xfrm>
          <a:off x="386643" y="1628422"/>
          <a:ext cx="8494891" cy="4352796"/>
        </p:xfrm>
        <a:graphic>
          <a:graphicData uri="http://schemas.openxmlformats.org/drawingml/2006/table">
            <a:tbl>
              <a:tblPr>
                <a:solidFill>
                  <a:srgbClr val="FFFFFF"/>
                </a:solidFill>
              </a:tblPr>
              <a:tblGrid>
                <a:gridCol w="3304406">
                  <a:extLst>
                    <a:ext uri="{9D8B030D-6E8A-4147-A177-3AD203B41FA5}">
                      <a16:colId xmlns:a16="http://schemas.microsoft.com/office/drawing/2014/main" val="20000"/>
                    </a:ext>
                  </a:extLst>
                </a:gridCol>
                <a:gridCol w="2172762">
                  <a:extLst>
                    <a:ext uri="{9D8B030D-6E8A-4147-A177-3AD203B41FA5}">
                      <a16:colId xmlns:a16="http://schemas.microsoft.com/office/drawing/2014/main" val="20001"/>
                    </a:ext>
                  </a:extLst>
                </a:gridCol>
                <a:gridCol w="3017723">
                  <a:extLst>
                    <a:ext uri="{9D8B030D-6E8A-4147-A177-3AD203B41FA5}">
                      <a16:colId xmlns:a16="http://schemas.microsoft.com/office/drawing/2014/main" val="20002"/>
                    </a:ext>
                  </a:extLst>
                </a:gridCol>
              </a:tblGrid>
              <a:tr h="532565">
                <a:tc>
                  <a:txBody>
                    <a:bodyPr/>
                    <a:lstStyle/>
                    <a:p>
                      <a:pPr marL="0" lvl="0" indent="0" algn="ctr" rtl="0">
                        <a:lnSpc>
                          <a:spcPct val="171428"/>
                        </a:lnSpc>
                        <a:spcBef>
                          <a:spcPts val="0"/>
                        </a:spcBef>
                        <a:spcAft>
                          <a:spcPts val="800"/>
                        </a:spcAft>
                        <a:buNone/>
                      </a:pPr>
                      <a:r>
                        <a:rPr lang="en" sz="2000" b="1" u="sng" dirty="0">
                          <a:solidFill>
                            <a:srgbClr val="222222"/>
                          </a:solidFill>
                          <a:highlight>
                            <a:srgbClr val="FFFFFF"/>
                          </a:highlight>
                        </a:rPr>
                        <a:t>Model Type</a:t>
                      </a:r>
                      <a:endParaRPr sz="2000" b="1" u="sng" dirty="0">
                        <a:solidFill>
                          <a:srgbClr val="222222"/>
                        </a:solidFill>
                        <a:highlight>
                          <a:srgbClr val="FFFFFF"/>
                        </a:highlight>
                      </a:endParaRPr>
                    </a:p>
                  </a:txBody>
                  <a:tcPr marL="81933" marR="81933" marT="81933" marB="81933" anchor="b">
                    <a:lnB w="9525" cap="flat" cmpd="sng">
                      <a:solidFill>
                        <a:srgbClr val="111111"/>
                      </a:solidFill>
                      <a:prstDash val="solid"/>
                      <a:round/>
                      <a:headEnd type="none" w="sm" len="sm"/>
                      <a:tailEnd type="none" w="sm" len="sm"/>
                    </a:lnB>
                  </a:tcPr>
                </a:tc>
                <a:tc>
                  <a:txBody>
                    <a:bodyPr/>
                    <a:lstStyle/>
                    <a:p>
                      <a:pPr marL="0" lvl="0" indent="0" algn="ctr" rtl="0">
                        <a:lnSpc>
                          <a:spcPct val="171428"/>
                        </a:lnSpc>
                        <a:spcBef>
                          <a:spcPts val="0"/>
                        </a:spcBef>
                        <a:spcAft>
                          <a:spcPts val="800"/>
                        </a:spcAft>
                        <a:buNone/>
                      </a:pPr>
                      <a:r>
                        <a:rPr lang="en" sz="2000" b="1" u="sng" dirty="0">
                          <a:solidFill>
                            <a:srgbClr val="222222"/>
                          </a:solidFill>
                          <a:highlight>
                            <a:srgbClr val="FFFFFF"/>
                          </a:highlight>
                        </a:rPr>
                        <a:t>95% CI Contains 0</a:t>
                      </a:r>
                      <a:endParaRPr sz="2000" b="1" u="sng" dirty="0">
                        <a:solidFill>
                          <a:srgbClr val="222222"/>
                        </a:solidFill>
                        <a:highlight>
                          <a:srgbClr val="FFFFFF"/>
                        </a:highlight>
                      </a:endParaRPr>
                    </a:p>
                  </a:txBody>
                  <a:tcPr marL="81933" marR="81933" marT="81933" marB="81933" anchor="b">
                    <a:lnB w="9525" cap="flat" cmpd="sng">
                      <a:solidFill>
                        <a:srgbClr val="111111"/>
                      </a:solidFill>
                      <a:prstDash val="solid"/>
                      <a:round/>
                      <a:headEnd type="none" w="sm" len="sm"/>
                      <a:tailEnd type="none" w="sm" len="sm"/>
                    </a:lnB>
                  </a:tcPr>
                </a:tc>
                <a:tc>
                  <a:txBody>
                    <a:bodyPr/>
                    <a:lstStyle/>
                    <a:p>
                      <a:pPr marL="0" lvl="0" indent="0" algn="ctr" rtl="0">
                        <a:lnSpc>
                          <a:spcPct val="171428"/>
                        </a:lnSpc>
                        <a:spcBef>
                          <a:spcPts val="0"/>
                        </a:spcBef>
                        <a:spcAft>
                          <a:spcPts val="800"/>
                        </a:spcAft>
                        <a:buNone/>
                      </a:pPr>
                      <a:r>
                        <a:rPr lang="en" sz="2000" b="1" u="sng" dirty="0">
                          <a:solidFill>
                            <a:srgbClr val="222222"/>
                          </a:solidFill>
                          <a:highlight>
                            <a:srgbClr val="FFFFFF"/>
                          </a:highlight>
                        </a:rPr>
                        <a:t>95% CI does Not Contain 1</a:t>
                      </a:r>
                      <a:endParaRPr sz="2000" b="1" u="sng" dirty="0">
                        <a:solidFill>
                          <a:srgbClr val="222222"/>
                        </a:solidFill>
                        <a:highlight>
                          <a:srgbClr val="FFFFFF"/>
                        </a:highlight>
                      </a:endParaRPr>
                    </a:p>
                  </a:txBody>
                  <a:tcPr marL="81933" marR="81933" marT="81933" marB="81933" anchor="b">
                    <a:lnB w="9525" cap="flat" cmpd="sng">
                      <a:solidFill>
                        <a:srgbClr val="111111"/>
                      </a:solidFill>
                      <a:prstDash val="solid"/>
                      <a:round/>
                      <a:headEnd type="none" w="sm" len="sm"/>
                      <a:tailEnd type="none" w="sm" len="sm"/>
                    </a:lnB>
                  </a:tcPr>
                </a:tc>
                <a:extLst>
                  <a:ext uri="{0D108BD9-81ED-4DB2-BD59-A6C34878D82A}">
                    <a16:rowId xmlns:a16="http://schemas.microsoft.com/office/drawing/2014/main" val="10000"/>
                  </a:ext>
                </a:extLst>
              </a:tr>
              <a:tr h="542806">
                <a:tc>
                  <a:txBody>
                    <a:bodyPr/>
                    <a:lstStyle/>
                    <a:p>
                      <a:pPr marL="0" lvl="0" indent="0" algn="l" rtl="0">
                        <a:lnSpc>
                          <a:spcPct val="171428"/>
                        </a:lnSpc>
                        <a:spcBef>
                          <a:spcPts val="0"/>
                        </a:spcBef>
                        <a:spcAft>
                          <a:spcPts val="800"/>
                        </a:spcAft>
                        <a:buNone/>
                      </a:pPr>
                      <a:r>
                        <a:rPr lang="en" sz="2000" b="1" dirty="0">
                          <a:solidFill>
                            <a:srgbClr val="FF0000"/>
                          </a:solidFill>
                          <a:highlight>
                            <a:srgbClr val="FFFFFF"/>
                          </a:highlight>
                        </a:rPr>
                        <a:t>RE</a:t>
                      </a:r>
                      <a:endParaRPr sz="2000" b="1" dirty="0">
                        <a:solidFill>
                          <a:srgbClr val="FF0000"/>
                        </a:solidFill>
                        <a:highlight>
                          <a:srgbClr val="FFFFFF"/>
                        </a:highlight>
                      </a:endParaRPr>
                    </a:p>
                  </a:txBody>
                  <a:tcPr marL="81933" marR="81933" marT="81933" marB="81933">
                    <a:lnT w="9525" cap="flat" cmpd="sng">
                      <a:solidFill>
                        <a:srgbClr val="111111"/>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b="1">
                          <a:solidFill>
                            <a:srgbClr val="FF0000"/>
                          </a:solidFill>
                          <a:highlight>
                            <a:srgbClr val="FFFFFF"/>
                          </a:highlight>
                        </a:rPr>
                        <a:t>0.08</a:t>
                      </a:r>
                      <a:endParaRPr sz="2000" b="1">
                        <a:solidFill>
                          <a:srgbClr val="FF0000"/>
                        </a:solidFill>
                        <a:highlight>
                          <a:srgbClr val="FFFFFF"/>
                        </a:highlight>
                      </a:endParaRPr>
                    </a:p>
                  </a:txBody>
                  <a:tcPr marL="81933" marR="81933" marT="81933" marB="81933">
                    <a:lnT w="9525" cap="flat" cmpd="sng">
                      <a:solidFill>
                        <a:srgbClr val="111111"/>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b="1" dirty="0">
                          <a:solidFill>
                            <a:srgbClr val="FF0000"/>
                          </a:solidFill>
                          <a:highlight>
                            <a:srgbClr val="FFFFFF"/>
                          </a:highlight>
                        </a:rPr>
                        <a:t>0.54</a:t>
                      </a:r>
                      <a:endParaRPr sz="2000" b="1" dirty="0">
                        <a:solidFill>
                          <a:srgbClr val="FF0000"/>
                        </a:solidFill>
                        <a:highlight>
                          <a:srgbClr val="FFFFFF"/>
                        </a:highlight>
                      </a:endParaRPr>
                    </a:p>
                  </a:txBody>
                  <a:tcPr marL="81933" marR="81933" marT="81933" marB="81933">
                    <a:lnT w="9525" cap="flat" cmpd="sng">
                      <a:solidFill>
                        <a:srgbClr val="111111"/>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1"/>
                  </a:ext>
                </a:extLst>
              </a:tr>
              <a:tr h="542806">
                <a:tc>
                  <a:txBody>
                    <a:bodyPr/>
                    <a:lstStyle/>
                    <a:p>
                      <a:pPr marL="0" lvl="0" indent="0" algn="l" rtl="0">
                        <a:lnSpc>
                          <a:spcPct val="171428"/>
                        </a:lnSpc>
                        <a:spcBef>
                          <a:spcPts val="0"/>
                        </a:spcBef>
                        <a:spcAft>
                          <a:spcPts val="800"/>
                        </a:spcAft>
                        <a:buNone/>
                      </a:pPr>
                      <a:r>
                        <a:rPr lang="en" sz="2000">
                          <a:solidFill>
                            <a:srgbClr val="222222"/>
                          </a:solidFill>
                          <a:highlight>
                            <a:srgbClr val="FFFFFF"/>
                          </a:highlight>
                        </a:rPr>
                        <a:t>FE with Dummy Variables</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0.00</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0.05</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2"/>
                  </a:ext>
                </a:extLst>
              </a:tr>
              <a:tr h="542806">
                <a:tc>
                  <a:txBody>
                    <a:bodyPr/>
                    <a:lstStyle/>
                    <a:p>
                      <a:pPr marL="0" lvl="0" indent="0" algn="l" rtl="0">
                        <a:lnSpc>
                          <a:spcPct val="171428"/>
                        </a:lnSpc>
                        <a:spcBef>
                          <a:spcPts val="0"/>
                        </a:spcBef>
                        <a:spcAft>
                          <a:spcPts val="800"/>
                        </a:spcAft>
                        <a:buNone/>
                      </a:pPr>
                      <a:r>
                        <a:rPr lang="en" sz="2000">
                          <a:solidFill>
                            <a:srgbClr val="222222"/>
                          </a:solidFill>
                          <a:highlight>
                            <a:srgbClr val="FFFFFF"/>
                          </a:highlight>
                        </a:rPr>
                        <a:t>FE Using Mean Differencing</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0.00</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0.05</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3"/>
                  </a:ext>
                </a:extLst>
              </a:tr>
              <a:tr h="542806">
                <a:tc>
                  <a:txBody>
                    <a:bodyPr/>
                    <a:lstStyle/>
                    <a:p>
                      <a:pPr marL="0" lvl="0" indent="0" algn="l" rtl="0">
                        <a:lnSpc>
                          <a:spcPct val="171428"/>
                        </a:lnSpc>
                        <a:spcBef>
                          <a:spcPts val="0"/>
                        </a:spcBef>
                        <a:spcAft>
                          <a:spcPts val="800"/>
                        </a:spcAft>
                        <a:buNone/>
                      </a:pPr>
                      <a:r>
                        <a:rPr lang="en" sz="2000">
                          <a:solidFill>
                            <a:srgbClr val="222222"/>
                          </a:solidFill>
                          <a:highlight>
                            <a:srgbClr val="FFFFFF"/>
                          </a:highlight>
                        </a:rPr>
                        <a:t>Group Mean Covariate</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0.00</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0.05</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4"/>
                  </a:ext>
                </a:extLst>
              </a:tr>
              <a:tr h="542806">
                <a:tc>
                  <a:txBody>
                    <a:bodyPr/>
                    <a:lstStyle/>
                    <a:p>
                      <a:pPr marL="0" lvl="0" indent="0" algn="l" rtl="0">
                        <a:lnSpc>
                          <a:spcPct val="171428"/>
                        </a:lnSpc>
                        <a:spcBef>
                          <a:spcPts val="0"/>
                        </a:spcBef>
                        <a:spcAft>
                          <a:spcPts val="800"/>
                        </a:spcAft>
                        <a:buNone/>
                      </a:pPr>
                      <a:r>
                        <a:rPr lang="en" sz="2000">
                          <a:solidFill>
                            <a:srgbClr val="222222"/>
                          </a:solidFill>
                          <a:highlight>
                            <a:srgbClr val="FFFFFF"/>
                          </a:highlight>
                        </a:rPr>
                        <a:t>Group Mean Centered</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0.00</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0.05</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5"/>
                  </a:ext>
                </a:extLst>
              </a:tr>
              <a:tr h="542806">
                <a:tc>
                  <a:txBody>
                    <a:bodyPr/>
                    <a:lstStyle/>
                    <a:p>
                      <a:pPr marL="0" lvl="0" indent="0" algn="l" rtl="0">
                        <a:lnSpc>
                          <a:spcPct val="171428"/>
                        </a:lnSpc>
                        <a:spcBef>
                          <a:spcPts val="0"/>
                        </a:spcBef>
                        <a:spcAft>
                          <a:spcPts val="800"/>
                        </a:spcAft>
                        <a:buNone/>
                      </a:pPr>
                      <a:r>
                        <a:rPr lang="en" sz="2000" dirty="0">
                          <a:solidFill>
                            <a:srgbClr val="222222"/>
                          </a:solidFill>
                          <a:highlight>
                            <a:srgbClr val="FFFFFF"/>
                          </a:highlight>
                        </a:rPr>
                        <a:t>First Differences</a:t>
                      </a:r>
                      <a:endParaRPr sz="2000" dirty="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a:solidFill>
                            <a:srgbClr val="222222"/>
                          </a:solidFill>
                          <a:highlight>
                            <a:srgbClr val="FFFFFF"/>
                          </a:highlight>
                        </a:rPr>
                        <a:t>0.01</a:t>
                      </a:r>
                      <a:endParaRPr sz="200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tc>
                  <a:txBody>
                    <a:bodyPr/>
                    <a:lstStyle/>
                    <a:p>
                      <a:pPr marL="0" lvl="0" indent="0" algn="r" rtl="0">
                        <a:lnSpc>
                          <a:spcPct val="171428"/>
                        </a:lnSpc>
                        <a:spcBef>
                          <a:spcPts val="0"/>
                        </a:spcBef>
                        <a:spcAft>
                          <a:spcPts val="800"/>
                        </a:spcAft>
                        <a:buNone/>
                      </a:pPr>
                      <a:r>
                        <a:rPr lang="en" sz="2000" dirty="0">
                          <a:solidFill>
                            <a:srgbClr val="222222"/>
                          </a:solidFill>
                          <a:highlight>
                            <a:srgbClr val="FFFFFF"/>
                          </a:highlight>
                        </a:rPr>
                        <a:t>0.04</a:t>
                      </a:r>
                      <a:endParaRPr sz="2000" dirty="0">
                        <a:solidFill>
                          <a:srgbClr val="222222"/>
                        </a:solidFill>
                        <a:highlight>
                          <a:srgbClr val="FFFFFF"/>
                        </a:highlight>
                      </a:endParaRPr>
                    </a:p>
                  </a:txBody>
                  <a:tcPr marL="81933" marR="81933" marT="81933" marB="81933">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4BAB5980-9EA3-E9C0-122A-FB54B11B4EE5}"/>
              </a:ext>
            </a:extLst>
          </p:cNvPr>
          <p:cNvSpPr txBox="1"/>
          <p:nvPr/>
        </p:nvSpPr>
        <p:spPr>
          <a:xfrm>
            <a:off x="0" y="6488668"/>
            <a:ext cx="7299434" cy="369332"/>
          </a:xfrm>
          <a:prstGeom prst="rect">
            <a:avLst/>
          </a:prstGeom>
          <a:noFill/>
        </p:spPr>
        <p:txBody>
          <a:bodyPr wrap="square">
            <a:spAutoFit/>
          </a:bodyPr>
          <a:lstStyle/>
          <a:p>
            <a:r>
              <a:rPr lang="en-US" dirty="0"/>
              <a:t>https://</a:t>
            </a:r>
            <a:r>
              <a:rPr lang="en-US" dirty="0" err="1"/>
              <a:t>shiny.umb.edu</a:t>
            </a:r>
            <a:r>
              <a:rPr lang="en-US" dirty="0"/>
              <a:t>/shiny/users/</a:t>
            </a:r>
            <a:r>
              <a:rPr lang="en-US" dirty="0" err="1"/>
              <a:t>jarrett.byrnes</a:t>
            </a:r>
            <a:r>
              <a:rPr lang="en-US" dirty="0"/>
              <a:t>/</a:t>
            </a:r>
            <a:r>
              <a:rPr lang="en-US" dirty="0" err="1"/>
              <a:t>ovb_sims</a:t>
            </a:r>
            <a:r>
              <a:rPr lang="en-US" dirty="0"/>
              <a:t>/</a:t>
            </a:r>
          </a:p>
        </p:txBody>
      </p:sp>
      <p:pic>
        <p:nvPicPr>
          <p:cNvPr id="6" name="Picture 5" descr="A picture containing food, different, colorful, variety&#10;&#10;Description automatically generated">
            <a:extLst>
              <a:ext uri="{FF2B5EF4-FFF2-40B4-BE49-F238E27FC236}">
                <a16:creationId xmlns:a16="http://schemas.microsoft.com/office/drawing/2014/main" id="{200FC018-3673-1CFB-196C-01D6A7A847C2}"/>
              </a:ext>
            </a:extLst>
          </p:cNvPr>
          <p:cNvPicPr>
            <a:picLocks noChangeAspect="1"/>
          </p:cNvPicPr>
          <p:nvPr/>
        </p:nvPicPr>
        <p:blipFill>
          <a:blip r:embed="rId2"/>
          <a:stretch>
            <a:fillRect/>
          </a:stretch>
        </p:blipFill>
        <p:spPr>
          <a:xfrm>
            <a:off x="9347200" y="-93133"/>
            <a:ext cx="2923822" cy="2923822"/>
          </a:xfrm>
          <a:prstGeom prst="rect">
            <a:avLst/>
          </a:prstGeom>
        </p:spPr>
      </p:pic>
    </p:spTree>
    <p:extLst>
      <p:ext uri="{BB962C8B-B14F-4D97-AF65-F5344CB8AC3E}">
        <p14:creationId xmlns:p14="http://schemas.microsoft.com/office/powerpoint/2010/main" val="3464204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BFA8-981A-F63A-EDE6-564217AC6F46}"/>
              </a:ext>
            </a:extLst>
          </p:cNvPr>
          <p:cNvSpPr>
            <a:spLocks noGrp="1"/>
          </p:cNvSpPr>
          <p:nvPr>
            <p:ph type="title"/>
          </p:nvPr>
        </p:nvSpPr>
        <p:spPr>
          <a:xfrm>
            <a:off x="-61506" y="-44359"/>
            <a:ext cx="10515600" cy="1325563"/>
          </a:xfrm>
        </p:spPr>
        <p:txBody>
          <a:bodyPr/>
          <a:lstStyle/>
          <a:p>
            <a:r>
              <a:rPr lang="en-US" dirty="0"/>
              <a:t>Coping with OVB</a:t>
            </a:r>
          </a:p>
        </p:txBody>
      </p:sp>
      <p:sp>
        <p:nvSpPr>
          <p:cNvPr id="3" name="Content Placeholder 2">
            <a:extLst>
              <a:ext uri="{FF2B5EF4-FFF2-40B4-BE49-F238E27FC236}">
                <a16:creationId xmlns:a16="http://schemas.microsoft.com/office/drawing/2014/main" id="{3760B1D0-2BCF-DE9A-7344-44AFD84D6565}"/>
              </a:ext>
            </a:extLst>
          </p:cNvPr>
          <p:cNvSpPr>
            <a:spLocks noGrp="1"/>
          </p:cNvSpPr>
          <p:nvPr>
            <p:ph idx="1"/>
          </p:nvPr>
        </p:nvSpPr>
        <p:spPr>
          <a:xfrm>
            <a:off x="838200" y="1343818"/>
            <a:ext cx="6985000" cy="5666582"/>
          </a:xfrm>
        </p:spPr>
        <p:txBody>
          <a:bodyPr>
            <a:normAutofit/>
          </a:bodyPr>
          <a:lstStyle/>
          <a:p>
            <a:pPr marL="514350" indent="-514350">
              <a:buFont typeface="+mj-lt"/>
              <a:buAutoNum type="arabicPeriod"/>
            </a:pPr>
            <a:r>
              <a:rPr lang="en-US" dirty="0"/>
              <a:t>Read More (what, you thought I covered everything here?)</a:t>
            </a:r>
          </a:p>
          <a:p>
            <a:pPr marL="514350" indent="-514350">
              <a:buFont typeface="+mj-lt"/>
              <a:buAutoNum type="arabicPeriod"/>
            </a:pPr>
            <a:endParaRPr lang="en-US" dirty="0"/>
          </a:p>
          <a:p>
            <a:pPr marL="514350" indent="-514350">
              <a:buFont typeface="+mj-lt"/>
              <a:buAutoNum type="arabicPeriod"/>
            </a:pPr>
            <a:r>
              <a:rPr lang="en-US" dirty="0"/>
              <a:t>Draw your system – all of it</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Sample appropriately (if possible)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Use a statistical model design that is causally robust to you not measuring things</a:t>
            </a:r>
          </a:p>
        </p:txBody>
      </p:sp>
      <p:grpSp>
        <p:nvGrpSpPr>
          <p:cNvPr id="5" name="Group 4">
            <a:extLst>
              <a:ext uri="{FF2B5EF4-FFF2-40B4-BE49-F238E27FC236}">
                <a16:creationId xmlns:a16="http://schemas.microsoft.com/office/drawing/2014/main" id="{3C4D966A-EF12-8152-16C9-F7604B67109C}"/>
              </a:ext>
            </a:extLst>
          </p:cNvPr>
          <p:cNvGrpSpPr/>
          <p:nvPr/>
        </p:nvGrpSpPr>
        <p:grpSpPr>
          <a:xfrm>
            <a:off x="9229391" y="2643777"/>
            <a:ext cx="1224703" cy="1139991"/>
            <a:chOff x="6758152" y="1142260"/>
            <a:chExt cx="2154621" cy="2005588"/>
          </a:xfrm>
        </p:grpSpPr>
        <p:sp>
          <p:nvSpPr>
            <p:cNvPr id="6" name="Oval 5">
              <a:extLst>
                <a:ext uri="{FF2B5EF4-FFF2-40B4-BE49-F238E27FC236}">
                  <a16:creationId xmlns:a16="http://schemas.microsoft.com/office/drawing/2014/main" id="{BBC9AF4B-A040-033B-E019-60E989C02351}"/>
                </a:ext>
              </a:extLst>
            </p:cNvPr>
            <p:cNvSpPr/>
            <p:nvPr/>
          </p:nvSpPr>
          <p:spPr>
            <a:xfrm>
              <a:off x="7497379" y="1142260"/>
              <a:ext cx="651641" cy="651641"/>
            </a:xfrm>
            <a:prstGeom prst="ellipse">
              <a:avLst/>
            </a:prstGeom>
            <a:ln w="381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a:t>
              </a:r>
            </a:p>
          </p:txBody>
        </p:sp>
        <p:sp>
          <p:nvSpPr>
            <p:cNvPr id="7" name="Rectangle 6">
              <a:extLst>
                <a:ext uri="{FF2B5EF4-FFF2-40B4-BE49-F238E27FC236}">
                  <a16:creationId xmlns:a16="http://schemas.microsoft.com/office/drawing/2014/main" id="{AC81EA96-DB19-2C15-2D75-CC84C297B529}"/>
                </a:ext>
              </a:extLst>
            </p:cNvPr>
            <p:cNvSpPr/>
            <p:nvPr/>
          </p:nvSpPr>
          <p:spPr>
            <a:xfrm>
              <a:off x="6758152" y="2511972"/>
              <a:ext cx="635876" cy="635876"/>
            </a:xfrm>
            <a:prstGeom prst="rect">
              <a:avLst/>
            </a:prstGeom>
            <a:ln w="381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x</a:t>
              </a:r>
            </a:p>
          </p:txBody>
        </p:sp>
        <p:sp>
          <p:nvSpPr>
            <p:cNvPr id="8" name="Rectangle 7">
              <a:extLst>
                <a:ext uri="{FF2B5EF4-FFF2-40B4-BE49-F238E27FC236}">
                  <a16:creationId xmlns:a16="http://schemas.microsoft.com/office/drawing/2014/main" id="{F3B31B8D-64DF-26A8-B5BF-33EA832EB2FF}"/>
                </a:ext>
              </a:extLst>
            </p:cNvPr>
            <p:cNvSpPr/>
            <p:nvPr/>
          </p:nvSpPr>
          <p:spPr>
            <a:xfrm>
              <a:off x="8276897" y="2511972"/>
              <a:ext cx="635876" cy="635876"/>
            </a:xfrm>
            <a:prstGeom prst="rect">
              <a:avLst/>
            </a:prstGeom>
            <a:ln w="38100">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y</a:t>
              </a:r>
            </a:p>
          </p:txBody>
        </p:sp>
        <p:cxnSp>
          <p:nvCxnSpPr>
            <p:cNvPr id="9" name="Straight Arrow Connector 8">
              <a:extLst>
                <a:ext uri="{FF2B5EF4-FFF2-40B4-BE49-F238E27FC236}">
                  <a16:creationId xmlns:a16="http://schemas.microsoft.com/office/drawing/2014/main" id="{E24F14E4-C992-F2CF-E738-41C7D664381F}"/>
                </a:ext>
              </a:extLst>
            </p:cNvPr>
            <p:cNvCxnSpPr>
              <a:stCxn id="6" idx="4"/>
              <a:endCxn id="8" idx="0"/>
            </p:cNvCxnSpPr>
            <p:nvPr/>
          </p:nvCxnSpPr>
          <p:spPr>
            <a:xfrm>
              <a:off x="7823200" y="1793901"/>
              <a:ext cx="771635" cy="718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513607A-FF37-1FE1-87CF-05C1F391F160}"/>
                </a:ext>
              </a:extLst>
            </p:cNvPr>
            <p:cNvCxnSpPr>
              <a:cxnSpLocks/>
              <a:stCxn id="6" idx="4"/>
              <a:endCxn id="7" idx="0"/>
            </p:cNvCxnSpPr>
            <p:nvPr/>
          </p:nvCxnSpPr>
          <p:spPr>
            <a:xfrm flipH="1">
              <a:off x="7076090" y="1793901"/>
              <a:ext cx="747110" cy="718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AC9C14-3919-8C0A-DDBA-5A7D6847CBCD}"/>
                </a:ext>
              </a:extLst>
            </p:cNvPr>
            <p:cNvCxnSpPr>
              <a:cxnSpLocks/>
              <a:endCxn id="8" idx="1"/>
            </p:cNvCxnSpPr>
            <p:nvPr/>
          </p:nvCxnSpPr>
          <p:spPr>
            <a:xfrm>
              <a:off x="7401911" y="2829910"/>
              <a:ext cx="8749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7DF6B0-49E0-FD9C-5DC5-1902A7FF7848}"/>
              </a:ext>
            </a:extLst>
          </p:cNvPr>
          <p:cNvGrpSpPr/>
          <p:nvPr/>
        </p:nvGrpSpPr>
        <p:grpSpPr>
          <a:xfrm>
            <a:off x="9298690" y="3997654"/>
            <a:ext cx="1086106" cy="1086106"/>
            <a:chOff x="1339275" y="2356752"/>
            <a:chExt cx="2954913" cy="2954913"/>
          </a:xfrm>
        </p:grpSpPr>
        <p:sp>
          <p:nvSpPr>
            <p:cNvPr id="13" name="Rectangle 12">
              <a:extLst>
                <a:ext uri="{FF2B5EF4-FFF2-40B4-BE49-F238E27FC236}">
                  <a16:creationId xmlns:a16="http://schemas.microsoft.com/office/drawing/2014/main" id="{05F9BBD7-3FC3-2189-7A80-277ECE999ADB}"/>
                </a:ext>
              </a:extLst>
            </p:cNvPr>
            <p:cNvSpPr/>
            <p:nvPr/>
          </p:nvSpPr>
          <p:spPr>
            <a:xfrm>
              <a:off x="1339275" y="2356752"/>
              <a:ext cx="2954913" cy="2954913"/>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AC9ACCF-FC6D-87FA-6C48-77B1F059667E}"/>
                </a:ext>
              </a:extLst>
            </p:cNvPr>
            <p:cNvSpPr/>
            <p:nvPr/>
          </p:nvSpPr>
          <p:spPr>
            <a:xfrm>
              <a:off x="2011727" y="3045545"/>
              <a:ext cx="280056" cy="28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AD06C909-0B4E-BA57-7CA4-919C9D7419B8}"/>
                </a:ext>
              </a:extLst>
            </p:cNvPr>
            <p:cNvSpPr/>
            <p:nvPr/>
          </p:nvSpPr>
          <p:spPr>
            <a:xfrm>
              <a:off x="3288190" y="2973233"/>
              <a:ext cx="417878" cy="417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4D092DD0-C987-E749-79CD-45904F40FC7E}"/>
                </a:ext>
              </a:extLst>
            </p:cNvPr>
            <p:cNvSpPr/>
            <p:nvPr/>
          </p:nvSpPr>
          <p:spPr>
            <a:xfrm>
              <a:off x="3288190" y="4364144"/>
              <a:ext cx="280056" cy="28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85DF5A07-D4F8-4A91-2A58-721618DD07D8}"/>
                </a:ext>
              </a:extLst>
            </p:cNvPr>
            <p:cNvSpPr/>
            <p:nvPr/>
          </p:nvSpPr>
          <p:spPr>
            <a:xfrm>
              <a:off x="2221769" y="4087289"/>
              <a:ext cx="140028" cy="140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8" name="Group 17">
            <a:extLst>
              <a:ext uri="{FF2B5EF4-FFF2-40B4-BE49-F238E27FC236}">
                <a16:creationId xmlns:a16="http://schemas.microsoft.com/office/drawing/2014/main" id="{5519CEFB-E519-03DD-C842-07DBEF38E21F}"/>
              </a:ext>
            </a:extLst>
          </p:cNvPr>
          <p:cNvGrpSpPr/>
          <p:nvPr/>
        </p:nvGrpSpPr>
        <p:grpSpPr>
          <a:xfrm>
            <a:off x="8244868" y="5269195"/>
            <a:ext cx="2896774" cy="1331948"/>
            <a:chOff x="3792580" y="3364117"/>
            <a:chExt cx="5077770" cy="1623402"/>
          </a:xfrm>
        </p:grpSpPr>
        <p:sp>
          <p:nvSpPr>
            <p:cNvPr id="19" name="TextBox 18">
              <a:extLst>
                <a:ext uri="{FF2B5EF4-FFF2-40B4-BE49-F238E27FC236}">
                  <a16:creationId xmlns:a16="http://schemas.microsoft.com/office/drawing/2014/main" id="{5888F225-A510-E83F-C453-15A0104C56B9}"/>
                </a:ext>
              </a:extLst>
            </p:cNvPr>
            <p:cNvSpPr txBox="1"/>
            <p:nvPr/>
          </p:nvSpPr>
          <p:spPr>
            <a:xfrm>
              <a:off x="3792582" y="4574883"/>
              <a:ext cx="2359517" cy="412636"/>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600" dirty="0">
                  <a:cs typeface="Calibri Light"/>
                </a:rPr>
                <a:t>Temperature</a:t>
              </a:r>
            </a:p>
          </p:txBody>
        </p:sp>
        <p:sp>
          <p:nvSpPr>
            <p:cNvPr id="20" name="TextBox 19">
              <a:extLst>
                <a:ext uri="{FF2B5EF4-FFF2-40B4-BE49-F238E27FC236}">
                  <a16:creationId xmlns:a16="http://schemas.microsoft.com/office/drawing/2014/main" id="{0BF13629-7251-55AD-0A5E-533C178136CF}"/>
                </a:ext>
              </a:extLst>
            </p:cNvPr>
            <p:cNvSpPr txBox="1"/>
            <p:nvPr/>
          </p:nvSpPr>
          <p:spPr>
            <a:xfrm>
              <a:off x="7436766" y="4574883"/>
              <a:ext cx="1391102" cy="412636"/>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600" dirty="0">
                  <a:cs typeface="Calibri Light"/>
                </a:rPr>
                <a:t>Snails</a:t>
              </a:r>
            </a:p>
          </p:txBody>
        </p:sp>
        <p:cxnSp>
          <p:nvCxnSpPr>
            <p:cNvPr id="21" name="Straight Arrow Connector 20">
              <a:extLst>
                <a:ext uri="{FF2B5EF4-FFF2-40B4-BE49-F238E27FC236}">
                  <a16:creationId xmlns:a16="http://schemas.microsoft.com/office/drawing/2014/main" id="{8DE2975B-EEA8-1491-2AA5-E606235CFE66}"/>
                </a:ext>
              </a:extLst>
            </p:cNvPr>
            <p:cNvCxnSpPr>
              <a:cxnSpLocks/>
              <a:stCxn id="19" idx="3"/>
              <a:endCxn id="20" idx="1"/>
            </p:cNvCxnSpPr>
            <p:nvPr/>
          </p:nvCxnSpPr>
          <p:spPr>
            <a:xfrm>
              <a:off x="6152099" y="4781201"/>
              <a:ext cx="1284667"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2" name="Oval 21">
              <a:extLst>
                <a:ext uri="{FF2B5EF4-FFF2-40B4-BE49-F238E27FC236}">
                  <a16:creationId xmlns:a16="http://schemas.microsoft.com/office/drawing/2014/main" id="{B26782BD-542F-B53B-CE6A-10D8A325164B}"/>
                </a:ext>
              </a:extLst>
            </p:cNvPr>
            <p:cNvSpPr/>
            <p:nvPr/>
          </p:nvSpPr>
          <p:spPr>
            <a:xfrm>
              <a:off x="7326042" y="3364117"/>
              <a:ext cx="1544308" cy="565849"/>
            </a:xfrm>
            <a:prstGeom prst="ellipse">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Error</a:t>
              </a:r>
            </a:p>
          </p:txBody>
        </p:sp>
        <p:cxnSp>
          <p:nvCxnSpPr>
            <p:cNvPr id="23" name="Straight Arrow Connector 22">
              <a:extLst>
                <a:ext uri="{FF2B5EF4-FFF2-40B4-BE49-F238E27FC236}">
                  <a16:creationId xmlns:a16="http://schemas.microsoft.com/office/drawing/2014/main" id="{FBD5CE15-D05E-3ECF-8D7A-4CDAD155073C}"/>
                </a:ext>
              </a:extLst>
            </p:cNvPr>
            <p:cNvCxnSpPr>
              <a:cxnSpLocks/>
              <a:stCxn id="22" idx="4"/>
              <a:endCxn id="20" idx="0"/>
            </p:cNvCxnSpPr>
            <p:nvPr/>
          </p:nvCxnSpPr>
          <p:spPr>
            <a:xfrm>
              <a:off x="8098197" y="3929967"/>
              <a:ext cx="34120" cy="64491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8AAA6129-C356-61F3-537B-0C0DF23133C9}"/>
                </a:ext>
              </a:extLst>
            </p:cNvPr>
            <p:cNvSpPr txBox="1"/>
            <p:nvPr/>
          </p:nvSpPr>
          <p:spPr>
            <a:xfrm>
              <a:off x="3792584" y="3609823"/>
              <a:ext cx="1006672" cy="412636"/>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sz="1600" dirty="0">
                  <a:cs typeface="Calibri Light"/>
                </a:rPr>
                <a:t>Site</a:t>
              </a:r>
            </a:p>
          </p:txBody>
        </p:sp>
        <p:cxnSp>
          <p:nvCxnSpPr>
            <p:cNvPr id="25" name="Straight Arrow Connector 17">
              <a:extLst>
                <a:ext uri="{FF2B5EF4-FFF2-40B4-BE49-F238E27FC236}">
                  <a16:creationId xmlns:a16="http://schemas.microsoft.com/office/drawing/2014/main" id="{81246D10-110B-6BEF-9A40-E489935CF274}"/>
                </a:ext>
              </a:extLst>
            </p:cNvPr>
            <p:cNvCxnSpPr>
              <a:cxnSpLocks/>
              <a:stCxn id="19" idx="1"/>
              <a:endCxn id="24" idx="1"/>
            </p:cNvCxnSpPr>
            <p:nvPr/>
          </p:nvCxnSpPr>
          <p:spPr>
            <a:xfrm rot="10800000" flipH="1">
              <a:off x="3792580" y="3816141"/>
              <a:ext cx="2" cy="965060"/>
            </a:xfrm>
            <a:prstGeom prst="curvedConnector3">
              <a:avLst>
                <a:gd name="adj1" fmla="val -22860000000"/>
              </a:avLst>
            </a:prstGeom>
            <a:ln w="57150" cmpd="sng">
              <a:solidFill>
                <a:schemeClr val="tx1"/>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02A365EF-48A2-5C5A-7B3D-AEEF3C6C6EF6}"/>
                </a:ext>
              </a:extLst>
            </p:cNvPr>
            <p:cNvCxnSpPr>
              <a:cxnSpLocks/>
              <a:stCxn id="24" idx="3"/>
              <a:endCxn id="20" idx="1"/>
            </p:cNvCxnSpPr>
            <p:nvPr/>
          </p:nvCxnSpPr>
          <p:spPr>
            <a:xfrm>
              <a:off x="4799256" y="3816140"/>
              <a:ext cx="2637510" cy="96506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5548294C-11C9-E246-6477-DC3014D152B1}"/>
              </a:ext>
            </a:extLst>
          </p:cNvPr>
          <p:cNvGrpSpPr/>
          <p:nvPr/>
        </p:nvGrpSpPr>
        <p:grpSpPr>
          <a:xfrm>
            <a:off x="8256810" y="1031281"/>
            <a:ext cx="3082556" cy="1537608"/>
            <a:chOff x="3585786" y="1887415"/>
            <a:chExt cx="8723445" cy="4351338"/>
          </a:xfrm>
        </p:grpSpPr>
        <p:pic>
          <p:nvPicPr>
            <p:cNvPr id="50" name="Picture 2" descr="Causal Inference The Mixtape">
              <a:extLst>
                <a:ext uri="{FF2B5EF4-FFF2-40B4-BE49-F238E27FC236}">
                  <a16:creationId xmlns:a16="http://schemas.microsoft.com/office/drawing/2014/main" id="{734FFEEE-CAC1-AF74-2192-702FE1164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92" y="1887416"/>
              <a:ext cx="2810431" cy="43438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ounterfactuals and Causal Inference: Methods and Principles for Social  Research (Analytical Methods for Social Research): Morgan, Stephen L.,  Winship, Christopher: 9780521671934: Amazon.com: Books">
              <a:extLst>
                <a:ext uri="{FF2B5EF4-FFF2-40B4-BE49-F238E27FC236}">
                  <a16:creationId xmlns:a16="http://schemas.microsoft.com/office/drawing/2014/main" id="{B82543D2-7BC9-0F8B-C7FA-55CA15369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4455" y="1887416"/>
              <a:ext cx="2884776" cy="435133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ook: “Causality” by Judea Pearl – chapter 7 | Causality">
              <a:extLst>
                <a:ext uri="{FF2B5EF4-FFF2-40B4-BE49-F238E27FC236}">
                  <a16:creationId xmlns:a16="http://schemas.microsoft.com/office/drawing/2014/main" id="{2F8EDAA5-6A39-8082-80AF-BFAF9E92C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786" y="1887415"/>
              <a:ext cx="3067558" cy="43448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0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18255"/>
            <a:ext cx="12086492" cy="1325563"/>
          </a:xfrm>
        </p:spPr>
        <p:txBody>
          <a:bodyPr/>
          <a:lstStyle/>
          <a:p>
            <a:r>
              <a:rPr lang="en-US" dirty="0"/>
              <a:t>Making Causal Conclusions from Observational Data</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0" y="1825625"/>
            <a:ext cx="11476892" cy="4351338"/>
          </a:xfrm>
        </p:spPr>
        <p:txBody>
          <a:bodyPr>
            <a:normAutofit fontScale="92500"/>
          </a:bodyPr>
          <a:lstStyle/>
          <a:p>
            <a:pPr marL="514350" indent="-514350">
              <a:lnSpc>
                <a:spcPct val="160000"/>
              </a:lnSpc>
              <a:buFont typeface="+mj-lt"/>
              <a:buAutoNum type="arabicPeriod"/>
            </a:pPr>
            <a:r>
              <a:rPr lang="en-US" sz="3600" dirty="0"/>
              <a:t>Sampling to Avoid Bias</a:t>
            </a:r>
          </a:p>
          <a:p>
            <a:pPr marL="514350" indent="-514350">
              <a:lnSpc>
                <a:spcPct val="160000"/>
              </a:lnSpc>
              <a:buFont typeface="+mj-lt"/>
              <a:buAutoNum type="arabicPeriod"/>
            </a:pPr>
            <a:r>
              <a:rPr lang="en-US" sz="3600" dirty="0"/>
              <a:t>Selecting Variables for Analysis and Avoiding the Causal Salad</a:t>
            </a:r>
          </a:p>
          <a:p>
            <a:pPr marL="514350" indent="-514350">
              <a:lnSpc>
                <a:spcPct val="160000"/>
              </a:lnSpc>
              <a:buFont typeface="+mj-lt"/>
              <a:buAutoNum type="arabicPeriod"/>
            </a:pPr>
            <a:r>
              <a:rPr lang="en-US" sz="3600" dirty="0"/>
              <a:t>Using Clustering to Avoid Confounding</a:t>
            </a:r>
          </a:p>
          <a:p>
            <a:pPr marL="514350" indent="-514350">
              <a:lnSpc>
                <a:spcPct val="160000"/>
              </a:lnSpc>
              <a:buFont typeface="+mj-lt"/>
              <a:buAutoNum type="arabicPeriod"/>
            </a:pPr>
            <a:r>
              <a:rPr lang="en-US" sz="3600" dirty="0">
                <a:solidFill>
                  <a:srgbClr val="FF0000"/>
                </a:solidFill>
              </a:rPr>
              <a:t>Quasi-Experiments</a:t>
            </a:r>
          </a:p>
        </p:txBody>
      </p:sp>
    </p:spTree>
    <p:extLst>
      <p:ext uri="{BB962C8B-B14F-4D97-AF65-F5344CB8AC3E}">
        <p14:creationId xmlns:p14="http://schemas.microsoft.com/office/powerpoint/2010/main" val="589735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AB55-1EF8-3541-9A71-8FEDCB01B4D7}"/>
              </a:ext>
            </a:extLst>
          </p:cNvPr>
          <p:cNvSpPr>
            <a:spLocks noGrp="1"/>
          </p:cNvSpPr>
          <p:nvPr>
            <p:ph type="title"/>
          </p:nvPr>
        </p:nvSpPr>
        <p:spPr>
          <a:xfrm>
            <a:off x="0" y="303341"/>
            <a:ext cx="10515600" cy="1325563"/>
          </a:xfrm>
        </p:spPr>
        <p:txBody>
          <a:bodyPr>
            <a:normAutofit/>
          </a:bodyPr>
          <a:lstStyle/>
          <a:p>
            <a:r>
              <a:rPr lang="en-US" dirty="0"/>
              <a:t>Taking Advantage of Quasi-Experiments</a:t>
            </a:r>
          </a:p>
        </p:txBody>
      </p:sp>
      <p:grpSp>
        <p:nvGrpSpPr>
          <p:cNvPr id="3" name="Group 2">
            <a:extLst>
              <a:ext uri="{FF2B5EF4-FFF2-40B4-BE49-F238E27FC236}">
                <a16:creationId xmlns:a16="http://schemas.microsoft.com/office/drawing/2014/main" id="{C64E3444-2A7F-50ED-EE73-B949CAD8351E}"/>
              </a:ext>
            </a:extLst>
          </p:cNvPr>
          <p:cNvGrpSpPr/>
          <p:nvPr/>
        </p:nvGrpSpPr>
        <p:grpSpPr>
          <a:xfrm>
            <a:off x="-21446" y="1940011"/>
            <a:ext cx="12062823" cy="3583459"/>
            <a:chOff x="1524001" y="2399111"/>
            <a:chExt cx="9103646" cy="2704387"/>
          </a:xfrm>
        </p:grpSpPr>
        <p:pic>
          <p:nvPicPr>
            <p:cNvPr id="5" name="Picture 4">
              <a:extLst>
                <a:ext uri="{FF2B5EF4-FFF2-40B4-BE49-F238E27FC236}">
                  <a16:creationId xmlns:a16="http://schemas.microsoft.com/office/drawing/2014/main" id="{9ECAA67D-5E2E-DE42-B2A6-8B96D81C968E}"/>
                </a:ext>
              </a:extLst>
            </p:cNvPr>
            <p:cNvPicPr>
              <a:picLocks noChangeAspect="1"/>
            </p:cNvPicPr>
            <p:nvPr/>
          </p:nvPicPr>
          <p:blipFill>
            <a:blip r:embed="rId2"/>
            <a:stretch>
              <a:fillRect/>
            </a:stretch>
          </p:blipFill>
          <p:spPr>
            <a:xfrm>
              <a:off x="4611987" y="2671918"/>
              <a:ext cx="3473986" cy="2315990"/>
            </a:xfrm>
            <a:prstGeom prst="rect">
              <a:avLst/>
            </a:prstGeom>
          </p:spPr>
        </p:pic>
        <p:pic>
          <p:nvPicPr>
            <p:cNvPr id="7" name="Picture 6">
              <a:extLst>
                <a:ext uri="{FF2B5EF4-FFF2-40B4-BE49-F238E27FC236}">
                  <a16:creationId xmlns:a16="http://schemas.microsoft.com/office/drawing/2014/main" id="{F4898891-BD70-EC44-9126-FE91CD97D16B}"/>
                </a:ext>
              </a:extLst>
            </p:cNvPr>
            <p:cNvPicPr>
              <a:picLocks noChangeAspect="1"/>
            </p:cNvPicPr>
            <p:nvPr/>
          </p:nvPicPr>
          <p:blipFill>
            <a:blip r:embed="rId3"/>
            <a:stretch>
              <a:fillRect/>
            </a:stretch>
          </p:blipFill>
          <p:spPr>
            <a:xfrm>
              <a:off x="1524001" y="2671918"/>
              <a:ext cx="3087986" cy="2315990"/>
            </a:xfrm>
            <a:prstGeom prst="rect">
              <a:avLst/>
            </a:prstGeom>
          </p:spPr>
        </p:pic>
        <p:pic>
          <p:nvPicPr>
            <p:cNvPr id="9" name="Picture 8">
              <a:extLst>
                <a:ext uri="{FF2B5EF4-FFF2-40B4-BE49-F238E27FC236}">
                  <a16:creationId xmlns:a16="http://schemas.microsoft.com/office/drawing/2014/main" id="{6A15B6EE-2ECF-334B-B0A1-4D05F36BB7BE}"/>
                </a:ext>
              </a:extLst>
            </p:cNvPr>
            <p:cNvPicPr>
              <a:picLocks noChangeAspect="1"/>
            </p:cNvPicPr>
            <p:nvPr/>
          </p:nvPicPr>
          <p:blipFill>
            <a:blip r:embed="rId4"/>
            <a:stretch>
              <a:fillRect/>
            </a:stretch>
          </p:blipFill>
          <p:spPr>
            <a:xfrm>
              <a:off x="7352334" y="2399111"/>
              <a:ext cx="3275313" cy="2704387"/>
            </a:xfrm>
            <a:prstGeom prst="rect">
              <a:avLst/>
            </a:prstGeom>
          </p:spPr>
        </p:pic>
      </p:grpSp>
    </p:spTree>
    <p:extLst>
      <p:ext uri="{BB962C8B-B14F-4D97-AF65-F5344CB8AC3E}">
        <p14:creationId xmlns:p14="http://schemas.microsoft.com/office/powerpoint/2010/main" val="4224419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4EED0E-641E-FC4B-9AAA-D33BD93944CC}"/>
              </a:ext>
            </a:extLst>
          </p:cNvPr>
          <p:cNvSpPr>
            <a:spLocks noGrp="1"/>
          </p:cNvSpPr>
          <p:nvPr>
            <p:ph type="title"/>
          </p:nvPr>
        </p:nvSpPr>
        <p:spPr/>
        <p:txBody>
          <a:bodyPr>
            <a:normAutofit/>
          </a:bodyPr>
          <a:lstStyle/>
          <a:p>
            <a:r>
              <a:rPr lang="en-US" dirty="0"/>
              <a:t>Taking Advantage of Natural Experiments</a:t>
            </a:r>
          </a:p>
        </p:txBody>
      </p:sp>
      <p:sp>
        <p:nvSpPr>
          <p:cNvPr id="5" name="Content Placeholder 4">
            <a:extLst>
              <a:ext uri="{FF2B5EF4-FFF2-40B4-BE49-F238E27FC236}">
                <a16:creationId xmlns:a16="http://schemas.microsoft.com/office/drawing/2014/main" id="{489F2BB7-7DEE-4642-ADD5-0295F3F4B824}"/>
              </a:ext>
            </a:extLst>
          </p:cNvPr>
          <p:cNvSpPr>
            <a:spLocks noGrp="1"/>
          </p:cNvSpPr>
          <p:nvPr>
            <p:ph idx="1"/>
          </p:nvPr>
        </p:nvSpPr>
        <p:spPr/>
        <p:txBody>
          <a:bodyPr>
            <a:normAutofit/>
          </a:bodyPr>
          <a:lstStyle/>
          <a:p>
            <a:r>
              <a:rPr lang="en-US" sz="3200" dirty="0"/>
              <a:t>Diagramming is key to understand drivers and what you need to control for in a matching site</a:t>
            </a:r>
          </a:p>
          <a:p>
            <a:endParaRPr lang="en-US" sz="3200" dirty="0"/>
          </a:p>
          <a:p>
            <a:r>
              <a:rPr lang="en-US" sz="3200" dirty="0"/>
              <a:t>You must have non-impacted sites that match</a:t>
            </a:r>
          </a:p>
          <a:p>
            <a:endParaRPr lang="en-US" sz="3200" dirty="0"/>
          </a:p>
          <a:p>
            <a:r>
              <a:rPr lang="en-US" sz="3200" dirty="0"/>
              <a:t>Or, non-impacted sites you can follow to make sure ”natural experiment” impacts are not just temporal variability</a:t>
            </a:r>
          </a:p>
        </p:txBody>
      </p:sp>
    </p:spTree>
    <p:extLst>
      <p:ext uri="{BB962C8B-B14F-4D97-AF65-F5344CB8AC3E}">
        <p14:creationId xmlns:p14="http://schemas.microsoft.com/office/powerpoint/2010/main" val="3231081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A6A1-3BDC-FD4F-8B74-77C80B1C1175}"/>
              </a:ext>
            </a:extLst>
          </p:cNvPr>
          <p:cNvSpPr>
            <a:spLocks noGrp="1"/>
          </p:cNvSpPr>
          <p:nvPr>
            <p:ph type="title"/>
          </p:nvPr>
        </p:nvSpPr>
        <p:spPr>
          <a:xfrm>
            <a:off x="0" y="365125"/>
            <a:ext cx="12084908" cy="1325563"/>
          </a:xfrm>
        </p:spPr>
        <p:txBody>
          <a:bodyPr>
            <a:normAutofit/>
          </a:bodyPr>
          <a:lstStyle/>
          <a:p>
            <a:r>
              <a:rPr lang="en-US" dirty="0"/>
              <a:t>The Before-After Control-Impact Design (BACI) AKA Diff in Diff</a:t>
            </a:r>
          </a:p>
        </p:txBody>
      </p:sp>
      <p:pic>
        <p:nvPicPr>
          <p:cNvPr id="3" name="Picture 4">
            <a:extLst>
              <a:ext uri="{FF2B5EF4-FFF2-40B4-BE49-F238E27FC236}">
                <a16:creationId xmlns:a16="http://schemas.microsoft.com/office/drawing/2014/main" id="{D6FC4629-4540-BF4B-A697-EE8CEA1C3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737" y="1178418"/>
            <a:ext cx="4028817" cy="52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309C0FA0-0477-7846-8B91-E5FE88619FD5}"/>
              </a:ext>
            </a:extLst>
          </p:cNvPr>
          <p:cNvSpPr txBox="1">
            <a:spLocks noChangeArrowheads="1"/>
          </p:cNvSpPr>
          <p:nvPr/>
        </p:nvSpPr>
        <p:spPr bwMode="auto">
          <a:xfrm>
            <a:off x="8153497" y="5656306"/>
            <a:ext cx="12554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389"/>
              </a:buClr>
              <a:buFont typeface="Lucida Grande" panose="020B0600040502020204" pitchFamily="34" charset="0"/>
              <a:buChar char="▸"/>
              <a:defRPr sz="2000">
                <a:solidFill>
                  <a:srgbClr val="005A8B"/>
                </a:solidFill>
                <a:latin typeface="Arial" panose="020B0604020202020204" pitchFamily="34" charset="0"/>
                <a:ea typeface="ヒラギノ角ゴ Pro W3" panose="020B0300000000000000" pitchFamily="34" charset="-128"/>
              </a:defRPr>
            </a:lvl1pPr>
            <a:lvl2pPr marL="742950" indent="-28575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2pPr>
            <a:lvl3pPr marL="1143000" indent="-228600">
              <a:spcBef>
                <a:spcPct val="20000"/>
              </a:spcBef>
              <a:buClr>
                <a:srgbClr val="005389"/>
              </a:buClr>
              <a:buSzPct val="75000"/>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3pPr>
            <a:lvl4pPr marL="1600200" indent="-228600">
              <a:spcBef>
                <a:spcPct val="20000"/>
              </a:spcBef>
              <a:buClr>
                <a:srgbClr val="005389"/>
              </a:buClr>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4pPr>
            <a:lvl5pPr marL="2057400" indent="-22860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5pPr>
            <a:lvl6pPr marL="25146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6pPr>
            <a:lvl7pPr marL="29718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7pPr>
            <a:lvl8pPr marL="34290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8pPr>
            <a:lvl9pPr marL="38862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9pPr>
          </a:lstStyle>
          <a:p>
            <a:pPr>
              <a:spcBef>
                <a:spcPct val="0"/>
              </a:spcBef>
              <a:buClrTx/>
              <a:buFontTx/>
              <a:buNone/>
            </a:pPr>
            <a:r>
              <a:rPr lang="en-US" altLang="en-US" sz="900" dirty="0" err="1">
                <a:solidFill>
                  <a:schemeClr val="tx1"/>
                </a:solidFill>
              </a:rPr>
              <a:t>Schroeter</a:t>
            </a:r>
            <a:r>
              <a:rPr lang="en-US" altLang="en-US" sz="900" dirty="0">
                <a:solidFill>
                  <a:schemeClr val="tx1"/>
                </a:solidFill>
              </a:rPr>
              <a:t> et al. 1993</a:t>
            </a:r>
          </a:p>
        </p:txBody>
      </p:sp>
      <p:sp>
        <p:nvSpPr>
          <p:cNvPr id="6" name="TextBox 5">
            <a:extLst>
              <a:ext uri="{FF2B5EF4-FFF2-40B4-BE49-F238E27FC236}">
                <a16:creationId xmlns:a16="http://schemas.microsoft.com/office/drawing/2014/main" id="{3207E4A1-34AA-4F47-933F-964E344F8070}"/>
              </a:ext>
            </a:extLst>
          </p:cNvPr>
          <p:cNvSpPr txBox="1"/>
          <p:nvPr/>
        </p:nvSpPr>
        <p:spPr>
          <a:xfrm>
            <a:off x="1592367" y="5234677"/>
            <a:ext cx="2706703"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Response of Interest</a:t>
            </a:r>
          </a:p>
        </p:txBody>
      </p:sp>
      <p:sp>
        <p:nvSpPr>
          <p:cNvPr id="7" name="TextBox 6">
            <a:extLst>
              <a:ext uri="{FF2B5EF4-FFF2-40B4-BE49-F238E27FC236}">
                <a16:creationId xmlns:a16="http://schemas.microsoft.com/office/drawing/2014/main" id="{4322CDFE-DA68-D24A-89F4-AE2BE9DE222E}"/>
              </a:ext>
            </a:extLst>
          </p:cNvPr>
          <p:cNvSpPr txBox="1"/>
          <p:nvPr/>
        </p:nvSpPr>
        <p:spPr>
          <a:xfrm>
            <a:off x="593479" y="26589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Site</a:t>
            </a:r>
          </a:p>
        </p:txBody>
      </p:sp>
      <p:cxnSp>
        <p:nvCxnSpPr>
          <p:cNvPr id="8" name="Straight Arrow Connector 7">
            <a:extLst>
              <a:ext uri="{FF2B5EF4-FFF2-40B4-BE49-F238E27FC236}">
                <a16:creationId xmlns:a16="http://schemas.microsoft.com/office/drawing/2014/main" id="{A64CCFB9-1FBC-D749-BF49-F30ED4F264F6}"/>
              </a:ext>
            </a:extLst>
          </p:cNvPr>
          <p:cNvCxnSpPr>
            <a:cxnSpLocks/>
            <a:stCxn id="7" idx="2"/>
            <a:endCxn id="6" idx="0"/>
          </p:cNvCxnSpPr>
          <p:nvPr/>
        </p:nvCxnSpPr>
        <p:spPr>
          <a:xfrm>
            <a:off x="1295581" y="3120570"/>
            <a:ext cx="1650138" cy="21141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990ECD5-B203-2F44-95A9-3987E243F092}"/>
              </a:ext>
            </a:extLst>
          </p:cNvPr>
          <p:cNvSpPr txBox="1"/>
          <p:nvPr/>
        </p:nvSpPr>
        <p:spPr>
          <a:xfrm>
            <a:off x="2243618" y="26611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Impact</a:t>
            </a:r>
          </a:p>
        </p:txBody>
      </p:sp>
      <p:cxnSp>
        <p:nvCxnSpPr>
          <p:cNvPr id="10" name="Straight Arrow Connector 9">
            <a:extLst>
              <a:ext uri="{FF2B5EF4-FFF2-40B4-BE49-F238E27FC236}">
                <a16:creationId xmlns:a16="http://schemas.microsoft.com/office/drawing/2014/main" id="{A3B9BF1F-66E0-CD46-9D06-6B2F492CED75}"/>
              </a:ext>
            </a:extLst>
          </p:cNvPr>
          <p:cNvCxnSpPr>
            <a:cxnSpLocks/>
            <a:stCxn id="9" idx="2"/>
            <a:endCxn id="6" idx="0"/>
          </p:cNvCxnSpPr>
          <p:nvPr/>
        </p:nvCxnSpPr>
        <p:spPr>
          <a:xfrm flipH="1">
            <a:off x="2945719" y="3122770"/>
            <a:ext cx="1" cy="21119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02AE6440-0CC3-6177-AB07-8E600E1D7988}"/>
              </a:ext>
            </a:extLst>
          </p:cNvPr>
          <p:cNvSpPr txBox="1"/>
          <p:nvPr/>
        </p:nvSpPr>
        <p:spPr>
          <a:xfrm>
            <a:off x="3927075" y="26589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Time</a:t>
            </a:r>
          </a:p>
        </p:txBody>
      </p:sp>
      <p:cxnSp>
        <p:nvCxnSpPr>
          <p:cNvPr id="15" name="Straight Arrow Connector 14">
            <a:extLst>
              <a:ext uri="{FF2B5EF4-FFF2-40B4-BE49-F238E27FC236}">
                <a16:creationId xmlns:a16="http://schemas.microsoft.com/office/drawing/2014/main" id="{D80366D2-800D-2B90-EDF9-7391BE941DE9}"/>
              </a:ext>
            </a:extLst>
          </p:cNvPr>
          <p:cNvCxnSpPr>
            <a:cxnSpLocks/>
            <a:stCxn id="4" idx="2"/>
            <a:endCxn id="6" idx="0"/>
          </p:cNvCxnSpPr>
          <p:nvPr/>
        </p:nvCxnSpPr>
        <p:spPr>
          <a:xfrm flipH="1">
            <a:off x="2945719" y="3120570"/>
            <a:ext cx="1683458" cy="21141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3264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109151" y="72080"/>
            <a:ext cx="10515600" cy="1325563"/>
          </a:xfrm>
        </p:spPr>
        <p:txBody>
          <a:bodyPr>
            <a:noAutofit/>
          </a:bodyPr>
          <a:lstStyle/>
          <a:p>
            <a:r>
              <a:rPr lang="en-US" sz="4000" dirty="0"/>
              <a:t>A Return to Balls of Different Colors and Sizes</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2901387" y="1397643"/>
            <a:ext cx="6123008" cy="5102507"/>
          </a:xfrm>
          <a:prstGeom prst="rect">
            <a:avLst/>
          </a:prstGeom>
        </p:spPr>
      </p:pic>
    </p:spTree>
    <p:extLst>
      <p:ext uri="{BB962C8B-B14F-4D97-AF65-F5344CB8AC3E}">
        <p14:creationId xmlns:p14="http://schemas.microsoft.com/office/powerpoint/2010/main" val="1202620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A6A1-3BDC-FD4F-8B74-77C80B1C1175}"/>
              </a:ext>
            </a:extLst>
          </p:cNvPr>
          <p:cNvSpPr>
            <a:spLocks noGrp="1"/>
          </p:cNvSpPr>
          <p:nvPr>
            <p:ph type="title"/>
          </p:nvPr>
        </p:nvSpPr>
        <p:spPr>
          <a:xfrm>
            <a:off x="0" y="365125"/>
            <a:ext cx="12084908" cy="1325563"/>
          </a:xfrm>
        </p:spPr>
        <p:txBody>
          <a:bodyPr>
            <a:normAutofit/>
          </a:bodyPr>
          <a:lstStyle/>
          <a:p>
            <a:r>
              <a:rPr lang="en-US" dirty="0"/>
              <a:t>The Before-After Control-Impact Design (BACI) AKA Diff in Diff</a:t>
            </a:r>
          </a:p>
        </p:txBody>
      </p:sp>
      <p:pic>
        <p:nvPicPr>
          <p:cNvPr id="3" name="Picture 4">
            <a:extLst>
              <a:ext uri="{FF2B5EF4-FFF2-40B4-BE49-F238E27FC236}">
                <a16:creationId xmlns:a16="http://schemas.microsoft.com/office/drawing/2014/main" id="{D6FC4629-4540-BF4B-A697-EE8CEA1C3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737" y="1178418"/>
            <a:ext cx="4028817" cy="52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309C0FA0-0477-7846-8B91-E5FE88619FD5}"/>
              </a:ext>
            </a:extLst>
          </p:cNvPr>
          <p:cNvSpPr txBox="1">
            <a:spLocks noChangeArrowheads="1"/>
          </p:cNvSpPr>
          <p:nvPr/>
        </p:nvSpPr>
        <p:spPr bwMode="auto">
          <a:xfrm>
            <a:off x="8153497" y="5656306"/>
            <a:ext cx="12554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389"/>
              </a:buClr>
              <a:buFont typeface="Lucida Grande" panose="020B0600040502020204" pitchFamily="34" charset="0"/>
              <a:buChar char="▸"/>
              <a:defRPr sz="2000">
                <a:solidFill>
                  <a:srgbClr val="005A8B"/>
                </a:solidFill>
                <a:latin typeface="Arial" panose="020B0604020202020204" pitchFamily="34" charset="0"/>
                <a:ea typeface="ヒラギノ角ゴ Pro W3" panose="020B0300000000000000" pitchFamily="34" charset="-128"/>
              </a:defRPr>
            </a:lvl1pPr>
            <a:lvl2pPr marL="742950" indent="-28575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2pPr>
            <a:lvl3pPr marL="1143000" indent="-228600">
              <a:spcBef>
                <a:spcPct val="20000"/>
              </a:spcBef>
              <a:buClr>
                <a:srgbClr val="005389"/>
              </a:buClr>
              <a:buSzPct val="75000"/>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3pPr>
            <a:lvl4pPr marL="1600200" indent="-228600">
              <a:spcBef>
                <a:spcPct val="20000"/>
              </a:spcBef>
              <a:buClr>
                <a:srgbClr val="005389"/>
              </a:buClr>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4pPr>
            <a:lvl5pPr marL="2057400" indent="-22860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5pPr>
            <a:lvl6pPr marL="25146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6pPr>
            <a:lvl7pPr marL="29718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7pPr>
            <a:lvl8pPr marL="34290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8pPr>
            <a:lvl9pPr marL="38862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9pPr>
          </a:lstStyle>
          <a:p>
            <a:pPr>
              <a:spcBef>
                <a:spcPct val="0"/>
              </a:spcBef>
              <a:buClrTx/>
              <a:buFontTx/>
              <a:buNone/>
            </a:pPr>
            <a:r>
              <a:rPr lang="en-US" altLang="en-US" sz="900" dirty="0" err="1">
                <a:solidFill>
                  <a:schemeClr val="tx1"/>
                </a:solidFill>
              </a:rPr>
              <a:t>Schroeter</a:t>
            </a:r>
            <a:r>
              <a:rPr lang="en-US" altLang="en-US" sz="900" dirty="0">
                <a:solidFill>
                  <a:schemeClr val="tx1"/>
                </a:solidFill>
              </a:rPr>
              <a:t> et al. 1993</a:t>
            </a:r>
          </a:p>
        </p:txBody>
      </p:sp>
      <p:sp>
        <p:nvSpPr>
          <p:cNvPr id="6" name="TextBox 5">
            <a:extLst>
              <a:ext uri="{FF2B5EF4-FFF2-40B4-BE49-F238E27FC236}">
                <a16:creationId xmlns:a16="http://schemas.microsoft.com/office/drawing/2014/main" id="{3207E4A1-34AA-4F47-933F-964E344F8070}"/>
              </a:ext>
            </a:extLst>
          </p:cNvPr>
          <p:cNvSpPr txBox="1"/>
          <p:nvPr/>
        </p:nvSpPr>
        <p:spPr>
          <a:xfrm>
            <a:off x="1592367" y="5234677"/>
            <a:ext cx="2706703"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Response of Interest</a:t>
            </a:r>
          </a:p>
        </p:txBody>
      </p:sp>
      <p:sp>
        <p:nvSpPr>
          <p:cNvPr id="7" name="TextBox 6">
            <a:extLst>
              <a:ext uri="{FF2B5EF4-FFF2-40B4-BE49-F238E27FC236}">
                <a16:creationId xmlns:a16="http://schemas.microsoft.com/office/drawing/2014/main" id="{4322CDFE-DA68-D24A-89F4-AE2BE9DE222E}"/>
              </a:ext>
            </a:extLst>
          </p:cNvPr>
          <p:cNvSpPr txBox="1"/>
          <p:nvPr/>
        </p:nvSpPr>
        <p:spPr>
          <a:xfrm>
            <a:off x="593479" y="26589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Site</a:t>
            </a:r>
          </a:p>
        </p:txBody>
      </p:sp>
      <p:cxnSp>
        <p:nvCxnSpPr>
          <p:cNvPr id="8" name="Straight Arrow Connector 7">
            <a:extLst>
              <a:ext uri="{FF2B5EF4-FFF2-40B4-BE49-F238E27FC236}">
                <a16:creationId xmlns:a16="http://schemas.microsoft.com/office/drawing/2014/main" id="{A64CCFB9-1FBC-D749-BF49-F30ED4F264F6}"/>
              </a:ext>
            </a:extLst>
          </p:cNvPr>
          <p:cNvCxnSpPr>
            <a:cxnSpLocks/>
            <a:stCxn id="7" idx="2"/>
            <a:endCxn id="6" idx="0"/>
          </p:cNvCxnSpPr>
          <p:nvPr/>
        </p:nvCxnSpPr>
        <p:spPr>
          <a:xfrm>
            <a:off x="1295581" y="3120570"/>
            <a:ext cx="1650138" cy="21141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990ECD5-B203-2F44-95A9-3987E243F092}"/>
              </a:ext>
            </a:extLst>
          </p:cNvPr>
          <p:cNvSpPr txBox="1"/>
          <p:nvPr/>
        </p:nvSpPr>
        <p:spPr>
          <a:xfrm>
            <a:off x="2243618" y="26611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Time*Site</a:t>
            </a:r>
          </a:p>
        </p:txBody>
      </p:sp>
      <p:cxnSp>
        <p:nvCxnSpPr>
          <p:cNvPr id="10" name="Straight Arrow Connector 9">
            <a:extLst>
              <a:ext uri="{FF2B5EF4-FFF2-40B4-BE49-F238E27FC236}">
                <a16:creationId xmlns:a16="http://schemas.microsoft.com/office/drawing/2014/main" id="{A3B9BF1F-66E0-CD46-9D06-6B2F492CED75}"/>
              </a:ext>
            </a:extLst>
          </p:cNvPr>
          <p:cNvCxnSpPr>
            <a:cxnSpLocks/>
            <a:stCxn id="9" idx="2"/>
            <a:endCxn id="6" idx="0"/>
          </p:cNvCxnSpPr>
          <p:nvPr/>
        </p:nvCxnSpPr>
        <p:spPr>
          <a:xfrm flipH="1">
            <a:off x="2945719" y="3122770"/>
            <a:ext cx="1" cy="21119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02AE6440-0CC3-6177-AB07-8E600E1D7988}"/>
              </a:ext>
            </a:extLst>
          </p:cNvPr>
          <p:cNvSpPr txBox="1"/>
          <p:nvPr/>
        </p:nvSpPr>
        <p:spPr>
          <a:xfrm>
            <a:off x="3927075" y="2658905"/>
            <a:ext cx="1404203" cy="461665"/>
          </a:xfrm>
          <a:prstGeom prst="rect">
            <a:avLst/>
          </a:prstGeom>
          <a:noFill/>
          <a:ln>
            <a:solidFill>
              <a:schemeClr val="tx1"/>
            </a:solidFill>
          </a:ln>
        </p:spPr>
        <p:txBody>
          <a:bodyPr wrap="square" rtlCol="0">
            <a:spAutoFit/>
          </a:bodyPr>
          <a:lstStyle/>
          <a:p>
            <a:pPr algn="ctr"/>
            <a:r>
              <a:rPr lang="en-US" sz="2400" dirty="0">
                <a:latin typeface="Calibri Light"/>
                <a:cs typeface="Calibri Light"/>
              </a:rPr>
              <a:t>Time</a:t>
            </a:r>
          </a:p>
        </p:txBody>
      </p:sp>
      <p:cxnSp>
        <p:nvCxnSpPr>
          <p:cNvPr id="15" name="Straight Arrow Connector 14">
            <a:extLst>
              <a:ext uri="{FF2B5EF4-FFF2-40B4-BE49-F238E27FC236}">
                <a16:creationId xmlns:a16="http://schemas.microsoft.com/office/drawing/2014/main" id="{D80366D2-800D-2B90-EDF9-7391BE941DE9}"/>
              </a:ext>
            </a:extLst>
          </p:cNvPr>
          <p:cNvCxnSpPr>
            <a:cxnSpLocks/>
            <a:stCxn id="4" idx="2"/>
            <a:endCxn id="6" idx="0"/>
          </p:cNvCxnSpPr>
          <p:nvPr/>
        </p:nvCxnSpPr>
        <p:spPr>
          <a:xfrm flipH="1">
            <a:off x="2945719" y="3120570"/>
            <a:ext cx="1683458" cy="211410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C3F3704C-C5A6-FFD0-5F5E-B7D5C13EA7C3}"/>
              </a:ext>
            </a:extLst>
          </p:cNvPr>
          <p:cNvSpPr txBox="1"/>
          <p:nvPr/>
        </p:nvSpPr>
        <p:spPr>
          <a:xfrm>
            <a:off x="1829931" y="6123543"/>
            <a:ext cx="2231573" cy="369332"/>
          </a:xfrm>
          <a:prstGeom prst="rect">
            <a:avLst/>
          </a:prstGeom>
          <a:noFill/>
        </p:spPr>
        <p:txBody>
          <a:bodyPr wrap="none" rtlCol="0">
            <a:spAutoFit/>
          </a:bodyPr>
          <a:lstStyle/>
          <a:p>
            <a:r>
              <a:rPr lang="en-US" dirty="0"/>
              <a:t>Response ~ Site*Time</a:t>
            </a:r>
          </a:p>
        </p:txBody>
      </p:sp>
    </p:spTree>
    <p:extLst>
      <p:ext uri="{BB962C8B-B14F-4D97-AF65-F5344CB8AC3E}">
        <p14:creationId xmlns:p14="http://schemas.microsoft.com/office/powerpoint/2010/main" val="259215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F6F7-D656-C653-1160-60D0ED797936}"/>
              </a:ext>
            </a:extLst>
          </p:cNvPr>
          <p:cNvSpPr>
            <a:spLocks noGrp="1"/>
          </p:cNvSpPr>
          <p:nvPr>
            <p:ph type="title"/>
          </p:nvPr>
        </p:nvSpPr>
        <p:spPr>
          <a:xfrm>
            <a:off x="133864" y="67696"/>
            <a:ext cx="10515600" cy="1325563"/>
          </a:xfrm>
        </p:spPr>
        <p:txBody>
          <a:bodyPr/>
          <a:lstStyle/>
          <a:p>
            <a:r>
              <a:rPr lang="en-US" dirty="0"/>
              <a:t>BACI or </a:t>
            </a:r>
            <a:r>
              <a:rPr lang="en-US" dirty="0" err="1"/>
              <a:t>DiD</a:t>
            </a:r>
            <a:r>
              <a:rPr lang="en-US" dirty="0"/>
              <a:t> Analysis</a:t>
            </a:r>
          </a:p>
        </p:txBody>
      </p:sp>
      <p:sp>
        <p:nvSpPr>
          <p:cNvPr id="3" name="TextBox 2">
            <a:extLst>
              <a:ext uri="{FF2B5EF4-FFF2-40B4-BE49-F238E27FC236}">
                <a16:creationId xmlns:a16="http://schemas.microsoft.com/office/drawing/2014/main" id="{40072065-527E-D95E-8C00-9BD79FC6CC68}"/>
              </a:ext>
            </a:extLst>
          </p:cNvPr>
          <p:cNvSpPr txBox="1"/>
          <p:nvPr/>
        </p:nvSpPr>
        <p:spPr>
          <a:xfrm>
            <a:off x="716692" y="1567121"/>
            <a:ext cx="3800207" cy="646331"/>
          </a:xfrm>
          <a:prstGeom prst="rect">
            <a:avLst/>
          </a:prstGeom>
          <a:noFill/>
        </p:spPr>
        <p:txBody>
          <a:bodyPr wrap="none" rtlCol="0">
            <a:spAutoFit/>
          </a:bodyPr>
          <a:lstStyle/>
          <a:p>
            <a:r>
              <a:rPr lang="en-US" sz="3600" dirty="0" err="1"/>
              <a:t>Y</a:t>
            </a:r>
            <a:r>
              <a:rPr lang="en-US" sz="3600" baseline="-25000" dirty="0" err="1"/>
              <a:t>it</a:t>
            </a:r>
            <a:r>
              <a:rPr lang="en-US" sz="3600" dirty="0"/>
              <a:t> = a</a:t>
            </a:r>
            <a:r>
              <a:rPr lang="en-US" sz="3600" baseline="-25000" dirty="0"/>
              <a:t>i</a:t>
            </a:r>
            <a:r>
              <a:rPr lang="en-US" sz="3600" dirty="0"/>
              <a:t> + </a:t>
            </a:r>
            <a:r>
              <a:rPr lang="en-US" sz="3600" dirty="0" err="1"/>
              <a:t>g</a:t>
            </a:r>
            <a:r>
              <a:rPr lang="en-US" sz="3600" baseline="-25000" dirty="0" err="1"/>
              <a:t>t</a:t>
            </a:r>
            <a:r>
              <a:rPr lang="en-US" sz="3600" dirty="0"/>
              <a:t> + b</a:t>
            </a:r>
            <a:r>
              <a:rPr lang="en-US" sz="3600" baseline="-25000" dirty="0"/>
              <a:t>it</a:t>
            </a:r>
            <a:r>
              <a:rPr lang="en-US" sz="3600" dirty="0"/>
              <a:t> + </a:t>
            </a:r>
            <a:r>
              <a:rPr lang="en-US" sz="3600" dirty="0" err="1"/>
              <a:t>e</a:t>
            </a:r>
            <a:r>
              <a:rPr lang="en-US" sz="3600" baseline="-25000" dirty="0" err="1"/>
              <a:t>it</a:t>
            </a:r>
            <a:endParaRPr lang="en-US" sz="3600" baseline="-25000" dirty="0"/>
          </a:p>
        </p:txBody>
      </p:sp>
      <p:cxnSp>
        <p:nvCxnSpPr>
          <p:cNvPr id="5" name="Straight Connector 4">
            <a:extLst>
              <a:ext uri="{FF2B5EF4-FFF2-40B4-BE49-F238E27FC236}">
                <a16:creationId xmlns:a16="http://schemas.microsoft.com/office/drawing/2014/main" id="{F1135332-217D-73F5-1DD1-2CAE607E934D}"/>
              </a:ext>
            </a:extLst>
          </p:cNvPr>
          <p:cNvCxnSpPr>
            <a:cxnSpLocks/>
          </p:cNvCxnSpPr>
          <p:nvPr/>
        </p:nvCxnSpPr>
        <p:spPr>
          <a:xfrm>
            <a:off x="3110424" y="5572898"/>
            <a:ext cx="595943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D8521F-0680-201B-EAA0-0AF1F02ACEDC}"/>
              </a:ext>
            </a:extLst>
          </p:cNvPr>
          <p:cNvSpPr txBox="1"/>
          <p:nvPr/>
        </p:nvSpPr>
        <p:spPr>
          <a:xfrm>
            <a:off x="2910588" y="5799265"/>
            <a:ext cx="1009828" cy="461665"/>
          </a:xfrm>
          <a:prstGeom prst="rect">
            <a:avLst/>
          </a:prstGeom>
          <a:noFill/>
        </p:spPr>
        <p:txBody>
          <a:bodyPr wrap="none" rtlCol="0">
            <a:spAutoFit/>
          </a:bodyPr>
          <a:lstStyle/>
          <a:p>
            <a:r>
              <a:rPr lang="en-US" sz="2400" dirty="0"/>
              <a:t>Before</a:t>
            </a:r>
          </a:p>
        </p:txBody>
      </p:sp>
      <p:sp>
        <p:nvSpPr>
          <p:cNvPr id="7" name="TextBox 6">
            <a:extLst>
              <a:ext uri="{FF2B5EF4-FFF2-40B4-BE49-F238E27FC236}">
                <a16:creationId xmlns:a16="http://schemas.microsoft.com/office/drawing/2014/main" id="{6E80AB3E-6610-D38C-CD45-83D6D621ADD5}"/>
              </a:ext>
            </a:extLst>
          </p:cNvPr>
          <p:cNvSpPr txBox="1"/>
          <p:nvPr/>
        </p:nvSpPr>
        <p:spPr>
          <a:xfrm>
            <a:off x="8463688" y="5799265"/>
            <a:ext cx="817724" cy="461665"/>
          </a:xfrm>
          <a:prstGeom prst="rect">
            <a:avLst/>
          </a:prstGeom>
          <a:noFill/>
        </p:spPr>
        <p:txBody>
          <a:bodyPr wrap="none" rtlCol="0">
            <a:spAutoFit/>
          </a:bodyPr>
          <a:lstStyle/>
          <a:p>
            <a:r>
              <a:rPr lang="en-US" sz="2400" dirty="0"/>
              <a:t>After</a:t>
            </a:r>
          </a:p>
        </p:txBody>
      </p:sp>
      <p:sp>
        <p:nvSpPr>
          <p:cNvPr id="9" name="Oval 8">
            <a:extLst>
              <a:ext uri="{FF2B5EF4-FFF2-40B4-BE49-F238E27FC236}">
                <a16:creationId xmlns:a16="http://schemas.microsoft.com/office/drawing/2014/main" id="{534F5776-E35B-B4C6-408E-36B217E714C2}"/>
              </a:ext>
            </a:extLst>
          </p:cNvPr>
          <p:cNvSpPr/>
          <p:nvPr/>
        </p:nvSpPr>
        <p:spPr>
          <a:xfrm>
            <a:off x="3110424" y="4757351"/>
            <a:ext cx="448322" cy="4483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89BEF7-4DDE-CD56-2332-0DCE9E109BC3}"/>
              </a:ext>
            </a:extLst>
          </p:cNvPr>
          <p:cNvSpPr/>
          <p:nvPr/>
        </p:nvSpPr>
        <p:spPr>
          <a:xfrm>
            <a:off x="3110424" y="3539015"/>
            <a:ext cx="448322" cy="44832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7E55B79-DC61-D824-EEDA-B6F1E04310A9}"/>
              </a:ext>
            </a:extLst>
          </p:cNvPr>
          <p:cNvSpPr/>
          <p:nvPr/>
        </p:nvSpPr>
        <p:spPr>
          <a:xfrm>
            <a:off x="8621537" y="3846817"/>
            <a:ext cx="448322" cy="4483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01FDDB-22EC-6F1D-0F69-449ED7665A17}"/>
              </a:ext>
            </a:extLst>
          </p:cNvPr>
          <p:cNvSpPr/>
          <p:nvPr/>
        </p:nvSpPr>
        <p:spPr>
          <a:xfrm>
            <a:off x="8621537" y="2628481"/>
            <a:ext cx="448322" cy="44832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C4C31B1-4196-A8B6-B642-416F236C6317}"/>
              </a:ext>
            </a:extLst>
          </p:cNvPr>
          <p:cNvSpPr/>
          <p:nvPr/>
        </p:nvSpPr>
        <p:spPr>
          <a:xfrm>
            <a:off x="8621537" y="1231982"/>
            <a:ext cx="448322" cy="44832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55478B4-EE2A-548D-A7AD-2D841C149BD5}"/>
              </a:ext>
            </a:extLst>
          </p:cNvPr>
          <p:cNvSpPr txBox="1"/>
          <p:nvPr/>
        </p:nvSpPr>
        <p:spPr>
          <a:xfrm>
            <a:off x="2632408" y="4684116"/>
            <a:ext cx="478016" cy="523220"/>
          </a:xfrm>
          <a:prstGeom prst="rect">
            <a:avLst/>
          </a:prstGeom>
          <a:noFill/>
        </p:spPr>
        <p:txBody>
          <a:bodyPr wrap="none" rtlCol="0">
            <a:spAutoFit/>
          </a:bodyPr>
          <a:lstStyle/>
          <a:p>
            <a:r>
              <a:rPr lang="en-US" sz="2800" dirty="0"/>
              <a:t>a</a:t>
            </a:r>
            <a:r>
              <a:rPr lang="en-US" sz="2800" baseline="-25000" dirty="0"/>
              <a:t>1</a:t>
            </a:r>
          </a:p>
        </p:txBody>
      </p:sp>
      <p:sp>
        <p:nvSpPr>
          <p:cNvPr id="15" name="TextBox 14">
            <a:extLst>
              <a:ext uri="{FF2B5EF4-FFF2-40B4-BE49-F238E27FC236}">
                <a16:creationId xmlns:a16="http://schemas.microsoft.com/office/drawing/2014/main" id="{9E9447EC-8D70-0B2F-AB01-48CD7E3410E0}"/>
              </a:ext>
            </a:extLst>
          </p:cNvPr>
          <p:cNvSpPr txBox="1"/>
          <p:nvPr/>
        </p:nvSpPr>
        <p:spPr>
          <a:xfrm>
            <a:off x="2632408" y="3379049"/>
            <a:ext cx="478016" cy="523220"/>
          </a:xfrm>
          <a:prstGeom prst="rect">
            <a:avLst/>
          </a:prstGeom>
          <a:noFill/>
        </p:spPr>
        <p:txBody>
          <a:bodyPr wrap="none" rtlCol="0">
            <a:spAutoFit/>
          </a:bodyPr>
          <a:lstStyle/>
          <a:p>
            <a:r>
              <a:rPr lang="en-US" sz="2800" dirty="0"/>
              <a:t>a</a:t>
            </a:r>
            <a:r>
              <a:rPr lang="en-US" sz="2800" baseline="-25000" dirty="0"/>
              <a:t>2</a:t>
            </a:r>
          </a:p>
        </p:txBody>
      </p:sp>
      <p:sp>
        <p:nvSpPr>
          <p:cNvPr id="16" name="TextBox 15">
            <a:extLst>
              <a:ext uri="{FF2B5EF4-FFF2-40B4-BE49-F238E27FC236}">
                <a16:creationId xmlns:a16="http://schemas.microsoft.com/office/drawing/2014/main" id="{E8CE1AA2-25C5-B677-4361-52248CEF5CD7}"/>
              </a:ext>
            </a:extLst>
          </p:cNvPr>
          <p:cNvSpPr txBox="1"/>
          <p:nvPr/>
        </p:nvSpPr>
        <p:spPr>
          <a:xfrm>
            <a:off x="9281412" y="3766363"/>
            <a:ext cx="1083951" cy="523220"/>
          </a:xfrm>
          <a:prstGeom prst="rect">
            <a:avLst/>
          </a:prstGeom>
          <a:noFill/>
        </p:spPr>
        <p:txBody>
          <a:bodyPr wrap="none" rtlCol="0">
            <a:spAutoFit/>
          </a:bodyPr>
          <a:lstStyle/>
          <a:p>
            <a:r>
              <a:rPr lang="en-US" sz="2800" dirty="0"/>
              <a:t>a</a:t>
            </a:r>
            <a:r>
              <a:rPr lang="en-US" sz="2800" baseline="-25000" dirty="0"/>
              <a:t>1 </a:t>
            </a:r>
            <a:r>
              <a:rPr lang="en-US" sz="2800" dirty="0"/>
              <a:t>+ g</a:t>
            </a:r>
            <a:r>
              <a:rPr lang="en-US" sz="2800" baseline="-25000" dirty="0"/>
              <a:t>1</a:t>
            </a:r>
          </a:p>
        </p:txBody>
      </p:sp>
      <p:sp>
        <p:nvSpPr>
          <p:cNvPr id="17" name="TextBox 16">
            <a:extLst>
              <a:ext uri="{FF2B5EF4-FFF2-40B4-BE49-F238E27FC236}">
                <a16:creationId xmlns:a16="http://schemas.microsoft.com/office/drawing/2014/main" id="{BDC7F9E2-14AA-F1B3-ED9E-AC42809E73E0}"/>
              </a:ext>
            </a:extLst>
          </p:cNvPr>
          <p:cNvSpPr txBox="1"/>
          <p:nvPr/>
        </p:nvSpPr>
        <p:spPr>
          <a:xfrm>
            <a:off x="9281412" y="2461296"/>
            <a:ext cx="1083951" cy="523220"/>
          </a:xfrm>
          <a:prstGeom prst="rect">
            <a:avLst/>
          </a:prstGeom>
          <a:noFill/>
        </p:spPr>
        <p:txBody>
          <a:bodyPr wrap="none" rtlCol="0">
            <a:spAutoFit/>
          </a:bodyPr>
          <a:lstStyle/>
          <a:p>
            <a:r>
              <a:rPr lang="en-US" sz="2800" dirty="0"/>
              <a:t>a</a:t>
            </a:r>
            <a:r>
              <a:rPr lang="en-US" sz="2800" baseline="-25000" dirty="0"/>
              <a:t>2 </a:t>
            </a:r>
            <a:r>
              <a:rPr lang="en-US" sz="2800" dirty="0"/>
              <a:t>+ g</a:t>
            </a:r>
            <a:r>
              <a:rPr lang="en-US" sz="2800" baseline="-25000" dirty="0"/>
              <a:t>1</a:t>
            </a:r>
          </a:p>
        </p:txBody>
      </p:sp>
      <p:sp>
        <p:nvSpPr>
          <p:cNvPr id="18" name="TextBox 17">
            <a:extLst>
              <a:ext uri="{FF2B5EF4-FFF2-40B4-BE49-F238E27FC236}">
                <a16:creationId xmlns:a16="http://schemas.microsoft.com/office/drawing/2014/main" id="{55863D83-2AFB-D1E5-D815-A9BD17C1ACE5}"/>
              </a:ext>
            </a:extLst>
          </p:cNvPr>
          <p:cNvSpPr txBox="1"/>
          <p:nvPr/>
        </p:nvSpPr>
        <p:spPr>
          <a:xfrm>
            <a:off x="9281411" y="1156229"/>
            <a:ext cx="1832553" cy="523220"/>
          </a:xfrm>
          <a:prstGeom prst="rect">
            <a:avLst/>
          </a:prstGeom>
          <a:noFill/>
        </p:spPr>
        <p:txBody>
          <a:bodyPr wrap="none" rtlCol="0">
            <a:spAutoFit/>
          </a:bodyPr>
          <a:lstStyle/>
          <a:p>
            <a:r>
              <a:rPr lang="en-US" sz="2800" dirty="0"/>
              <a:t>a</a:t>
            </a:r>
            <a:r>
              <a:rPr lang="en-US" sz="2800" baseline="-25000" dirty="0"/>
              <a:t>2 </a:t>
            </a:r>
            <a:r>
              <a:rPr lang="en-US" sz="2800" dirty="0"/>
              <a:t>+ g</a:t>
            </a:r>
            <a:r>
              <a:rPr lang="en-US" sz="2800" baseline="-25000" dirty="0"/>
              <a:t>1 </a:t>
            </a:r>
            <a:r>
              <a:rPr lang="en-US" sz="2800" dirty="0"/>
              <a:t>+ b</a:t>
            </a:r>
            <a:r>
              <a:rPr lang="en-US" sz="2800" baseline="-25000" dirty="0"/>
              <a:t>21</a:t>
            </a:r>
          </a:p>
        </p:txBody>
      </p:sp>
      <p:cxnSp>
        <p:nvCxnSpPr>
          <p:cNvPr id="20" name="Straight Connector 19">
            <a:extLst>
              <a:ext uri="{FF2B5EF4-FFF2-40B4-BE49-F238E27FC236}">
                <a16:creationId xmlns:a16="http://schemas.microsoft.com/office/drawing/2014/main" id="{02E6062D-5618-0303-67FB-CAA199817A0F}"/>
              </a:ext>
            </a:extLst>
          </p:cNvPr>
          <p:cNvCxnSpPr>
            <a:cxnSpLocks/>
            <a:stCxn id="10" idx="6"/>
            <a:endCxn id="13" idx="2"/>
          </p:cNvCxnSpPr>
          <p:nvPr/>
        </p:nvCxnSpPr>
        <p:spPr>
          <a:xfrm flipV="1">
            <a:off x="3558746" y="1456143"/>
            <a:ext cx="5062791" cy="230703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FEFBC5-7C73-FC4C-3480-3837ADFF89F5}"/>
              </a:ext>
            </a:extLst>
          </p:cNvPr>
          <p:cNvCxnSpPr>
            <a:cxnSpLocks/>
            <a:stCxn id="10" idx="6"/>
            <a:endCxn id="12" idx="2"/>
          </p:cNvCxnSpPr>
          <p:nvPr/>
        </p:nvCxnSpPr>
        <p:spPr>
          <a:xfrm flipV="1">
            <a:off x="3558746" y="2852642"/>
            <a:ext cx="5062791" cy="910534"/>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10D5CB-EE66-A1B9-2EFE-8F28B5B3CC35}"/>
              </a:ext>
            </a:extLst>
          </p:cNvPr>
          <p:cNvCxnSpPr>
            <a:cxnSpLocks/>
            <a:stCxn id="9" idx="6"/>
            <a:endCxn id="11" idx="2"/>
          </p:cNvCxnSpPr>
          <p:nvPr/>
        </p:nvCxnSpPr>
        <p:spPr>
          <a:xfrm flipV="1">
            <a:off x="3558746" y="4070978"/>
            <a:ext cx="5062791" cy="910534"/>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E34CD0-E175-46EE-551C-E8284B376B36}"/>
              </a:ext>
            </a:extLst>
          </p:cNvPr>
          <p:cNvSpPr txBox="1"/>
          <p:nvPr/>
        </p:nvSpPr>
        <p:spPr>
          <a:xfrm>
            <a:off x="1365263" y="2201488"/>
            <a:ext cx="772456" cy="369332"/>
          </a:xfrm>
          <a:prstGeom prst="rect">
            <a:avLst/>
          </a:prstGeom>
          <a:noFill/>
        </p:spPr>
        <p:txBody>
          <a:bodyPr wrap="none" rtlCol="0">
            <a:spAutoFit/>
          </a:bodyPr>
          <a:lstStyle/>
          <a:p>
            <a:r>
              <a:rPr lang="en-US" dirty="0"/>
              <a:t>Group</a:t>
            </a:r>
          </a:p>
        </p:txBody>
      </p:sp>
      <p:sp>
        <p:nvSpPr>
          <p:cNvPr id="30" name="TextBox 29">
            <a:extLst>
              <a:ext uri="{FF2B5EF4-FFF2-40B4-BE49-F238E27FC236}">
                <a16:creationId xmlns:a16="http://schemas.microsoft.com/office/drawing/2014/main" id="{42725F39-CD43-AFF9-1BAB-704B7AE94268}"/>
              </a:ext>
            </a:extLst>
          </p:cNvPr>
          <p:cNvSpPr txBox="1"/>
          <p:nvPr/>
        </p:nvSpPr>
        <p:spPr>
          <a:xfrm>
            <a:off x="2075777" y="1308767"/>
            <a:ext cx="649537" cy="369332"/>
          </a:xfrm>
          <a:prstGeom prst="rect">
            <a:avLst/>
          </a:prstGeom>
          <a:noFill/>
        </p:spPr>
        <p:txBody>
          <a:bodyPr wrap="none" rtlCol="0">
            <a:spAutoFit/>
          </a:bodyPr>
          <a:lstStyle/>
          <a:p>
            <a:r>
              <a:rPr lang="en-US" dirty="0"/>
              <a:t>Time</a:t>
            </a:r>
          </a:p>
        </p:txBody>
      </p:sp>
      <p:sp>
        <p:nvSpPr>
          <p:cNvPr id="31" name="TextBox 30">
            <a:extLst>
              <a:ext uri="{FF2B5EF4-FFF2-40B4-BE49-F238E27FC236}">
                <a16:creationId xmlns:a16="http://schemas.microsoft.com/office/drawing/2014/main" id="{5E5E1299-16C5-2DBC-2C0F-84E9198A6EA1}"/>
              </a:ext>
            </a:extLst>
          </p:cNvPr>
          <p:cNvSpPr txBox="1"/>
          <p:nvPr/>
        </p:nvSpPr>
        <p:spPr>
          <a:xfrm>
            <a:off x="2698608" y="2201488"/>
            <a:ext cx="1352743" cy="369332"/>
          </a:xfrm>
          <a:prstGeom prst="rect">
            <a:avLst/>
          </a:prstGeom>
          <a:noFill/>
        </p:spPr>
        <p:txBody>
          <a:bodyPr wrap="none" rtlCol="0">
            <a:spAutoFit/>
          </a:bodyPr>
          <a:lstStyle/>
          <a:p>
            <a:r>
              <a:rPr lang="en-US" dirty="0"/>
              <a:t>Time*Group</a:t>
            </a:r>
          </a:p>
        </p:txBody>
      </p:sp>
      <p:sp>
        <p:nvSpPr>
          <p:cNvPr id="32" name="TextBox 31">
            <a:extLst>
              <a:ext uri="{FF2B5EF4-FFF2-40B4-BE49-F238E27FC236}">
                <a16:creationId xmlns:a16="http://schemas.microsoft.com/office/drawing/2014/main" id="{F9478E02-547C-D884-DE86-A9B1826D4F4C}"/>
              </a:ext>
            </a:extLst>
          </p:cNvPr>
          <p:cNvSpPr txBox="1"/>
          <p:nvPr/>
        </p:nvSpPr>
        <p:spPr>
          <a:xfrm>
            <a:off x="9281411" y="3010827"/>
            <a:ext cx="1734257" cy="400110"/>
          </a:xfrm>
          <a:prstGeom prst="rect">
            <a:avLst/>
          </a:prstGeom>
          <a:noFill/>
        </p:spPr>
        <p:txBody>
          <a:bodyPr wrap="none" rtlCol="0">
            <a:spAutoFit/>
          </a:bodyPr>
          <a:lstStyle/>
          <a:p>
            <a:r>
              <a:rPr lang="en-US" sz="2000" i="1" dirty="0"/>
              <a:t>Counterfactual</a:t>
            </a:r>
          </a:p>
        </p:txBody>
      </p:sp>
      <p:sp>
        <p:nvSpPr>
          <p:cNvPr id="33" name="TextBox 32">
            <a:extLst>
              <a:ext uri="{FF2B5EF4-FFF2-40B4-BE49-F238E27FC236}">
                <a16:creationId xmlns:a16="http://schemas.microsoft.com/office/drawing/2014/main" id="{3D213A62-CFD0-2148-CABA-F14950AF8AEE}"/>
              </a:ext>
            </a:extLst>
          </p:cNvPr>
          <p:cNvSpPr txBox="1"/>
          <p:nvPr/>
        </p:nvSpPr>
        <p:spPr>
          <a:xfrm>
            <a:off x="10367606" y="770317"/>
            <a:ext cx="1492716" cy="461665"/>
          </a:xfrm>
          <a:prstGeom prst="rect">
            <a:avLst/>
          </a:prstGeom>
          <a:noFill/>
        </p:spPr>
        <p:txBody>
          <a:bodyPr wrap="none" rtlCol="0">
            <a:spAutoFit/>
          </a:bodyPr>
          <a:lstStyle/>
          <a:p>
            <a:r>
              <a:rPr lang="en-US" sz="2400" b="1" i="1" dirty="0"/>
              <a:t>Diff in Diff</a:t>
            </a:r>
          </a:p>
        </p:txBody>
      </p:sp>
      <p:cxnSp>
        <p:nvCxnSpPr>
          <p:cNvPr id="34" name="Straight Connector 33">
            <a:extLst>
              <a:ext uri="{FF2B5EF4-FFF2-40B4-BE49-F238E27FC236}">
                <a16:creationId xmlns:a16="http://schemas.microsoft.com/office/drawing/2014/main" id="{D6E0C683-43FC-ED9C-6D2F-6E169DFCA06E}"/>
              </a:ext>
            </a:extLst>
          </p:cNvPr>
          <p:cNvCxnSpPr>
            <a:cxnSpLocks/>
          </p:cNvCxnSpPr>
          <p:nvPr/>
        </p:nvCxnSpPr>
        <p:spPr>
          <a:xfrm flipV="1">
            <a:off x="8833089" y="1762119"/>
            <a:ext cx="0" cy="75913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1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p:bldP spid="16" grpId="0"/>
      <p:bldP spid="17" grpId="0"/>
      <p:bldP spid="18" grpId="0"/>
      <p:bldP spid="29" grpId="0"/>
      <p:bldP spid="29" grpId="1"/>
      <p:bldP spid="30" grpId="0"/>
      <p:bldP spid="30" grpId="1"/>
      <p:bldP spid="31" grpId="0"/>
      <p:bldP spid="31" grpId="1"/>
      <p:bldP spid="32" grpId="0"/>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2F21-A974-5843-9F4B-D2386AFAD180}"/>
              </a:ext>
            </a:extLst>
          </p:cNvPr>
          <p:cNvSpPr>
            <a:spLocks noGrp="1"/>
          </p:cNvSpPr>
          <p:nvPr>
            <p:ph type="title"/>
          </p:nvPr>
        </p:nvSpPr>
        <p:spPr>
          <a:xfrm>
            <a:off x="185351" y="103873"/>
            <a:ext cx="11890692" cy="1586815"/>
          </a:xfrm>
        </p:spPr>
        <p:txBody>
          <a:bodyPr/>
          <a:lstStyle/>
          <a:p>
            <a:r>
              <a:rPr lang="en-US" dirty="0"/>
              <a:t>BACI Data With Many Time Points (and Maybe Sites)</a:t>
            </a:r>
          </a:p>
        </p:txBody>
      </p:sp>
      <p:grpSp>
        <p:nvGrpSpPr>
          <p:cNvPr id="3" name="Group 6">
            <a:extLst>
              <a:ext uri="{FF2B5EF4-FFF2-40B4-BE49-F238E27FC236}">
                <a16:creationId xmlns:a16="http://schemas.microsoft.com/office/drawing/2014/main" id="{D2547D75-70AA-9D43-9FDA-E8B98CB9C0B9}"/>
              </a:ext>
            </a:extLst>
          </p:cNvPr>
          <p:cNvGrpSpPr>
            <a:grpSpLocks/>
          </p:cNvGrpSpPr>
          <p:nvPr/>
        </p:nvGrpSpPr>
        <p:grpSpPr bwMode="auto">
          <a:xfrm>
            <a:off x="2421925" y="1851970"/>
            <a:ext cx="6545672" cy="4728481"/>
            <a:chOff x="4194544" y="2209800"/>
            <a:chExt cx="4114801" cy="2971800"/>
          </a:xfrm>
        </p:grpSpPr>
        <p:pic>
          <p:nvPicPr>
            <p:cNvPr id="4" name="Picture 2">
              <a:extLst>
                <a:ext uri="{FF2B5EF4-FFF2-40B4-BE49-F238E27FC236}">
                  <a16:creationId xmlns:a16="http://schemas.microsoft.com/office/drawing/2014/main" id="{66911404-4587-E345-853D-2F0A1B8BC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42" r="6091"/>
            <a:stretch>
              <a:fillRect/>
            </a:stretch>
          </p:blipFill>
          <p:spPr bwMode="auto">
            <a:xfrm>
              <a:off x="4194544" y="2286000"/>
              <a:ext cx="41148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6A9C6195-C21A-B74E-A96B-C4C335B2F6E8}"/>
                </a:ext>
              </a:extLst>
            </p:cNvPr>
            <p:cNvSpPr txBox="1">
              <a:spLocks noChangeArrowheads="1"/>
            </p:cNvSpPr>
            <p:nvPr/>
          </p:nvSpPr>
          <p:spPr bwMode="auto">
            <a:xfrm>
              <a:off x="4194544" y="2209800"/>
              <a:ext cx="257387" cy="2645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5389"/>
                </a:buClr>
                <a:buFont typeface="Lucida Grande" panose="020B0600040502020204" pitchFamily="34" charset="0"/>
                <a:buChar char="▸"/>
                <a:defRPr sz="2000">
                  <a:solidFill>
                    <a:srgbClr val="005A8B"/>
                  </a:solidFill>
                  <a:latin typeface="Arial" panose="020B0604020202020204" pitchFamily="34" charset="0"/>
                  <a:ea typeface="ヒラギノ角ゴ Pro W3" panose="020B0300000000000000" pitchFamily="34" charset="-128"/>
                </a:defRPr>
              </a:lvl1pPr>
              <a:lvl2pPr marL="742950" indent="-28575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2pPr>
              <a:lvl3pPr marL="1143000" indent="-228600">
                <a:spcBef>
                  <a:spcPct val="20000"/>
                </a:spcBef>
                <a:buClr>
                  <a:srgbClr val="005389"/>
                </a:buClr>
                <a:buSzPct val="75000"/>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3pPr>
              <a:lvl4pPr marL="1600200" indent="-228600">
                <a:spcBef>
                  <a:spcPct val="20000"/>
                </a:spcBef>
                <a:buClr>
                  <a:srgbClr val="005389"/>
                </a:buClr>
                <a:buFont typeface="Lucida Grande" panose="020B0600040502020204" pitchFamily="34" charset="0"/>
                <a:buChar char="▸"/>
                <a:defRPr>
                  <a:solidFill>
                    <a:srgbClr val="005A8B"/>
                  </a:solidFill>
                  <a:latin typeface="Arial" panose="020B0604020202020204" pitchFamily="34" charset="0"/>
                  <a:ea typeface="ヒラギノ角ゴ Pro W3" panose="020B0300000000000000" pitchFamily="34" charset="-128"/>
                </a:defRPr>
              </a:lvl4pPr>
              <a:lvl5pPr marL="2057400" indent="-228600">
                <a:spcBef>
                  <a:spcPct val="20000"/>
                </a:spcBef>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5pPr>
              <a:lvl6pPr marL="25146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6pPr>
              <a:lvl7pPr marL="29718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7pPr>
              <a:lvl8pPr marL="34290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8pPr>
              <a:lvl9pPr marL="3886200" indent="-228600" eaLnBrk="0" fontAlgn="base" hangingPunct="0">
                <a:spcBef>
                  <a:spcPct val="20000"/>
                </a:spcBef>
                <a:spcAft>
                  <a:spcPct val="0"/>
                </a:spcAft>
                <a:buClr>
                  <a:srgbClr val="005389"/>
                </a:buClr>
                <a:buFont typeface="Lucida Grande" panose="020B0600040502020204" pitchFamily="34" charset="0"/>
                <a:buChar char="▸"/>
                <a:defRPr>
                  <a:solidFill>
                    <a:srgbClr val="005A8B"/>
                  </a:solidFill>
                  <a:latin typeface="Arial Bold" pitchFamily="36" charset="-52"/>
                  <a:ea typeface="ヒラギノ角ゴ Pro W3" panose="020B0300000000000000" pitchFamily="34" charset="-128"/>
                </a:defRPr>
              </a:lvl9pPr>
            </a:lstStyle>
            <a:p>
              <a:pPr>
                <a:spcBef>
                  <a:spcPct val="0"/>
                </a:spcBef>
                <a:buClrTx/>
                <a:buFontTx/>
                <a:buNone/>
              </a:pPr>
              <a:endParaRPr lang="en-US" altLang="en-US" sz="1800">
                <a:solidFill>
                  <a:schemeClr val="tx1"/>
                </a:solidFill>
              </a:endParaRPr>
            </a:p>
          </p:txBody>
        </p:sp>
      </p:grpSp>
      <p:sp>
        <p:nvSpPr>
          <p:cNvPr id="6" name="TextBox 5">
            <a:extLst>
              <a:ext uri="{FF2B5EF4-FFF2-40B4-BE49-F238E27FC236}">
                <a16:creationId xmlns:a16="http://schemas.microsoft.com/office/drawing/2014/main" id="{2E5CACFE-2C38-CA45-DAAB-462B0548E6DC}"/>
              </a:ext>
            </a:extLst>
          </p:cNvPr>
          <p:cNvSpPr txBox="1"/>
          <p:nvPr/>
        </p:nvSpPr>
        <p:spPr>
          <a:xfrm>
            <a:off x="6096000" y="3000766"/>
            <a:ext cx="1621919" cy="523220"/>
          </a:xfrm>
          <a:prstGeom prst="rect">
            <a:avLst/>
          </a:prstGeom>
          <a:noFill/>
        </p:spPr>
        <p:txBody>
          <a:bodyPr wrap="none" rtlCol="0">
            <a:spAutoFit/>
          </a:bodyPr>
          <a:lstStyle/>
          <a:p>
            <a:r>
              <a:rPr lang="en-US" sz="2800" dirty="0">
                <a:solidFill>
                  <a:srgbClr val="FF0000"/>
                </a:solidFill>
              </a:rPr>
              <a:t>Diff in diff</a:t>
            </a:r>
          </a:p>
        </p:txBody>
      </p:sp>
      <p:sp>
        <p:nvSpPr>
          <p:cNvPr id="7" name="TextBox 6">
            <a:extLst>
              <a:ext uri="{FF2B5EF4-FFF2-40B4-BE49-F238E27FC236}">
                <a16:creationId xmlns:a16="http://schemas.microsoft.com/office/drawing/2014/main" id="{EC79EB88-602D-69FF-E182-946F62D16923}"/>
              </a:ext>
            </a:extLst>
          </p:cNvPr>
          <p:cNvSpPr txBox="1"/>
          <p:nvPr/>
        </p:nvSpPr>
        <p:spPr>
          <a:xfrm>
            <a:off x="5924317" y="3103621"/>
            <a:ext cx="343364" cy="646331"/>
          </a:xfrm>
          <a:prstGeom prst="rect">
            <a:avLst/>
          </a:prstGeom>
          <a:noFill/>
        </p:spPr>
        <p:txBody>
          <a:bodyPr wrap="none" rtlCol="0">
            <a:spAutoFit/>
          </a:bodyPr>
          <a:lstStyle/>
          <a:p>
            <a:r>
              <a:rPr lang="en-US" sz="3600" b="1" dirty="0">
                <a:solidFill>
                  <a:srgbClr val="FF0000"/>
                </a:solidFill>
              </a:rPr>
              <a:t>}</a:t>
            </a:r>
          </a:p>
        </p:txBody>
      </p:sp>
      <p:sp>
        <p:nvSpPr>
          <p:cNvPr id="8" name="TextBox 7">
            <a:extLst>
              <a:ext uri="{FF2B5EF4-FFF2-40B4-BE49-F238E27FC236}">
                <a16:creationId xmlns:a16="http://schemas.microsoft.com/office/drawing/2014/main" id="{38B12F44-B994-8CE6-145B-4EED27D1D66F}"/>
              </a:ext>
            </a:extLst>
          </p:cNvPr>
          <p:cNvSpPr txBox="1"/>
          <p:nvPr/>
        </p:nvSpPr>
        <p:spPr>
          <a:xfrm>
            <a:off x="521821" y="1205639"/>
            <a:ext cx="3800207" cy="646331"/>
          </a:xfrm>
          <a:prstGeom prst="rect">
            <a:avLst/>
          </a:prstGeom>
          <a:noFill/>
        </p:spPr>
        <p:txBody>
          <a:bodyPr wrap="none" rtlCol="0">
            <a:spAutoFit/>
          </a:bodyPr>
          <a:lstStyle/>
          <a:p>
            <a:r>
              <a:rPr lang="en-US" sz="3600" dirty="0" err="1"/>
              <a:t>Y</a:t>
            </a:r>
            <a:r>
              <a:rPr lang="en-US" sz="3600" baseline="-25000" dirty="0" err="1"/>
              <a:t>it</a:t>
            </a:r>
            <a:r>
              <a:rPr lang="en-US" sz="3600" dirty="0"/>
              <a:t> = a</a:t>
            </a:r>
            <a:r>
              <a:rPr lang="en-US" sz="3600" baseline="-25000" dirty="0"/>
              <a:t>i</a:t>
            </a:r>
            <a:r>
              <a:rPr lang="en-US" sz="3600" dirty="0"/>
              <a:t> + </a:t>
            </a:r>
            <a:r>
              <a:rPr lang="en-US" sz="3600" dirty="0" err="1"/>
              <a:t>g</a:t>
            </a:r>
            <a:r>
              <a:rPr lang="en-US" sz="3600" baseline="-25000" dirty="0" err="1"/>
              <a:t>t</a:t>
            </a:r>
            <a:r>
              <a:rPr lang="en-US" sz="3600" dirty="0"/>
              <a:t> + b</a:t>
            </a:r>
            <a:r>
              <a:rPr lang="en-US" sz="3600" baseline="-25000" dirty="0"/>
              <a:t>it</a:t>
            </a:r>
            <a:r>
              <a:rPr lang="en-US" sz="3600" dirty="0"/>
              <a:t> + </a:t>
            </a:r>
            <a:r>
              <a:rPr lang="en-US" sz="3600" dirty="0" err="1"/>
              <a:t>e</a:t>
            </a:r>
            <a:r>
              <a:rPr lang="en-US" sz="3600" baseline="-25000" dirty="0" err="1"/>
              <a:t>it</a:t>
            </a:r>
            <a:endParaRPr lang="en-US" sz="3600" baseline="-25000" dirty="0"/>
          </a:p>
        </p:txBody>
      </p:sp>
      <p:sp>
        <p:nvSpPr>
          <p:cNvPr id="9" name="TextBox 8">
            <a:extLst>
              <a:ext uri="{FF2B5EF4-FFF2-40B4-BE49-F238E27FC236}">
                <a16:creationId xmlns:a16="http://schemas.microsoft.com/office/drawing/2014/main" id="{5AC7B9B0-CA0F-63A1-614B-3E66D0898CCD}"/>
              </a:ext>
            </a:extLst>
          </p:cNvPr>
          <p:cNvSpPr txBox="1"/>
          <p:nvPr/>
        </p:nvSpPr>
        <p:spPr>
          <a:xfrm>
            <a:off x="6095999" y="1398140"/>
            <a:ext cx="4554837" cy="461665"/>
          </a:xfrm>
          <a:prstGeom prst="rect">
            <a:avLst/>
          </a:prstGeom>
          <a:noFill/>
        </p:spPr>
        <p:txBody>
          <a:bodyPr wrap="none" rtlCol="0">
            <a:spAutoFit/>
          </a:bodyPr>
          <a:lstStyle/>
          <a:p>
            <a:r>
              <a:rPr lang="en-US" sz="2400" dirty="0"/>
              <a:t>Response ~ Site + Time + Is Treated</a:t>
            </a:r>
          </a:p>
        </p:txBody>
      </p:sp>
    </p:spTree>
    <p:extLst>
      <p:ext uri="{BB962C8B-B14F-4D97-AF65-F5344CB8AC3E}">
        <p14:creationId xmlns:p14="http://schemas.microsoft.com/office/powerpoint/2010/main" val="13050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F6F7-D656-C653-1160-60D0ED797936}"/>
              </a:ext>
            </a:extLst>
          </p:cNvPr>
          <p:cNvSpPr>
            <a:spLocks noGrp="1"/>
          </p:cNvSpPr>
          <p:nvPr>
            <p:ph type="title"/>
          </p:nvPr>
        </p:nvSpPr>
        <p:spPr>
          <a:xfrm>
            <a:off x="133864" y="67696"/>
            <a:ext cx="10515600" cy="1325563"/>
          </a:xfrm>
        </p:spPr>
        <p:txBody>
          <a:bodyPr/>
          <a:lstStyle/>
          <a:p>
            <a:r>
              <a:rPr lang="en-US" dirty="0"/>
              <a:t>Parallel Trends Assumed</a:t>
            </a:r>
          </a:p>
        </p:txBody>
      </p:sp>
      <p:sp>
        <p:nvSpPr>
          <p:cNvPr id="6" name="TextBox 5">
            <a:extLst>
              <a:ext uri="{FF2B5EF4-FFF2-40B4-BE49-F238E27FC236}">
                <a16:creationId xmlns:a16="http://schemas.microsoft.com/office/drawing/2014/main" id="{E2D8521F-0680-201B-EAA0-0AF1F02ACEDC}"/>
              </a:ext>
            </a:extLst>
          </p:cNvPr>
          <p:cNvSpPr txBox="1"/>
          <p:nvPr/>
        </p:nvSpPr>
        <p:spPr>
          <a:xfrm>
            <a:off x="2910588" y="5799265"/>
            <a:ext cx="1009828" cy="461665"/>
          </a:xfrm>
          <a:prstGeom prst="rect">
            <a:avLst/>
          </a:prstGeom>
          <a:noFill/>
        </p:spPr>
        <p:txBody>
          <a:bodyPr wrap="none" rtlCol="0">
            <a:spAutoFit/>
          </a:bodyPr>
          <a:lstStyle/>
          <a:p>
            <a:r>
              <a:rPr lang="en-US" sz="2400" dirty="0"/>
              <a:t>Before</a:t>
            </a:r>
          </a:p>
        </p:txBody>
      </p:sp>
      <p:sp>
        <p:nvSpPr>
          <p:cNvPr id="7" name="TextBox 6">
            <a:extLst>
              <a:ext uri="{FF2B5EF4-FFF2-40B4-BE49-F238E27FC236}">
                <a16:creationId xmlns:a16="http://schemas.microsoft.com/office/drawing/2014/main" id="{6E80AB3E-6610-D38C-CD45-83D6D621ADD5}"/>
              </a:ext>
            </a:extLst>
          </p:cNvPr>
          <p:cNvSpPr txBox="1"/>
          <p:nvPr/>
        </p:nvSpPr>
        <p:spPr>
          <a:xfrm>
            <a:off x="8463688" y="5799265"/>
            <a:ext cx="817724" cy="461665"/>
          </a:xfrm>
          <a:prstGeom prst="rect">
            <a:avLst/>
          </a:prstGeom>
          <a:noFill/>
        </p:spPr>
        <p:txBody>
          <a:bodyPr wrap="none" rtlCol="0">
            <a:spAutoFit/>
          </a:bodyPr>
          <a:lstStyle/>
          <a:p>
            <a:r>
              <a:rPr lang="en-US" sz="2400" dirty="0"/>
              <a:t>After</a:t>
            </a:r>
          </a:p>
        </p:txBody>
      </p:sp>
      <p:sp>
        <p:nvSpPr>
          <p:cNvPr id="9" name="Oval 8">
            <a:extLst>
              <a:ext uri="{FF2B5EF4-FFF2-40B4-BE49-F238E27FC236}">
                <a16:creationId xmlns:a16="http://schemas.microsoft.com/office/drawing/2014/main" id="{534F5776-E35B-B4C6-408E-36B217E714C2}"/>
              </a:ext>
            </a:extLst>
          </p:cNvPr>
          <p:cNvSpPr/>
          <p:nvPr/>
        </p:nvSpPr>
        <p:spPr>
          <a:xfrm>
            <a:off x="3110424" y="4757351"/>
            <a:ext cx="448322" cy="4483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89BEF7-4DDE-CD56-2332-0DCE9E109BC3}"/>
              </a:ext>
            </a:extLst>
          </p:cNvPr>
          <p:cNvSpPr/>
          <p:nvPr/>
        </p:nvSpPr>
        <p:spPr>
          <a:xfrm>
            <a:off x="3110424" y="3539015"/>
            <a:ext cx="448322" cy="44832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7E55B79-DC61-D824-EEDA-B6F1E04310A9}"/>
              </a:ext>
            </a:extLst>
          </p:cNvPr>
          <p:cNvSpPr/>
          <p:nvPr/>
        </p:nvSpPr>
        <p:spPr>
          <a:xfrm>
            <a:off x="8621537" y="3846817"/>
            <a:ext cx="448322" cy="4483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01FDDB-22EC-6F1D-0F69-449ED7665A17}"/>
              </a:ext>
            </a:extLst>
          </p:cNvPr>
          <p:cNvSpPr/>
          <p:nvPr/>
        </p:nvSpPr>
        <p:spPr>
          <a:xfrm>
            <a:off x="8621537" y="2628481"/>
            <a:ext cx="448322" cy="44832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55478B4-EE2A-548D-A7AD-2D841C149BD5}"/>
              </a:ext>
            </a:extLst>
          </p:cNvPr>
          <p:cNvSpPr txBox="1"/>
          <p:nvPr/>
        </p:nvSpPr>
        <p:spPr>
          <a:xfrm>
            <a:off x="2632408" y="4684116"/>
            <a:ext cx="478016" cy="523220"/>
          </a:xfrm>
          <a:prstGeom prst="rect">
            <a:avLst/>
          </a:prstGeom>
          <a:noFill/>
        </p:spPr>
        <p:txBody>
          <a:bodyPr wrap="none" rtlCol="0">
            <a:spAutoFit/>
          </a:bodyPr>
          <a:lstStyle/>
          <a:p>
            <a:r>
              <a:rPr lang="en-US" sz="2800" dirty="0"/>
              <a:t>a</a:t>
            </a:r>
            <a:r>
              <a:rPr lang="en-US" sz="2800" baseline="-25000" dirty="0"/>
              <a:t>1</a:t>
            </a:r>
          </a:p>
        </p:txBody>
      </p:sp>
      <p:sp>
        <p:nvSpPr>
          <p:cNvPr id="15" name="TextBox 14">
            <a:extLst>
              <a:ext uri="{FF2B5EF4-FFF2-40B4-BE49-F238E27FC236}">
                <a16:creationId xmlns:a16="http://schemas.microsoft.com/office/drawing/2014/main" id="{9E9447EC-8D70-0B2F-AB01-48CD7E3410E0}"/>
              </a:ext>
            </a:extLst>
          </p:cNvPr>
          <p:cNvSpPr txBox="1"/>
          <p:nvPr/>
        </p:nvSpPr>
        <p:spPr>
          <a:xfrm>
            <a:off x="2632408" y="3379049"/>
            <a:ext cx="478016" cy="523220"/>
          </a:xfrm>
          <a:prstGeom prst="rect">
            <a:avLst/>
          </a:prstGeom>
          <a:noFill/>
        </p:spPr>
        <p:txBody>
          <a:bodyPr wrap="none" rtlCol="0">
            <a:spAutoFit/>
          </a:bodyPr>
          <a:lstStyle/>
          <a:p>
            <a:r>
              <a:rPr lang="en-US" sz="2800" dirty="0"/>
              <a:t>a</a:t>
            </a:r>
            <a:r>
              <a:rPr lang="en-US" sz="2800" baseline="-25000" dirty="0"/>
              <a:t>2</a:t>
            </a:r>
          </a:p>
        </p:txBody>
      </p:sp>
      <p:sp>
        <p:nvSpPr>
          <p:cNvPr id="16" name="TextBox 15">
            <a:extLst>
              <a:ext uri="{FF2B5EF4-FFF2-40B4-BE49-F238E27FC236}">
                <a16:creationId xmlns:a16="http://schemas.microsoft.com/office/drawing/2014/main" id="{E8CE1AA2-25C5-B677-4361-52248CEF5CD7}"/>
              </a:ext>
            </a:extLst>
          </p:cNvPr>
          <p:cNvSpPr txBox="1"/>
          <p:nvPr/>
        </p:nvSpPr>
        <p:spPr>
          <a:xfrm>
            <a:off x="9281412" y="3766363"/>
            <a:ext cx="1083951" cy="523220"/>
          </a:xfrm>
          <a:prstGeom prst="rect">
            <a:avLst/>
          </a:prstGeom>
          <a:noFill/>
        </p:spPr>
        <p:txBody>
          <a:bodyPr wrap="none" rtlCol="0">
            <a:spAutoFit/>
          </a:bodyPr>
          <a:lstStyle/>
          <a:p>
            <a:r>
              <a:rPr lang="en-US" sz="2800" dirty="0"/>
              <a:t>a</a:t>
            </a:r>
            <a:r>
              <a:rPr lang="en-US" sz="2800" baseline="-25000" dirty="0"/>
              <a:t>1 </a:t>
            </a:r>
            <a:r>
              <a:rPr lang="en-US" sz="2800" dirty="0"/>
              <a:t>+ g</a:t>
            </a:r>
            <a:r>
              <a:rPr lang="en-US" sz="2800" baseline="-25000" dirty="0"/>
              <a:t>1</a:t>
            </a:r>
          </a:p>
        </p:txBody>
      </p:sp>
      <p:sp>
        <p:nvSpPr>
          <p:cNvPr id="17" name="TextBox 16">
            <a:extLst>
              <a:ext uri="{FF2B5EF4-FFF2-40B4-BE49-F238E27FC236}">
                <a16:creationId xmlns:a16="http://schemas.microsoft.com/office/drawing/2014/main" id="{BDC7F9E2-14AA-F1B3-ED9E-AC42809E73E0}"/>
              </a:ext>
            </a:extLst>
          </p:cNvPr>
          <p:cNvSpPr txBox="1"/>
          <p:nvPr/>
        </p:nvSpPr>
        <p:spPr>
          <a:xfrm>
            <a:off x="9281412" y="2461296"/>
            <a:ext cx="1083951" cy="523220"/>
          </a:xfrm>
          <a:prstGeom prst="rect">
            <a:avLst/>
          </a:prstGeom>
          <a:noFill/>
        </p:spPr>
        <p:txBody>
          <a:bodyPr wrap="none" rtlCol="0">
            <a:spAutoFit/>
          </a:bodyPr>
          <a:lstStyle/>
          <a:p>
            <a:r>
              <a:rPr lang="en-US" sz="2800" dirty="0"/>
              <a:t>a</a:t>
            </a:r>
            <a:r>
              <a:rPr lang="en-US" sz="2800" baseline="-25000" dirty="0"/>
              <a:t>2 </a:t>
            </a:r>
            <a:r>
              <a:rPr lang="en-US" sz="2800" dirty="0"/>
              <a:t>+ g</a:t>
            </a:r>
            <a:r>
              <a:rPr lang="en-US" sz="2800" baseline="-25000" dirty="0"/>
              <a:t>1</a:t>
            </a:r>
          </a:p>
        </p:txBody>
      </p:sp>
      <p:cxnSp>
        <p:nvCxnSpPr>
          <p:cNvPr id="23" name="Straight Connector 22">
            <a:extLst>
              <a:ext uri="{FF2B5EF4-FFF2-40B4-BE49-F238E27FC236}">
                <a16:creationId xmlns:a16="http://schemas.microsoft.com/office/drawing/2014/main" id="{A4FEFBC5-7C73-FC4C-3480-3837ADFF89F5}"/>
              </a:ext>
            </a:extLst>
          </p:cNvPr>
          <p:cNvCxnSpPr>
            <a:cxnSpLocks/>
            <a:stCxn id="10" idx="6"/>
            <a:endCxn id="12" idx="2"/>
          </p:cNvCxnSpPr>
          <p:nvPr/>
        </p:nvCxnSpPr>
        <p:spPr>
          <a:xfrm flipV="1">
            <a:off x="3558746" y="2852642"/>
            <a:ext cx="5062791" cy="910534"/>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10D5CB-EE66-A1B9-2EFE-8F28B5B3CC35}"/>
              </a:ext>
            </a:extLst>
          </p:cNvPr>
          <p:cNvCxnSpPr>
            <a:cxnSpLocks/>
            <a:stCxn id="9" idx="6"/>
            <a:endCxn id="11" idx="2"/>
          </p:cNvCxnSpPr>
          <p:nvPr/>
        </p:nvCxnSpPr>
        <p:spPr>
          <a:xfrm flipV="1">
            <a:off x="3558746" y="4070978"/>
            <a:ext cx="5062791" cy="910534"/>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9478E02-547C-D884-DE86-A9B1826D4F4C}"/>
              </a:ext>
            </a:extLst>
          </p:cNvPr>
          <p:cNvSpPr txBox="1"/>
          <p:nvPr/>
        </p:nvSpPr>
        <p:spPr>
          <a:xfrm>
            <a:off x="9281411" y="3010827"/>
            <a:ext cx="1734257" cy="400110"/>
          </a:xfrm>
          <a:prstGeom prst="rect">
            <a:avLst/>
          </a:prstGeom>
          <a:noFill/>
        </p:spPr>
        <p:txBody>
          <a:bodyPr wrap="none" rtlCol="0">
            <a:spAutoFit/>
          </a:bodyPr>
          <a:lstStyle/>
          <a:p>
            <a:r>
              <a:rPr lang="en-US" sz="2000" i="1" dirty="0"/>
              <a:t>Counterfactual</a:t>
            </a:r>
          </a:p>
        </p:txBody>
      </p:sp>
      <p:cxnSp>
        <p:nvCxnSpPr>
          <p:cNvPr id="21" name="Straight Connector 20">
            <a:extLst>
              <a:ext uri="{FF2B5EF4-FFF2-40B4-BE49-F238E27FC236}">
                <a16:creationId xmlns:a16="http://schemas.microsoft.com/office/drawing/2014/main" id="{1186870A-19C4-7A3F-D1C8-2135CA6BD206}"/>
              </a:ext>
            </a:extLst>
          </p:cNvPr>
          <p:cNvCxnSpPr>
            <a:cxnSpLocks/>
          </p:cNvCxnSpPr>
          <p:nvPr/>
        </p:nvCxnSpPr>
        <p:spPr>
          <a:xfrm>
            <a:off x="3110424" y="5572898"/>
            <a:ext cx="595943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13DBB7-77F0-5DC1-7DD7-8455637A0E6E}"/>
              </a:ext>
            </a:extLst>
          </p:cNvPr>
          <p:cNvSpPr txBox="1"/>
          <p:nvPr/>
        </p:nvSpPr>
        <p:spPr>
          <a:xfrm>
            <a:off x="133864" y="1104080"/>
            <a:ext cx="7787966" cy="169706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t>You must account for any covariates that make this false</a:t>
            </a:r>
          </a:p>
          <a:p>
            <a:pPr marL="285750" indent="-285750">
              <a:lnSpc>
                <a:spcPct val="150000"/>
              </a:lnSpc>
              <a:buFont typeface="Arial" panose="020B0604020202020204" pitchFamily="34" charset="0"/>
              <a:buChar char="•"/>
            </a:pPr>
            <a:r>
              <a:rPr lang="en-US" sz="2400" dirty="0"/>
              <a:t>Can be tricky to verify with many sites or many time points</a:t>
            </a:r>
          </a:p>
          <a:p>
            <a:pPr marL="285750" indent="-285750">
              <a:lnSpc>
                <a:spcPct val="150000"/>
              </a:lnSpc>
              <a:buFont typeface="Arial" panose="020B0604020202020204" pitchFamily="34" charset="0"/>
              <a:buChar char="•"/>
            </a:pPr>
            <a:r>
              <a:rPr lang="en-US" sz="2400" dirty="0"/>
              <a:t>Fast evolving literature on this (</a:t>
            </a:r>
            <a:r>
              <a:rPr lang="en-US" sz="2400" dirty="0" err="1"/>
              <a:t>DiD</a:t>
            </a:r>
            <a:r>
              <a:rPr lang="en-US" sz="2400" dirty="0"/>
              <a:t> package in R)</a:t>
            </a:r>
          </a:p>
        </p:txBody>
      </p:sp>
    </p:spTree>
    <p:extLst>
      <p:ext uri="{BB962C8B-B14F-4D97-AF65-F5344CB8AC3E}">
        <p14:creationId xmlns:p14="http://schemas.microsoft.com/office/powerpoint/2010/main" val="16135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2649-0F23-67AF-C2F2-6872CD9533AE}"/>
              </a:ext>
            </a:extLst>
          </p:cNvPr>
          <p:cNvSpPr>
            <a:spLocks noGrp="1"/>
          </p:cNvSpPr>
          <p:nvPr>
            <p:ph type="title"/>
          </p:nvPr>
        </p:nvSpPr>
        <p:spPr>
          <a:xfrm>
            <a:off x="0" y="365125"/>
            <a:ext cx="11353800" cy="1325563"/>
          </a:xfrm>
        </p:spPr>
        <p:txBody>
          <a:bodyPr/>
          <a:lstStyle/>
          <a:p>
            <a:r>
              <a:rPr lang="en-US" dirty="0"/>
              <a:t>If You Don’t Have a Good Control, Look for a Discontinuity</a:t>
            </a:r>
          </a:p>
        </p:txBody>
      </p:sp>
      <p:pic>
        <p:nvPicPr>
          <p:cNvPr id="3" name="Picture 2">
            <a:extLst>
              <a:ext uri="{FF2B5EF4-FFF2-40B4-BE49-F238E27FC236}">
                <a16:creationId xmlns:a16="http://schemas.microsoft.com/office/drawing/2014/main" id="{E4337E54-4D85-ACE3-6756-387FD733BFF8}"/>
              </a:ext>
            </a:extLst>
          </p:cNvPr>
          <p:cNvPicPr>
            <a:picLocks noChangeAspect="1"/>
          </p:cNvPicPr>
          <p:nvPr/>
        </p:nvPicPr>
        <p:blipFill>
          <a:blip r:embed="rId2"/>
          <a:stretch>
            <a:fillRect/>
          </a:stretch>
        </p:blipFill>
        <p:spPr>
          <a:xfrm>
            <a:off x="1235870" y="2928857"/>
            <a:ext cx="9541671" cy="3214036"/>
          </a:xfrm>
          <a:prstGeom prst="rect">
            <a:avLst/>
          </a:prstGeom>
        </p:spPr>
      </p:pic>
      <p:sp>
        <p:nvSpPr>
          <p:cNvPr id="4" name="TextBox 3">
            <a:extLst>
              <a:ext uri="{FF2B5EF4-FFF2-40B4-BE49-F238E27FC236}">
                <a16:creationId xmlns:a16="http://schemas.microsoft.com/office/drawing/2014/main" id="{C4B1D727-D56F-65B8-5AF0-3D72F42D9B0A}"/>
              </a:ext>
            </a:extLst>
          </p:cNvPr>
          <p:cNvSpPr txBox="1"/>
          <p:nvPr/>
        </p:nvSpPr>
        <p:spPr>
          <a:xfrm>
            <a:off x="225541" y="2078940"/>
            <a:ext cx="4151649" cy="461665"/>
          </a:xfrm>
          <a:prstGeom prst="rect">
            <a:avLst/>
          </a:prstGeom>
          <a:noFill/>
        </p:spPr>
        <p:txBody>
          <a:bodyPr wrap="none" rtlCol="0">
            <a:spAutoFit/>
          </a:bodyPr>
          <a:lstStyle/>
          <a:p>
            <a:r>
              <a:rPr lang="en-US" sz="2400" dirty="0"/>
              <a:t>Regression Discontinuity Design</a:t>
            </a:r>
          </a:p>
        </p:txBody>
      </p:sp>
      <p:sp>
        <p:nvSpPr>
          <p:cNvPr id="5" name="TextBox 4">
            <a:extLst>
              <a:ext uri="{FF2B5EF4-FFF2-40B4-BE49-F238E27FC236}">
                <a16:creationId xmlns:a16="http://schemas.microsoft.com/office/drawing/2014/main" id="{EDF02977-7253-E163-2659-6248BC04E5BF}"/>
              </a:ext>
            </a:extLst>
          </p:cNvPr>
          <p:cNvSpPr txBox="1"/>
          <p:nvPr/>
        </p:nvSpPr>
        <p:spPr>
          <a:xfrm>
            <a:off x="0" y="6488668"/>
            <a:ext cx="1788054" cy="369332"/>
          </a:xfrm>
          <a:prstGeom prst="rect">
            <a:avLst/>
          </a:prstGeom>
          <a:noFill/>
        </p:spPr>
        <p:txBody>
          <a:bodyPr wrap="none" rtlCol="0">
            <a:spAutoFit/>
          </a:bodyPr>
          <a:lstStyle/>
          <a:p>
            <a:r>
              <a:rPr lang="en-US" dirty="0" err="1"/>
              <a:t>Butsic</a:t>
            </a:r>
            <a:r>
              <a:rPr lang="en-US" dirty="0"/>
              <a:t> et al. 2017</a:t>
            </a:r>
          </a:p>
        </p:txBody>
      </p:sp>
    </p:spTree>
    <p:extLst>
      <p:ext uri="{BB962C8B-B14F-4D97-AF65-F5344CB8AC3E}">
        <p14:creationId xmlns:p14="http://schemas.microsoft.com/office/powerpoint/2010/main" val="3869529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66375"/>
            <a:ext cx="12086492" cy="1325563"/>
          </a:xfrm>
        </p:spPr>
        <p:txBody>
          <a:bodyPr/>
          <a:lstStyle/>
          <a:p>
            <a:r>
              <a:rPr lang="en-US" dirty="0"/>
              <a:t>Quasi-Experiments as Causal Solutions</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0" y="1825625"/>
            <a:ext cx="7561385" cy="4351338"/>
          </a:xfrm>
        </p:spPr>
        <p:txBody>
          <a:bodyPr>
            <a:normAutofit fontScale="85000" lnSpcReduction="20000"/>
          </a:bodyPr>
          <a:lstStyle/>
          <a:p>
            <a:pPr>
              <a:lnSpc>
                <a:spcPct val="160000"/>
              </a:lnSpc>
            </a:pPr>
            <a:r>
              <a:rPr lang="en-US" sz="3600" dirty="0"/>
              <a:t>Many many design types</a:t>
            </a:r>
          </a:p>
          <a:p>
            <a:pPr lvl="1">
              <a:lnSpc>
                <a:spcPct val="160000"/>
              </a:lnSpc>
            </a:pPr>
            <a:r>
              <a:rPr lang="en-US" sz="3200" dirty="0"/>
              <a:t>We didn’t even talk about matching, instruments, and more</a:t>
            </a:r>
          </a:p>
          <a:p>
            <a:pPr>
              <a:lnSpc>
                <a:spcPct val="160000"/>
              </a:lnSpc>
            </a:pPr>
            <a:r>
              <a:rPr lang="en-US" sz="3600" dirty="0"/>
              <a:t>Key is controlling for confounding</a:t>
            </a:r>
          </a:p>
          <a:p>
            <a:pPr>
              <a:lnSpc>
                <a:spcPct val="160000"/>
              </a:lnSpc>
            </a:pPr>
            <a:r>
              <a:rPr lang="en-US" sz="3600" dirty="0"/>
              <a:t>See </a:t>
            </a:r>
            <a:r>
              <a:rPr lang="en-US" sz="3600" dirty="0" err="1"/>
              <a:t>Butsic</a:t>
            </a:r>
            <a:r>
              <a:rPr lang="en-US" sz="3600" dirty="0"/>
              <a:t> et al. 2017, Larsen et al. 2019, and more….</a:t>
            </a:r>
          </a:p>
        </p:txBody>
      </p:sp>
      <p:pic>
        <p:nvPicPr>
          <p:cNvPr id="4" name="Picture 3">
            <a:extLst>
              <a:ext uri="{FF2B5EF4-FFF2-40B4-BE49-F238E27FC236}">
                <a16:creationId xmlns:a16="http://schemas.microsoft.com/office/drawing/2014/main" id="{3FF0FBBD-5258-3AB4-64C2-81E24F8A89A9}"/>
              </a:ext>
            </a:extLst>
          </p:cNvPr>
          <p:cNvPicPr>
            <a:picLocks noChangeAspect="1"/>
          </p:cNvPicPr>
          <p:nvPr/>
        </p:nvPicPr>
        <p:blipFill>
          <a:blip r:embed="rId2"/>
          <a:stretch>
            <a:fillRect/>
          </a:stretch>
        </p:blipFill>
        <p:spPr>
          <a:xfrm>
            <a:off x="7270308" y="1391938"/>
            <a:ext cx="4464492" cy="3348370"/>
          </a:xfrm>
          <a:prstGeom prst="rect">
            <a:avLst/>
          </a:prstGeom>
        </p:spPr>
      </p:pic>
    </p:spTree>
    <p:extLst>
      <p:ext uri="{BB962C8B-B14F-4D97-AF65-F5344CB8AC3E}">
        <p14:creationId xmlns:p14="http://schemas.microsoft.com/office/powerpoint/2010/main" val="3354833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DD78-6394-01F4-2C0E-3F5666C2010E}"/>
              </a:ext>
            </a:extLst>
          </p:cNvPr>
          <p:cNvSpPr>
            <a:spLocks noGrp="1"/>
          </p:cNvSpPr>
          <p:nvPr>
            <p:ph type="title"/>
          </p:nvPr>
        </p:nvSpPr>
        <p:spPr>
          <a:xfrm>
            <a:off x="0" y="266734"/>
            <a:ext cx="12086492" cy="1325563"/>
          </a:xfrm>
        </p:spPr>
        <p:txBody>
          <a:bodyPr/>
          <a:lstStyle/>
          <a:p>
            <a:r>
              <a:rPr lang="en-US" dirty="0"/>
              <a:t>Hallmarks of Observational Design for Causal Inference </a:t>
            </a:r>
          </a:p>
        </p:txBody>
      </p:sp>
      <p:sp>
        <p:nvSpPr>
          <p:cNvPr id="3" name="Content Placeholder 2">
            <a:extLst>
              <a:ext uri="{FF2B5EF4-FFF2-40B4-BE49-F238E27FC236}">
                <a16:creationId xmlns:a16="http://schemas.microsoft.com/office/drawing/2014/main" id="{27303BE8-B392-CA80-6836-CB3338C9AC82}"/>
              </a:ext>
            </a:extLst>
          </p:cNvPr>
          <p:cNvSpPr>
            <a:spLocks noGrp="1"/>
          </p:cNvSpPr>
          <p:nvPr>
            <p:ph idx="1"/>
          </p:nvPr>
        </p:nvSpPr>
        <p:spPr>
          <a:xfrm>
            <a:off x="304801" y="1825625"/>
            <a:ext cx="6114062" cy="4705586"/>
          </a:xfrm>
        </p:spPr>
        <p:txBody>
          <a:bodyPr>
            <a:normAutofit fontScale="77500" lnSpcReduction="20000"/>
          </a:bodyPr>
          <a:lstStyle/>
          <a:p>
            <a:pPr marL="514350" indent="-514350">
              <a:lnSpc>
                <a:spcPct val="160000"/>
              </a:lnSpc>
              <a:buFont typeface="+mj-lt"/>
              <a:buAutoNum type="arabicPeriod"/>
            </a:pPr>
            <a:r>
              <a:rPr lang="en-US" sz="3600" dirty="0"/>
              <a:t>Start with a DAG</a:t>
            </a:r>
          </a:p>
          <a:p>
            <a:pPr marL="514350" indent="-514350">
              <a:lnSpc>
                <a:spcPct val="160000"/>
              </a:lnSpc>
              <a:buFont typeface="+mj-lt"/>
              <a:buAutoNum type="arabicPeriod"/>
            </a:pPr>
            <a:r>
              <a:rPr lang="en-US" sz="3600" dirty="0"/>
              <a:t>Use the DAG to Conceptualize a Model</a:t>
            </a:r>
          </a:p>
          <a:p>
            <a:pPr marL="514350" indent="-514350">
              <a:lnSpc>
                <a:spcPct val="160000"/>
              </a:lnSpc>
              <a:buFont typeface="+mj-lt"/>
              <a:buAutoNum type="arabicPeriod"/>
            </a:pPr>
            <a:r>
              <a:rPr lang="en-US" sz="3600" dirty="0"/>
              <a:t>Use the Dag and Model to Design your Sampling</a:t>
            </a:r>
          </a:p>
          <a:p>
            <a:pPr marL="514350" indent="-514350">
              <a:lnSpc>
                <a:spcPct val="160000"/>
              </a:lnSpc>
              <a:buFont typeface="+mj-lt"/>
              <a:buAutoNum type="arabicPeriod"/>
            </a:pPr>
            <a:r>
              <a:rPr lang="en-US" sz="3600" dirty="0"/>
              <a:t>Fit Models that Handle Sources of Selection Bias</a:t>
            </a:r>
          </a:p>
        </p:txBody>
      </p:sp>
      <p:grpSp>
        <p:nvGrpSpPr>
          <p:cNvPr id="4" name="Group 3">
            <a:extLst>
              <a:ext uri="{FF2B5EF4-FFF2-40B4-BE49-F238E27FC236}">
                <a16:creationId xmlns:a16="http://schemas.microsoft.com/office/drawing/2014/main" id="{9F2184DA-63CA-B3E6-1AF4-AA06E77751E9}"/>
              </a:ext>
            </a:extLst>
          </p:cNvPr>
          <p:cNvGrpSpPr/>
          <p:nvPr/>
        </p:nvGrpSpPr>
        <p:grpSpPr>
          <a:xfrm>
            <a:off x="6500191" y="1333209"/>
            <a:ext cx="5658606" cy="5198002"/>
            <a:chOff x="7734963" y="1333209"/>
            <a:chExt cx="4423834" cy="4063739"/>
          </a:xfrm>
        </p:grpSpPr>
        <p:sp>
          <p:nvSpPr>
            <p:cNvPr id="5" name="TextBox 4">
              <a:extLst>
                <a:ext uri="{FF2B5EF4-FFF2-40B4-BE49-F238E27FC236}">
                  <a16:creationId xmlns:a16="http://schemas.microsoft.com/office/drawing/2014/main" id="{3C60EC3C-02A6-0FE3-51A1-D403A74DAB3F}"/>
                </a:ext>
              </a:extLst>
            </p:cNvPr>
            <p:cNvSpPr txBox="1"/>
            <p:nvPr/>
          </p:nvSpPr>
          <p:spPr>
            <a:xfrm>
              <a:off x="7806094" y="3247809"/>
              <a:ext cx="569904" cy="333853"/>
            </a:xfrm>
            <a:prstGeom prst="rect">
              <a:avLst/>
            </a:prstGeom>
            <a:noFill/>
            <a:ln>
              <a:solidFill>
                <a:schemeClr val="tx1"/>
              </a:solidFill>
            </a:ln>
          </p:spPr>
          <p:txBody>
            <a:bodyPr wrap="none" rtlCol="0">
              <a:spAutoFit/>
            </a:bodyPr>
            <a:lstStyle/>
            <a:p>
              <a:pPr algn="ctr"/>
              <a:r>
                <a:rPr lang="en-US" sz="2000" dirty="0">
                  <a:latin typeface="Calibri Light"/>
                  <a:cs typeface="Calibri Light"/>
                </a:rPr>
                <a:t>Kelp </a:t>
              </a:r>
            </a:p>
          </p:txBody>
        </p:sp>
        <p:sp>
          <p:nvSpPr>
            <p:cNvPr id="6" name="TextBox 5">
              <a:extLst>
                <a:ext uri="{FF2B5EF4-FFF2-40B4-BE49-F238E27FC236}">
                  <a16:creationId xmlns:a16="http://schemas.microsoft.com/office/drawing/2014/main" id="{20967818-4B3F-29EA-8637-BF8A693994CE}"/>
                </a:ext>
              </a:extLst>
            </p:cNvPr>
            <p:cNvSpPr txBox="1"/>
            <p:nvPr/>
          </p:nvSpPr>
          <p:spPr>
            <a:xfrm>
              <a:off x="8933215" y="4547071"/>
              <a:ext cx="1294911" cy="333853"/>
            </a:xfrm>
            <a:prstGeom prst="rect">
              <a:avLst/>
            </a:prstGeom>
            <a:noFill/>
            <a:ln>
              <a:solidFill>
                <a:schemeClr val="tx1"/>
              </a:solidFill>
            </a:ln>
          </p:spPr>
          <p:txBody>
            <a:bodyPr wrap="none" rtlCol="0">
              <a:spAutoFit/>
            </a:bodyPr>
            <a:lstStyle/>
            <a:p>
              <a:pPr algn="ctr"/>
              <a:r>
                <a:rPr lang="en-US" sz="2000" dirty="0">
                  <a:latin typeface="Calibri Light"/>
                  <a:cs typeface="Calibri Light"/>
                </a:rPr>
                <a:t>Invertebrates</a:t>
              </a:r>
            </a:p>
          </p:txBody>
        </p:sp>
        <p:sp>
          <p:nvSpPr>
            <p:cNvPr id="7" name="TextBox 6">
              <a:extLst>
                <a:ext uri="{FF2B5EF4-FFF2-40B4-BE49-F238E27FC236}">
                  <a16:creationId xmlns:a16="http://schemas.microsoft.com/office/drawing/2014/main" id="{C8C82CC6-4252-D834-C2D8-CF8A9325B3D8}"/>
                </a:ext>
              </a:extLst>
            </p:cNvPr>
            <p:cNvSpPr txBox="1"/>
            <p:nvPr/>
          </p:nvSpPr>
          <p:spPr>
            <a:xfrm>
              <a:off x="7734963" y="1817035"/>
              <a:ext cx="712166" cy="333853"/>
            </a:xfrm>
            <a:prstGeom prst="rect">
              <a:avLst/>
            </a:prstGeom>
            <a:noFill/>
            <a:ln>
              <a:solidFill>
                <a:schemeClr val="tx1"/>
              </a:solidFill>
            </a:ln>
          </p:spPr>
          <p:txBody>
            <a:bodyPr wrap="none" rtlCol="0">
              <a:spAutoFit/>
            </a:bodyPr>
            <a:lstStyle/>
            <a:p>
              <a:pPr algn="ctr"/>
              <a:r>
                <a:rPr lang="en-US" sz="2000" dirty="0">
                  <a:latin typeface="Calibri Light"/>
                  <a:cs typeface="Calibri Light"/>
                </a:rPr>
                <a:t>Waves</a:t>
              </a:r>
            </a:p>
          </p:txBody>
        </p:sp>
        <p:cxnSp>
          <p:nvCxnSpPr>
            <p:cNvPr id="8" name="Straight Arrow Connector 7">
              <a:extLst>
                <a:ext uri="{FF2B5EF4-FFF2-40B4-BE49-F238E27FC236}">
                  <a16:creationId xmlns:a16="http://schemas.microsoft.com/office/drawing/2014/main" id="{FD1E053D-4D2A-99F7-2D5A-525953A32625}"/>
                </a:ext>
              </a:extLst>
            </p:cNvPr>
            <p:cNvCxnSpPr>
              <a:stCxn id="7" idx="2"/>
              <a:endCxn id="5" idx="0"/>
            </p:cNvCxnSpPr>
            <p:nvPr/>
          </p:nvCxnSpPr>
          <p:spPr>
            <a:xfrm flipH="1">
              <a:off x="8091046" y="2150888"/>
              <a:ext cx="1" cy="109692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F618C02-A65C-AD8B-0D35-A908E790D63C}"/>
                </a:ext>
              </a:extLst>
            </p:cNvPr>
            <p:cNvCxnSpPr>
              <a:cxnSpLocks/>
              <a:stCxn id="7" idx="2"/>
              <a:endCxn id="10" idx="0"/>
            </p:cNvCxnSpPr>
            <p:nvPr/>
          </p:nvCxnSpPr>
          <p:spPr>
            <a:xfrm>
              <a:off x="8091047" y="2150889"/>
              <a:ext cx="1489625" cy="1127469"/>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46ABA204-16B0-2F49-6165-DF757D9ACFE6}"/>
                </a:ext>
              </a:extLst>
            </p:cNvPr>
            <p:cNvSpPr txBox="1"/>
            <p:nvPr/>
          </p:nvSpPr>
          <p:spPr>
            <a:xfrm>
              <a:off x="9291492" y="3278357"/>
              <a:ext cx="578357" cy="308172"/>
            </a:xfrm>
            <a:prstGeom prst="rect">
              <a:avLst/>
            </a:prstGeom>
            <a:solidFill>
              <a:schemeClr val="bg1"/>
            </a:solidFill>
            <a:ln>
              <a:solidFill>
                <a:schemeClr val="tx1"/>
              </a:solidFill>
            </a:ln>
          </p:spPr>
          <p:txBody>
            <a:bodyPr wrap="none" rtlCol="0">
              <a:spAutoFit/>
            </a:bodyPr>
            <a:lstStyle/>
            <a:p>
              <a:pPr algn="ctr"/>
              <a:r>
                <a:rPr lang="en-US" dirty="0">
                  <a:latin typeface="Calibri Light"/>
                  <a:cs typeface="Calibri Light"/>
                </a:rPr>
                <a:t>Algae</a:t>
              </a:r>
            </a:p>
          </p:txBody>
        </p:sp>
        <p:cxnSp>
          <p:nvCxnSpPr>
            <p:cNvPr id="11" name="Straight Arrow Connector 10">
              <a:extLst>
                <a:ext uri="{FF2B5EF4-FFF2-40B4-BE49-F238E27FC236}">
                  <a16:creationId xmlns:a16="http://schemas.microsoft.com/office/drawing/2014/main" id="{3F0E07A4-9937-A20B-79B0-3D500E61865C}"/>
                </a:ext>
              </a:extLst>
            </p:cNvPr>
            <p:cNvCxnSpPr>
              <a:cxnSpLocks/>
              <a:stCxn id="5" idx="3"/>
              <a:endCxn id="10" idx="1"/>
            </p:cNvCxnSpPr>
            <p:nvPr/>
          </p:nvCxnSpPr>
          <p:spPr>
            <a:xfrm>
              <a:off x="8375996" y="3414735"/>
              <a:ext cx="915496" cy="17708"/>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2F5278B7-C548-AE0F-054E-B4F6AD110CAC}"/>
                </a:ext>
              </a:extLst>
            </p:cNvPr>
            <p:cNvCxnSpPr>
              <a:cxnSpLocks/>
              <a:stCxn id="10" idx="2"/>
              <a:endCxn id="6" idx="0"/>
            </p:cNvCxnSpPr>
            <p:nvPr/>
          </p:nvCxnSpPr>
          <p:spPr>
            <a:xfrm>
              <a:off x="9580671" y="3586529"/>
              <a:ext cx="0" cy="960542"/>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422C02C8-3549-EC6B-4CE7-E6EE34581BF5}"/>
                </a:ext>
              </a:extLst>
            </p:cNvPr>
            <p:cNvGrpSpPr/>
            <p:nvPr/>
          </p:nvGrpSpPr>
          <p:grpSpPr>
            <a:xfrm>
              <a:off x="10388065" y="4364901"/>
              <a:ext cx="1770732" cy="1032047"/>
              <a:chOff x="6485448" y="5003420"/>
              <a:chExt cx="2122153" cy="1236868"/>
            </a:xfrm>
          </p:grpSpPr>
          <p:sp>
            <p:nvSpPr>
              <p:cNvPr id="19" name="AutoShape 32">
                <a:extLst>
                  <a:ext uri="{FF2B5EF4-FFF2-40B4-BE49-F238E27FC236}">
                    <a16:creationId xmlns:a16="http://schemas.microsoft.com/office/drawing/2014/main" id="{A0EE1CD5-EC0E-3044-A704-CBE5398935DE}"/>
                  </a:ext>
                </a:extLst>
              </p:cNvPr>
              <p:cNvSpPr>
                <a:spLocks noChangeArrowheads="1"/>
              </p:cNvSpPr>
              <p:nvPr/>
            </p:nvSpPr>
            <p:spPr bwMode="auto">
              <a:xfrm>
                <a:off x="6802948" y="5737946"/>
                <a:ext cx="533400" cy="457200"/>
              </a:xfrm>
              <a:prstGeom prst="star16">
                <a:avLst>
                  <a:gd name="adj" fmla="val 37500"/>
                </a:avLst>
              </a:prstGeom>
              <a:solidFill>
                <a:srgbClr val="8111B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33">
                <a:extLst>
                  <a:ext uri="{FF2B5EF4-FFF2-40B4-BE49-F238E27FC236}">
                    <a16:creationId xmlns:a16="http://schemas.microsoft.com/office/drawing/2014/main" id="{B7D99914-9945-6CE5-B11F-59DC1AB1CEC1}"/>
                  </a:ext>
                </a:extLst>
              </p:cNvPr>
              <p:cNvSpPr>
                <a:spLocks noChangeArrowheads="1"/>
              </p:cNvSpPr>
              <p:nvPr/>
            </p:nvSpPr>
            <p:spPr bwMode="auto">
              <a:xfrm>
                <a:off x="7693201" y="5478288"/>
                <a:ext cx="914400" cy="762000"/>
              </a:xfrm>
              <a:prstGeom prst="star16">
                <a:avLst>
                  <a:gd name="adj" fmla="val 37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 name="Group 141">
                <a:extLst>
                  <a:ext uri="{FF2B5EF4-FFF2-40B4-BE49-F238E27FC236}">
                    <a16:creationId xmlns:a16="http://schemas.microsoft.com/office/drawing/2014/main" id="{E44E3D2B-8FBE-69F6-7AC0-9F2053F34D57}"/>
                  </a:ext>
                </a:extLst>
              </p:cNvPr>
              <p:cNvGrpSpPr>
                <a:grpSpLocks/>
              </p:cNvGrpSpPr>
              <p:nvPr/>
            </p:nvGrpSpPr>
            <p:grpSpPr bwMode="auto">
              <a:xfrm>
                <a:off x="6485448" y="5003420"/>
                <a:ext cx="850900" cy="692150"/>
                <a:chOff x="2304" y="1104"/>
                <a:chExt cx="536" cy="436"/>
              </a:xfrm>
            </p:grpSpPr>
            <p:sp>
              <p:nvSpPr>
                <p:cNvPr id="29" name="AutoShape 133">
                  <a:extLst>
                    <a:ext uri="{FF2B5EF4-FFF2-40B4-BE49-F238E27FC236}">
                      <a16:creationId xmlns:a16="http://schemas.microsoft.com/office/drawing/2014/main" id="{BAC889BF-A879-37B2-A970-736CF3163A64}"/>
                    </a:ext>
                  </a:extLst>
                </p:cNvPr>
                <p:cNvSpPr>
                  <a:spLocks noChangeArrowheads="1"/>
                </p:cNvSpPr>
                <p:nvPr/>
              </p:nvSpPr>
              <p:spPr bwMode="auto">
                <a:xfrm>
                  <a:off x="2408" y="1200"/>
                  <a:ext cx="33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 name="Group 105">
                  <a:extLst>
                    <a:ext uri="{FF2B5EF4-FFF2-40B4-BE49-F238E27FC236}">
                      <a16:creationId xmlns:a16="http://schemas.microsoft.com/office/drawing/2014/main" id="{BAACC00F-D316-5B0A-B2B9-06BC94FDDB68}"/>
                    </a:ext>
                  </a:extLst>
                </p:cNvPr>
                <p:cNvGrpSpPr>
                  <a:grpSpLocks/>
                </p:cNvGrpSpPr>
                <p:nvPr/>
              </p:nvGrpSpPr>
              <p:grpSpPr bwMode="auto">
                <a:xfrm>
                  <a:off x="2488" y="1104"/>
                  <a:ext cx="48" cy="144"/>
                  <a:chOff x="1200" y="912"/>
                  <a:chExt cx="48" cy="144"/>
                </a:xfrm>
              </p:grpSpPr>
              <p:sp>
                <p:nvSpPr>
                  <p:cNvPr id="54" name="Oval 106">
                    <a:extLst>
                      <a:ext uri="{FF2B5EF4-FFF2-40B4-BE49-F238E27FC236}">
                        <a16:creationId xmlns:a16="http://schemas.microsoft.com/office/drawing/2014/main" id="{F3E5F2F2-4E9C-5EC6-652C-A8DA5EC21F64}"/>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107">
                    <a:extLst>
                      <a:ext uri="{FF2B5EF4-FFF2-40B4-BE49-F238E27FC236}">
                        <a16:creationId xmlns:a16="http://schemas.microsoft.com/office/drawing/2014/main" id="{38539E56-8837-6597-D61A-3BE09BCA3056}"/>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 name="Group 108">
                  <a:extLst>
                    <a:ext uri="{FF2B5EF4-FFF2-40B4-BE49-F238E27FC236}">
                      <a16:creationId xmlns:a16="http://schemas.microsoft.com/office/drawing/2014/main" id="{4DA9F7B5-1B15-1E6E-009A-2D52DE725A84}"/>
                    </a:ext>
                  </a:extLst>
                </p:cNvPr>
                <p:cNvGrpSpPr>
                  <a:grpSpLocks/>
                </p:cNvGrpSpPr>
                <p:nvPr/>
              </p:nvGrpSpPr>
              <p:grpSpPr bwMode="auto">
                <a:xfrm>
                  <a:off x="2632" y="1104"/>
                  <a:ext cx="48" cy="144"/>
                  <a:chOff x="1200" y="912"/>
                  <a:chExt cx="48" cy="144"/>
                </a:xfrm>
              </p:grpSpPr>
              <p:sp>
                <p:nvSpPr>
                  <p:cNvPr id="52" name="Oval 109">
                    <a:extLst>
                      <a:ext uri="{FF2B5EF4-FFF2-40B4-BE49-F238E27FC236}">
                        <a16:creationId xmlns:a16="http://schemas.microsoft.com/office/drawing/2014/main" id="{05BBC2E8-2C7F-88A5-01BA-9000E0E860A5}"/>
                      </a:ext>
                    </a:extLst>
                  </p:cNvPr>
                  <p:cNvSpPr>
                    <a:spLocks noChangeArrowheads="1"/>
                  </p:cNvSpPr>
                  <p:nvPr/>
                </p:nvSpPr>
                <p:spPr bwMode="auto">
                  <a:xfrm>
                    <a:off x="1200" y="912"/>
                    <a:ext cx="48"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110">
                    <a:extLst>
                      <a:ext uri="{FF2B5EF4-FFF2-40B4-BE49-F238E27FC236}">
                        <a16:creationId xmlns:a16="http://schemas.microsoft.com/office/drawing/2014/main" id="{E94EF512-D400-BE43-7910-FAA26872F3C2}"/>
                      </a:ext>
                    </a:extLst>
                  </p:cNvPr>
                  <p:cNvSpPr>
                    <a:spLocks noChangeArrowheads="1"/>
                  </p:cNvSpPr>
                  <p:nvPr/>
                </p:nvSpPr>
                <p:spPr bwMode="auto">
                  <a:xfrm>
                    <a:off x="1200" y="9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 name="Group 111">
                  <a:extLst>
                    <a:ext uri="{FF2B5EF4-FFF2-40B4-BE49-F238E27FC236}">
                      <a16:creationId xmlns:a16="http://schemas.microsoft.com/office/drawing/2014/main" id="{8B4D5981-43DB-2C98-948B-59477868BD46}"/>
                    </a:ext>
                  </a:extLst>
                </p:cNvPr>
                <p:cNvGrpSpPr>
                  <a:grpSpLocks/>
                </p:cNvGrpSpPr>
                <p:nvPr/>
              </p:nvGrpSpPr>
              <p:grpSpPr bwMode="auto">
                <a:xfrm>
                  <a:off x="2688" y="1212"/>
                  <a:ext cx="152" cy="132"/>
                  <a:chOff x="672" y="1020"/>
                  <a:chExt cx="152" cy="132"/>
                </a:xfrm>
              </p:grpSpPr>
              <p:sp>
                <p:nvSpPr>
                  <p:cNvPr id="47" name="Line 112">
                    <a:extLst>
                      <a:ext uri="{FF2B5EF4-FFF2-40B4-BE49-F238E27FC236}">
                        <a16:creationId xmlns:a16="http://schemas.microsoft.com/office/drawing/2014/main" id="{1635827B-C637-7BB1-EF4B-C27A52C8D5A2}"/>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13">
                    <a:extLst>
                      <a:ext uri="{FF2B5EF4-FFF2-40B4-BE49-F238E27FC236}">
                        <a16:creationId xmlns:a16="http://schemas.microsoft.com/office/drawing/2014/main" id="{0C474A98-F6B7-3048-157E-A315B84C52D8}"/>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 name="Group 114">
                    <a:extLst>
                      <a:ext uri="{FF2B5EF4-FFF2-40B4-BE49-F238E27FC236}">
                        <a16:creationId xmlns:a16="http://schemas.microsoft.com/office/drawing/2014/main" id="{8C46C9FF-48A4-1FD6-A37C-FF40C00E25D4}"/>
                      </a:ext>
                    </a:extLst>
                  </p:cNvPr>
                  <p:cNvGrpSpPr>
                    <a:grpSpLocks/>
                  </p:cNvGrpSpPr>
                  <p:nvPr/>
                </p:nvGrpSpPr>
                <p:grpSpPr bwMode="auto">
                  <a:xfrm>
                    <a:off x="680" y="1020"/>
                    <a:ext cx="144" cy="96"/>
                    <a:chOff x="680" y="1020"/>
                    <a:chExt cx="144" cy="96"/>
                  </a:xfrm>
                </p:grpSpPr>
                <p:sp>
                  <p:nvSpPr>
                    <p:cNvPr id="50" name="Line 115">
                      <a:extLst>
                        <a:ext uri="{FF2B5EF4-FFF2-40B4-BE49-F238E27FC236}">
                          <a16:creationId xmlns:a16="http://schemas.microsoft.com/office/drawing/2014/main" id="{D14F6FAD-D8EA-56B8-ED77-BC05BED04F61}"/>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16">
                      <a:extLst>
                        <a:ext uri="{FF2B5EF4-FFF2-40B4-BE49-F238E27FC236}">
                          <a16:creationId xmlns:a16="http://schemas.microsoft.com/office/drawing/2014/main" id="{EC0EC6AD-8885-C708-77ED-6ADA2E6602A4}"/>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3" name="Group 121">
                  <a:extLst>
                    <a:ext uri="{FF2B5EF4-FFF2-40B4-BE49-F238E27FC236}">
                      <a16:creationId xmlns:a16="http://schemas.microsoft.com/office/drawing/2014/main" id="{09B4CD56-419F-C2F6-908D-85D7087B431A}"/>
                    </a:ext>
                  </a:extLst>
                </p:cNvPr>
                <p:cNvGrpSpPr>
                  <a:grpSpLocks/>
                </p:cNvGrpSpPr>
                <p:nvPr/>
              </p:nvGrpSpPr>
              <p:grpSpPr bwMode="auto">
                <a:xfrm flipH="1">
                  <a:off x="2304" y="1212"/>
                  <a:ext cx="152" cy="132"/>
                  <a:chOff x="672" y="1020"/>
                  <a:chExt cx="152" cy="132"/>
                </a:xfrm>
              </p:grpSpPr>
              <p:sp>
                <p:nvSpPr>
                  <p:cNvPr id="42" name="Line 122">
                    <a:extLst>
                      <a:ext uri="{FF2B5EF4-FFF2-40B4-BE49-F238E27FC236}">
                        <a16:creationId xmlns:a16="http://schemas.microsoft.com/office/drawing/2014/main" id="{7AB3C3F2-E8A4-ED7F-593E-A5B3F135232F}"/>
                      </a:ext>
                    </a:extLst>
                  </p:cNvPr>
                  <p:cNvSpPr>
                    <a:spLocks noChangeShapeType="1"/>
                  </p:cNvSpPr>
                  <p:nvPr/>
                </p:nvSpPr>
                <p:spPr bwMode="auto">
                  <a:xfrm flipV="1">
                    <a:off x="672" y="1056"/>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23">
                    <a:extLst>
                      <a:ext uri="{FF2B5EF4-FFF2-40B4-BE49-F238E27FC236}">
                        <a16:creationId xmlns:a16="http://schemas.microsoft.com/office/drawing/2014/main" id="{2AA244EA-F617-F4D5-60B5-FE7C606B6268}"/>
                      </a:ext>
                    </a:extLst>
                  </p:cNvPr>
                  <p:cNvSpPr>
                    <a:spLocks noChangeShapeType="1"/>
                  </p:cNvSpPr>
                  <p:nvPr/>
                </p:nvSpPr>
                <p:spPr bwMode="auto">
                  <a:xfrm flipH="1" flipV="1">
                    <a:off x="768" y="1056"/>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 name="Group 124">
                    <a:extLst>
                      <a:ext uri="{FF2B5EF4-FFF2-40B4-BE49-F238E27FC236}">
                        <a16:creationId xmlns:a16="http://schemas.microsoft.com/office/drawing/2014/main" id="{B627BE18-F44B-5B5B-F671-B7533112F609}"/>
                      </a:ext>
                    </a:extLst>
                  </p:cNvPr>
                  <p:cNvGrpSpPr>
                    <a:grpSpLocks/>
                  </p:cNvGrpSpPr>
                  <p:nvPr/>
                </p:nvGrpSpPr>
                <p:grpSpPr bwMode="auto">
                  <a:xfrm>
                    <a:off x="680" y="1020"/>
                    <a:ext cx="144" cy="96"/>
                    <a:chOff x="680" y="1020"/>
                    <a:chExt cx="144" cy="96"/>
                  </a:xfrm>
                </p:grpSpPr>
                <p:sp>
                  <p:nvSpPr>
                    <p:cNvPr id="45" name="Line 125">
                      <a:extLst>
                        <a:ext uri="{FF2B5EF4-FFF2-40B4-BE49-F238E27FC236}">
                          <a16:creationId xmlns:a16="http://schemas.microsoft.com/office/drawing/2014/main" id="{3BCB1142-498A-ACFB-C471-5A00D536BA74}"/>
                        </a:ext>
                      </a:extLst>
                    </p:cNvPr>
                    <p:cNvSpPr>
                      <a:spLocks noChangeShapeType="1"/>
                    </p:cNvSpPr>
                    <p:nvPr/>
                  </p:nvSpPr>
                  <p:spPr bwMode="auto">
                    <a:xfrm flipV="1">
                      <a:off x="680" y="10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26">
                      <a:extLst>
                        <a:ext uri="{FF2B5EF4-FFF2-40B4-BE49-F238E27FC236}">
                          <a16:creationId xmlns:a16="http://schemas.microsoft.com/office/drawing/2014/main" id="{61A8C539-2024-BEB7-7F64-16B0C050D376}"/>
                        </a:ext>
                      </a:extLst>
                    </p:cNvPr>
                    <p:cNvSpPr>
                      <a:spLocks noChangeShapeType="1"/>
                    </p:cNvSpPr>
                    <p:nvPr/>
                  </p:nvSpPr>
                  <p:spPr bwMode="auto">
                    <a:xfrm flipH="1" flipV="1">
                      <a:off x="776" y="102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 name="Group 136">
                  <a:extLst>
                    <a:ext uri="{FF2B5EF4-FFF2-40B4-BE49-F238E27FC236}">
                      <a16:creationId xmlns:a16="http://schemas.microsoft.com/office/drawing/2014/main" id="{BC0CD652-2D40-AF12-4DE2-E43EEACF5D34}"/>
                    </a:ext>
                  </a:extLst>
                </p:cNvPr>
                <p:cNvGrpSpPr>
                  <a:grpSpLocks/>
                </p:cNvGrpSpPr>
                <p:nvPr/>
              </p:nvGrpSpPr>
              <p:grpSpPr bwMode="auto">
                <a:xfrm>
                  <a:off x="2400" y="1300"/>
                  <a:ext cx="96" cy="240"/>
                  <a:chOff x="2400" y="1296"/>
                  <a:chExt cx="96" cy="240"/>
                </a:xfrm>
              </p:grpSpPr>
              <p:sp>
                <p:nvSpPr>
                  <p:cNvPr id="39" name="Line 117">
                    <a:extLst>
                      <a:ext uri="{FF2B5EF4-FFF2-40B4-BE49-F238E27FC236}">
                        <a16:creationId xmlns:a16="http://schemas.microsoft.com/office/drawing/2014/main" id="{DB0E66AD-2FAA-1872-F936-4FDC7629F4A6}"/>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134">
                    <a:extLst>
                      <a:ext uri="{FF2B5EF4-FFF2-40B4-BE49-F238E27FC236}">
                        <a16:creationId xmlns:a16="http://schemas.microsoft.com/office/drawing/2014/main" id="{981D05F3-111B-DC38-13E6-2D24D67CD4FB}"/>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135">
                    <a:extLst>
                      <a:ext uri="{FF2B5EF4-FFF2-40B4-BE49-F238E27FC236}">
                        <a16:creationId xmlns:a16="http://schemas.microsoft.com/office/drawing/2014/main" id="{85B97671-3858-C394-B68F-2FDA4E6414B1}"/>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 name="Group 137">
                  <a:extLst>
                    <a:ext uri="{FF2B5EF4-FFF2-40B4-BE49-F238E27FC236}">
                      <a16:creationId xmlns:a16="http://schemas.microsoft.com/office/drawing/2014/main" id="{1BA86AD4-1530-7D7A-CF9A-36516F75F592}"/>
                    </a:ext>
                  </a:extLst>
                </p:cNvPr>
                <p:cNvGrpSpPr>
                  <a:grpSpLocks/>
                </p:cNvGrpSpPr>
                <p:nvPr/>
              </p:nvGrpSpPr>
              <p:grpSpPr bwMode="auto">
                <a:xfrm flipH="1">
                  <a:off x="2640" y="1296"/>
                  <a:ext cx="96" cy="240"/>
                  <a:chOff x="2400" y="1296"/>
                  <a:chExt cx="96" cy="240"/>
                </a:xfrm>
              </p:grpSpPr>
              <p:sp>
                <p:nvSpPr>
                  <p:cNvPr id="36" name="Line 138">
                    <a:extLst>
                      <a:ext uri="{FF2B5EF4-FFF2-40B4-BE49-F238E27FC236}">
                        <a16:creationId xmlns:a16="http://schemas.microsoft.com/office/drawing/2014/main" id="{35654911-ACE2-2CFB-DD4C-99C2DCC1478F}"/>
                      </a:ext>
                    </a:extLst>
                  </p:cNvPr>
                  <p:cNvSpPr>
                    <a:spLocks noChangeShapeType="1"/>
                  </p:cNvSpPr>
                  <p:nvPr/>
                </p:nvSpPr>
                <p:spPr bwMode="auto">
                  <a:xfrm flipH="1">
                    <a:off x="2400" y="129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39">
                    <a:extLst>
                      <a:ext uri="{FF2B5EF4-FFF2-40B4-BE49-F238E27FC236}">
                        <a16:creationId xmlns:a16="http://schemas.microsoft.com/office/drawing/2014/main" id="{D9725B86-AC47-8048-04CF-FD3EFD83E958}"/>
                      </a:ext>
                    </a:extLst>
                  </p:cNvPr>
                  <p:cNvSpPr>
                    <a:spLocks noChangeShapeType="1"/>
                  </p:cNvSpPr>
                  <p:nvPr/>
                </p:nvSpPr>
                <p:spPr bwMode="auto">
                  <a:xfrm>
                    <a:off x="2400" y="144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40">
                    <a:extLst>
                      <a:ext uri="{FF2B5EF4-FFF2-40B4-BE49-F238E27FC236}">
                        <a16:creationId xmlns:a16="http://schemas.microsoft.com/office/drawing/2014/main" id="{C15AB352-86A6-545B-C068-867724445309}"/>
                      </a:ext>
                    </a:extLst>
                  </p:cNvPr>
                  <p:cNvSpPr>
                    <a:spLocks noChangeShapeType="1"/>
                  </p:cNvSpPr>
                  <p:nvPr/>
                </p:nvSpPr>
                <p:spPr bwMode="auto">
                  <a:xfrm>
                    <a:off x="2400" y="1440"/>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2" name="Group 142">
                <a:extLst>
                  <a:ext uri="{FF2B5EF4-FFF2-40B4-BE49-F238E27FC236}">
                    <a16:creationId xmlns:a16="http://schemas.microsoft.com/office/drawing/2014/main" id="{339661A5-CE02-F0F9-7A6D-32C75CECC700}"/>
                  </a:ext>
                </a:extLst>
              </p:cNvPr>
              <p:cNvGrpSpPr>
                <a:grpSpLocks/>
              </p:cNvGrpSpPr>
              <p:nvPr/>
            </p:nvGrpSpPr>
            <p:grpSpPr bwMode="auto">
              <a:xfrm>
                <a:off x="7844451" y="5132007"/>
                <a:ext cx="304800" cy="290513"/>
                <a:chOff x="1776" y="2256"/>
                <a:chExt cx="288" cy="279"/>
              </a:xfrm>
            </p:grpSpPr>
            <p:grpSp>
              <p:nvGrpSpPr>
                <p:cNvPr id="23" name="Group 143">
                  <a:extLst>
                    <a:ext uri="{FF2B5EF4-FFF2-40B4-BE49-F238E27FC236}">
                      <a16:creationId xmlns:a16="http://schemas.microsoft.com/office/drawing/2014/main" id="{AB5A75A2-1021-5B1B-9E2A-35E011BFD537}"/>
                    </a:ext>
                  </a:extLst>
                </p:cNvPr>
                <p:cNvGrpSpPr>
                  <a:grpSpLocks/>
                </p:cNvGrpSpPr>
                <p:nvPr/>
              </p:nvGrpSpPr>
              <p:grpSpPr bwMode="auto">
                <a:xfrm>
                  <a:off x="1824" y="2256"/>
                  <a:ext cx="240" cy="279"/>
                  <a:chOff x="1392" y="3408"/>
                  <a:chExt cx="240" cy="279"/>
                </a:xfrm>
              </p:grpSpPr>
              <p:sp>
                <p:nvSpPr>
                  <p:cNvPr id="26" name="Line 144">
                    <a:extLst>
                      <a:ext uri="{FF2B5EF4-FFF2-40B4-BE49-F238E27FC236}">
                        <a16:creationId xmlns:a16="http://schemas.microsoft.com/office/drawing/2014/main" id="{5E88DDA6-BC0A-E59D-6718-3DA12B50BE4A}"/>
                      </a:ext>
                    </a:extLst>
                  </p:cNvPr>
                  <p:cNvSpPr>
                    <a:spLocks noChangeShapeType="1"/>
                  </p:cNvSpPr>
                  <p:nvPr/>
                </p:nvSpPr>
                <p:spPr bwMode="auto">
                  <a:xfrm>
                    <a:off x="1488" y="3408"/>
                    <a:ext cx="144" cy="192"/>
                  </a:xfrm>
                  <a:prstGeom prst="line">
                    <a:avLst/>
                  </a:prstGeom>
                  <a:noFill/>
                  <a:ln w="571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145">
                    <a:extLst>
                      <a:ext uri="{FF2B5EF4-FFF2-40B4-BE49-F238E27FC236}">
                        <a16:creationId xmlns:a16="http://schemas.microsoft.com/office/drawing/2014/main" id="{9580C5E2-7066-1A21-C902-BCF5A8BB1154}"/>
                      </a:ext>
                    </a:extLst>
                  </p:cNvPr>
                  <p:cNvSpPr>
                    <a:spLocks/>
                  </p:cNvSpPr>
                  <p:nvPr/>
                </p:nvSpPr>
                <p:spPr bwMode="auto">
                  <a:xfrm rot="8231743">
                    <a:off x="1421" y="3507"/>
                    <a:ext cx="185" cy="180"/>
                  </a:xfrm>
                  <a:custGeom>
                    <a:avLst/>
                    <a:gdLst>
                      <a:gd name="G0" fmla="+- 6128 0 0"/>
                      <a:gd name="G1" fmla="+- 21600 0 0"/>
                      <a:gd name="G2" fmla="+- 21600 0 0"/>
                      <a:gd name="T0" fmla="*/ 0 w 27728"/>
                      <a:gd name="T1" fmla="*/ 888 h 27046"/>
                      <a:gd name="T2" fmla="*/ 27029 w 27728"/>
                      <a:gd name="T3" fmla="*/ 27046 h 27046"/>
                      <a:gd name="T4" fmla="*/ 6128 w 27728"/>
                      <a:gd name="T5" fmla="*/ 21600 h 27046"/>
                    </a:gdLst>
                    <a:ahLst/>
                    <a:cxnLst>
                      <a:cxn ang="0">
                        <a:pos x="T0" y="T1"/>
                      </a:cxn>
                      <a:cxn ang="0">
                        <a:pos x="T2" y="T3"/>
                      </a:cxn>
                      <a:cxn ang="0">
                        <a:pos x="T4" y="T5"/>
                      </a:cxn>
                    </a:cxnLst>
                    <a:rect l="0" t="0" r="r" b="b"/>
                    <a:pathLst>
                      <a:path w="27728" h="27046" fill="none" extrusionOk="0">
                        <a:moveTo>
                          <a:pt x="-1" y="887"/>
                        </a:moveTo>
                        <a:cubicBezTo>
                          <a:pt x="1989" y="298"/>
                          <a:pt x="4053" y="0"/>
                          <a:pt x="6128" y="0"/>
                        </a:cubicBezTo>
                        <a:cubicBezTo>
                          <a:pt x="18057" y="0"/>
                          <a:pt x="27728" y="9670"/>
                          <a:pt x="27728" y="21600"/>
                        </a:cubicBezTo>
                        <a:cubicBezTo>
                          <a:pt x="27728" y="23437"/>
                          <a:pt x="27493" y="25267"/>
                          <a:pt x="27030" y="27046"/>
                        </a:cubicBezTo>
                      </a:path>
                      <a:path w="27728" h="27046" stroke="0" extrusionOk="0">
                        <a:moveTo>
                          <a:pt x="-1" y="887"/>
                        </a:moveTo>
                        <a:cubicBezTo>
                          <a:pt x="1989" y="298"/>
                          <a:pt x="4053" y="0"/>
                          <a:pt x="6128" y="0"/>
                        </a:cubicBezTo>
                        <a:cubicBezTo>
                          <a:pt x="18057" y="0"/>
                          <a:pt x="27728" y="9670"/>
                          <a:pt x="27728" y="21600"/>
                        </a:cubicBezTo>
                        <a:cubicBezTo>
                          <a:pt x="27728" y="23437"/>
                          <a:pt x="27493" y="25267"/>
                          <a:pt x="27030" y="27046"/>
                        </a:cubicBezTo>
                        <a:lnTo>
                          <a:pt x="6128" y="21600"/>
                        </a:lnTo>
                        <a:close/>
                      </a:path>
                    </a:pathLst>
                  </a:custGeom>
                  <a:noFill/>
                  <a:ln w="57150">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146">
                    <a:extLst>
                      <a:ext uri="{FF2B5EF4-FFF2-40B4-BE49-F238E27FC236}">
                        <a16:creationId xmlns:a16="http://schemas.microsoft.com/office/drawing/2014/main" id="{C58AF6E3-FE0E-AAC6-B0B3-B991145FA1E3}"/>
                      </a:ext>
                    </a:extLst>
                  </p:cNvPr>
                  <p:cNvSpPr>
                    <a:spLocks noChangeShapeType="1"/>
                  </p:cNvSpPr>
                  <p:nvPr/>
                </p:nvSpPr>
                <p:spPr bwMode="auto">
                  <a:xfrm flipH="1">
                    <a:off x="1392" y="3408"/>
                    <a:ext cx="96" cy="192"/>
                  </a:xfrm>
                  <a:prstGeom prst="line">
                    <a:avLst/>
                  </a:prstGeom>
                  <a:noFill/>
                  <a:ln w="571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Arc 147">
                  <a:extLst>
                    <a:ext uri="{FF2B5EF4-FFF2-40B4-BE49-F238E27FC236}">
                      <a16:creationId xmlns:a16="http://schemas.microsoft.com/office/drawing/2014/main" id="{7F6C36D9-E6D2-0975-6DD4-C9B279B672DA}"/>
                    </a:ext>
                  </a:extLst>
                </p:cNvPr>
                <p:cNvSpPr>
                  <a:spLocks/>
                </p:cNvSpPr>
                <p:nvPr/>
              </p:nvSpPr>
              <p:spPr bwMode="auto">
                <a:xfrm rot="5510091">
                  <a:off x="1781" y="2299"/>
                  <a:ext cx="181" cy="192"/>
                </a:xfrm>
                <a:custGeom>
                  <a:avLst/>
                  <a:gdLst>
                    <a:gd name="G0" fmla="+- 0 0 0"/>
                    <a:gd name="G1" fmla="+- 21600 0 0"/>
                    <a:gd name="G2" fmla="+- 21600 0 0"/>
                    <a:gd name="T0" fmla="*/ 0 w 20376"/>
                    <a:gd name="T1" fmla="*/ 0 h 21600"/>
                    <a:gd name="T2" fmla="*/ 20376 w 20376"/>
                    <a:gd name="T3" fmla="*/ 14435 h 21600"/>
                    <a:gd name="T4" fmla="*/ 0 w 20376"/>
                    <a:gd name="T5" fmla="*/ 21600 h 21600"/>
                  </a:gdLst>
                  <a:ahLst/>
                  <a:cxnLst>
                    <a:cxn ang="0">
                      <a:pos x="T0" y="T1"/>
                    </a:cxn>
                    <a:cxn ang="0">
                      <a:pos x="T2" y="T3"/>
                    </a:cxn>
                    <a:cxn ang="0">
                      <a:pos x="T4" y="T5"/>
                    </a:cxn>
                  </a:cxnLst>
                  <a:rect l="0" t="0" r="r" b="b"/>
                  <a:pathLst>
                    <a:path w="20376" h="21600" fill="none" extrusionOk="0">
                      <a:moveTo>
                        <a:pt x="0" y="0"/>
                      </a:moveTo>
                      <a:cubicBezTo>
                        <a:pt x="9167" y="0"/>
                        <a:pt x="17335" y="5786"/>
                        <a:pt x="20376" y="14434"/>
                      </a:cubicBezTo>
                    </a:path>
                    <a:path w="20376" h="21600" stroke="0" extrusionOk="0">
                      <a:moveTo>
                        <a:pt x="0" y="0"/>
                      </a:moveTo>
                      <a:cubicBezTo>
                        <a:pt x="9167" y="0"/>
                        <a:pt x="17335" y="5786"/>
                        <a:pt x="20376" y="14434"/>
                      </a:cubicBezTo>
                      <a:lnTo>
                        <a:pt x="0" y="21600"/>
                      </a:lnTo>
                      <a:close/>
                    </a:path>
                  </a:pathLst>
                </a:custGeom>
                <a:noFill/>
                <a:ln w="28575">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rc 148">
                  <a:extLst>
                    <a:ext uri="{FF2B5EF4-FFF2-40B4-BE49-F238E27FC236}">
                      <a16:creationId xmlns:a16="http://schemas.microsoft.com/office/drawing/2014/main" id="{E0A7E38B-31E4-CF04-24A7-F79BA1B48450}"/>
                    </a:ext>
                  </a:extLst>
                </p:cNvPr>
                <p:cNvSpPr>
                  <a:spLocks/>
                </p:cNvSpPr>
                <p:nvPr/>
              </p:nvSpPr>
              <p:spPr bwMode="auto">
                <a:xfrm rot="5510091">
                  <a:off x="1846" y="2330"/>
                  <a:ext cx="148" cy="192"/>
                </a:xfrm>
                <a:custGeom>
                  <a:avLst/>
                  <a:gdLst>
                    <a:gd name="G0" fmla="+- 0 0 0"/>
                    <a:gd name="G1" fmla="+- 21600 0 0"/>
                    <a:gd name="G2" fmla="+- 21600 0 0"/>
                    <a:gd name="T0" fmla="*/ 0 w 16672"/>
                    <a:gd name="T1" fmla="*/ 0 h 21600"/>
                    <a:gd name="T2" fmla="*/ 16672 w 16672"/>
                    <a:gd name="T3" fmla="*/ 7868 h 21600"/>
                    <a:gd name="T4" fmla="*/ 0 w 16672"/>
                    <a:gd name="T5" fmla="*/ 21600 h 21600"/>
                  </a:gdLst>
                  <a:ahLst/>
                  <a:cxnLst>
                    <a:cxn ang="0">
                      <a:pos x="T0" y="T1"/>
                    </a:cxn>
                    <a:cxn ang="0">
                      <a:pos x="T2" y="T3"/>
                    </a:cxn>
                    <a:cxn ang="0">
                      <a:pos x="T4" y="T5"/>
                    </a:cxn>
                  </a:cxnLst>
                  <a:rect l="0" t="0" r="r" b="b"/>
                  <a:pathLst>
                    <a:path w="16672" h="21600" fill="none" extrusionOk="0">
                      <a:moveTo>
                        <a:pt x="0" y="0"/>
                      </a:moveTo>
                      <a:cubicBezTo>
                        <a:pt x="6453" y="0"/>
                        <a:pt x="12569" y="2885"/>
                        <a:pt x="16672" y="7867"/>
                      </a:cubicBezTo>
                    </a:path>
                    <a:path w="16672" h="21600" stroke="0" extrusionOk="0">
                      <a:moveTo>
                        <a:pt x="0" y="0"/>
                      </a:moveTo>
                      <a:cubicBezTo>
                        <a:pt x="6453" y="0"/>
                        <a:pt x="12569" y="2885"/>
                        <a:pt x="16672" y="7867"/>
                      </a:cubicBezTo>
                      <a:lnTo>
                        <a:pt x="0" y="21600"/>
                      </a:lnTo>
                      <a:close/>
                    </a:path>
                  </a:pathLst>
                </a:custGeom>
                <a:noFill/>
                <a:ln w="28575">
                  <a:solidFill>
                    <a:srgbClr val="99330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4" name="Group 13">
              <a:extLst>
                <a:ext uri="{FF2B5EF4-FFF2-40B4-BE49-F238E27FC236}">
                  <a16:creationId xmlns:a16="http://schemas.microsoft.com/office/drawing/2014/main" id="{CF421333-962D-6EAF-14BD-139A7918136E}"/>
                </a:ext>
              </a:extLst>
            </p:cNvPr>
            <p:cNvGrpSpPr/>
            <p:nvPr/>
          </p:nvGrpSpPr>
          <p:grpSpPr>
            <a:xfrm>
              <a:off x="10184365" y="1333209"/>
              <a:ext cx="1713162" cy="1301503"/>
              <a:chOff x="6346825" y="146200"/>
              <a:chExt cx="2737542" cy="2079733"/>
            </a:xfrm>
          </p:grpSpPr>
          <p:pic>
            <p:nvPicPr>
              <p:cNvPr id="15" name="Picture 2" descr="sea-waves-wallpaper">
                <a:extLst>
                  <a:ext uri="{FF2B5EF4-FFF2-40B4-BE49-F238E27FC236}">
                    <a16:creationId xmlns:a16="http://schemas.microsoft.com/office/drawing/2014/main" id="{767360D5-43DB-FE68-E905-346E95F5292D}"/>
                  </a:ext>
                </a:extLst>
              </p:cNvPr>
              <p:cNvPicPr>
                <a:picLocks noChangeAspect="1" noChangeArrowheads="1"/>
              </p:cNvPicPr>
              <p:nvPr/>
            </p:nvPicPr>
            <p:blipFill>
              <a:blip r:embed="rId2"/>
              <a:srcRect/>
              <a:stretch>
                <a:fillRect/>
              </a:stretch>
            </p:blipFill>
            <p:spPr bwMode="auto">
              <a:xfrm>
                <a:off x="6346825" y="146201"/>
                <a:ext cx="1283771" cy="963666"/>
              </a:xfrm>
              <a:prstGeom prst="rect">
                <a:avLst/>
              </a:prstGeom>
              <a:noFill/>
            </p:spPr>
          </p:pic>
          <p:pic>
            <p:nvPicPr>
              <p:cNvPr id="16" name="Picture 2" descr="sea-waves-wallpaper">
                <a:extLst>
                  <a:ext uri="{FF2B5EF4-FFF2-40B4-BE49-F238E27FC236}">
                    <a16:creationId xmlns:a16="http://schemas.microsoft.com/office/drawing/2014/main" id="{A11EC603-762F-4819-C0B0-388DEA3CC2DA}"/>
                  </a:ext>
                </a:extLst>
              </p:cNvPr>
              <p:cNvPicPr>
                <a:picLocks noChangeAspect="1" noChangeArrowheads="1"/>
              </p:cNvPicPr>
              <p:nvPr/>
            </p:nvPicPr>
            <p:blipFill>
              <a:blip r:embed="rId2"/>
              <a:srcRect/>
              <a:stretch>
                <a:fillRect/>
              </a:stretch>
            </p:blipFill>
            <p:spPr bwMode="auto">
              <a:xfrm>
                <a:off x="7800596" y="146200"/>
                <a:ext cx="1283771" cy="963666"/>
              </a:xfrm>
              <a:prstGeom prst="rect">
                <a:avLst/>
              </a:prstGeom>
              <a:noFill/>
            </p:spPr>
          </p:pic>
          <p:pic>
            <p:nvPicPr>
              <p:cNvPr id="17" name="Picture 2" descr="sea-waves-wallpaper">
                <a:extLst>
                  <a:ext uri="{FF2B5EF4-FFF2-40B4-BE49-F238E27FC236}">
                    <a16:creationId xmlns:a16="http://schemas.microsoft.com/office/drawing/2014/main" id="{EC5AA421-8CF9-9795-84FD-6C89252119E7}"/>
                  </a:ext>
                </a:extLst>
              </p:cNvPr>
              <p:cNvPicPr>
                <a:picLocks noChangeAspect="1" noChangeArrowheads="1"/>
              </p:cNvPicPr>
              <p:nvPr/>
            </p:nvPicPr>
            <p:blipFill>
              <a:blip r:embed="rId2"/>
              <a:srcRect/>
              <a:stretch>
                <a:fillRect/>
              </a:stretch>
            </p:blipFill>
            <p:spPr bwMode="auto">
              <a:xfrm>
                <a:off x="6346825" y="1262267"/>
                <a:ext cx="1283771" cy="963666"/>
              </a:xfrm>
              <a:prstGeom prst="rect">
                <a:avLst/>
              </a:prstGeom>
              <a:noFill/>
            </p:spPr>
          </p:pic>
          <p:pic>
            <p:nvPicPr>
              <p:cNvPr id="18" name="Picture 2" descr="sea-waves-wallpaper">
                <a:extLst>
                  <a:ext uri="{FF2B5EF4-FFF2-40B4-BE49-F238E27FC236}">
                    <a16:creationId xmlns:a16="http://schemas.microsoft.com/office/drawing/2014/main" id="{CEF94CE8-6A47-CBC1-4671-998A05F5AD7E}"/>
                  </a:ext>
                </a:extLst>
              </p:cNvPr>
              <p:cNvPicPr>
                <a:picLocks noChangeAspect="1" noChangeArrowheads="1"/>
              </p:cNvPicPr>
              <p:nvPr/>
            </p:nvPicPr>
            <p:blipFill>
              <a:blip r:embed="rId2"/>
              <a:srcRect/>
              <a:stretch>
                <a:fillRect/>
              </a:stretch>
            </p:blipFill>
            <p:spPr bwMode="auto">
              <a:xfrm>
                <a:off x="7800596" y="1262267"/>
                <a:ext cx="1283771" cy="963666"/>
              </a:xfrm>
              <a:prstGeom prst="rect">
                <a:avLst/>
              </a:prstGeom>
              <a:noFill/>
            </p:spPr>
          </p:pic>
        </p:grpSp>
      </p:grpSp>
    </p:spTree>
    <p:extLst>
      <p:ext uri="{BB962C8B-B14F-4D97-AF65-F5344CB8AC3E}">
        <p14:creationId xmlns:p14="http://schemas.microsoft.com/office/powerpoint/2010/main" val="309023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C5C248-1DD8-8000-3551-BDA023E1B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0"/>
            <a:ext cx="4919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70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589F-0DE6-0646-A539-7BC61E19FFC5}"/>
              </a:ext>
            </a:extLst>
          </p:cNvPr>
          <p:cNvSpPr>
            <a:spLocks noGrp="1"/>
          </p:cNvSpPr>
          <p:nvPr>
            <p:ph type="title"/>
          </p:nvPr>
        </p:nvSpPr>
        <p:spPr>
          <a:xfrm>
            <a:off x="0" y="69054"/>
            <a:ext cx="10515600" cy="1325563"/>
          </a:xfrm>
        </p:spPr>
        <p:txBody>
          <a:bodyPr/>
          <a:lstStyle/>
          <a:p>
            <a:r>
              <a:rPr lang="en-US" dirty="0"/>
              <a:t>Instrumental Variables</a:t>
            </a:r>
          </a:p>
        </p:txBody>
      </p:sp>
      <p:grpSp>
        <p:nvGrpSpPr>
          <p:cNvPr id="3" name="Group 2">
            <a:extLst>
              <a:ext uri="{FF2B5EF4-FFF2-40B4-BE49-F238E27FC236}">
                <a16:creationId xmlns:a16="http://schemas.microsoft.com/office/drawing/2014/main" id="{0B4115CA-1325-F555-7601-8C943BDEC441}"/>
              </a:ext>
            </a:extLst>
          </p:cNvPr>
          <p:cNvGrpSpPr/>
          <p:nvPr/>
        </p:nvGrpSpPr>
        <p:grpSpPr>
          <a:xfrm>
            <a:off x="845657" y="1998694"/>
            <a:ext cx="5313762" cy="3895479"/>
            <a:chOff x="1696371" y="1998694"/>
            <a:chExt cx="4463048" cy="3271827"/>
          </a:xfrm>
        </p:grpSpPr>
        <p:sp>
          <p:nvSpPr>
            <p:cNvPr id="6" name="TextBox 5">
              <a:extLst>
                <a:ext uri="{FF2B5EF4-FFF2-40B4-BE49-F238E27FC236}">
                  <a16:creationId xmlns:a16="http://schemas.microsoft.com/office/drawing/2014/main" id="{AA9C1E86-B3E7-0746-97F9-64F716ECF6CD}"/>
                </a:ext>
              </a:extLst>
            </p:cNvPr>
            <p:cNvSpPr txBox="1"/>
            <p:nvPr/>
          </p:nvSpPr>
          <p:spPr>
            <a:xfrm>
              <a:off x="3680985" y="4808855"/>
              <a:ext cx="994183"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Cause </a:t>
              </a:r>
            </a:p>
          </p:txBody>
        </p:sp>
        <p:sp>
          <p:nvSpPr>
            <p:cNvPr id="7" name="TextBox 6">
              <a:extLst>
                <a:ext uri="{FF2B5EF4-FFF2-40B4-BE49-F238E27FC236}">
                  <a16:creationId xmlns:a16="http://schemas.microsoft.com/office/drawing/2014/main" id="{97BEA349-B73F-DE40-A37F-96937F069F63}"/>
                </a:ext>
              </a:extLst>
            </p:cNvPr>
            <p:cNvSpPr txBox="1"/>
            <p:nvPr/>
          </p:nvSpPr>
          <p:spPr>
            <a:xfrm>
              <a:off x="5263621" y="4808856"/>
              <a:ext cx="895798"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Effect</a:t>
              </a:r>
            </a:p>
          </p:txBody>
        </p:sp>
        <p:cxnSp>
          <p:nvCxnSpPr>
            <p:cNvPr id="8" name="Straight Arrow Connector 7">
              <a:extLst>
                <a:ext uri="{FF2B5EF4-FFF2-40B4-BE49-F238E27FC236}">
                  <a16:creationId xmlns:a16="http://schemas.microsoft.com/office/drawing/2014/main" id="{AA4EDCCF-4534-DC48-A106-04B4E9DA5412}"/>
                </a:ext>
              </a:extLst>
            </p:cNvPr>
            <p:cNvCxnSpPr>
              <a:cxnSpLocks/>
              <a:stCxn id="6" idx="3"/>
              <a:endCxn id="7" idx="1"/>
            </p:cNvCxnSpPr>
            <p:nvPr/>
          </p:nvCxnSpPr>
          <p:spPr>
            <a:xfrm>
              <a:off x="4675167" y="5039688"/>
              <a:ext cx="588454"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145EB73-73BD-D04E-9028-CF86E30A6B9C}"/>
                </a:ext>
              </a:extLst>
            </p:cNvPr>
            <p:cNvCxnSpPr>
              <a:stCxn id="11" idx="4"/>
              <a:endCxn id="6" idx="0"/>
            </p:cNvCxnSpPr>
            <p:nvPr/>
          </p:nvCxnSpPr>
          <p:spPr>
            <a:xfrm flipH="1">
              <a:off x="4178077" y="2954352"/>
              <a:ext cx="1" cy="1854502"/>
            </a:xfrm>
            <a:prstGeom prst="straightConnector1">
              <a:avLst/>
            </a:prstGeom>
            <a:ln w="57150" cmpd="sng">
              <a:solidFill>
                <a:schemeClr val="bg2"/>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9C7C9F9B-C89F-7545-A439-26981ADD9947}"/>
                </a:ext>
              </a:extLst>
            </p:cNvPr>
            <p:cNvCxnSpPr>
              <a:stCxn id="11" idx="4"/>
              <a:endCxn id="7" idx="0"/>
            </p:cNvCxnSpPr>
            <p:nvPr/>
          </p:nvCxnSpPr>
          <p:spPr>
            <a:xfrm>
              <a:off x="4178078" y="2954353"/>
              <a:ext cx="1533443" cy="1854502"/>
            </a:xfrm>
            <a:prstGeom prst="straightConnector1">
              <a:avLst/>
            </a:prstGeom>
            <a:ln w="57150" cmpd="sng">
              <a:solidFill>
                <a:schemeClr val="bg2"/>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75BAE612-3C14-1F40-97BF-CA7D4A04A4A0}"/>
                </a:ext>
              </a:extLst>
            </p:cNvPr>
            <p:cNvSpPr/>
            <p:nvPr/>
          </p:nvSpPr>
          <p:spPr>
            <a:xfrm>
              <a:off x="3076441" y="1998694"/>
              <a:ext cx="2203273" cy="955658"/>
            </a:xfrm>
            <a:prstGeom prst="ellipse">
              <a:avLst/>
            </a:prstGeom>
            <a:ln>
              <a:solidFill>
                <a:srgbClr val="EEECE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bg2"/>
                  </a:solidFill>
                </a:rPr>
                <a:t>Who Knows</a:t>
              </a:r>
            </a:p>
          </p:txBody>
        </p:sp>
        <p:sp>
          <p:nvSpPr>
            <p:cNvPr id="12" name="TextBox 11">
              <a:extLst>
                <a:ext uri="{FF2B5EF4-FFF2-40B4-BE49-F238E27FC236}">
                  <a16:creationId xmlns:a16="http://schemas.microsoft.com/office/drawing/2014/main" id="{6C91E4F5-4F77-C649-9F04-E05A80E1A3D3}"/>
                </a:ext>
              </a:extLst>
            </p:cNvPr>
            <p:cNvSpPr txBox="1"/>
            <p:nvPr/>
          </p:nvSpPr>
          <p:spPr>
            <a:xfrm>
              <a:off x="3573425" y="3389161"/>
              <a:ext cx="469900" cy="461665"/>
            </a:xfrm>
            <a:prstGeom prst="rect">
              <a:avLst/>
            </a:prstGeom>
            <a:noFill/>
          </p:spPr>
          <p:txBody>
            <a:bodyPr wrap="square" rtlCol="0">
              <a:spAutoFit/>
            </a:bodyPr>
            <a:lstStyle/>
            <a:p>
              <a:r>
                <a:rPr lang="en-US" sz="2400" dirty="0">
                  <a:solidFill>
                    <a:schemeClr val="bg2"/>
                  </a:solidFill>
                </a:rPr>
                <a:t>??</a:t>
              </a:r>
            </a:p>
          </p:txBody>
        </p:sp>
        <p:sp>
          <p:nvSpPr>
            <p:cNvPr id="13" name="TextBox 12">
              <a:extLst>
                <a:ext uri="{FF2B5EF4-FFF2-40B4-BE49-F238E27FC236}">
                  <a16:creationId xmlns:a16="http://schemas.microsoft.com/office/drawing/2014/main" id="{D4313EC9-72D8-8E42-BDB9-C81C3988B9F4}"/>
                </a:ext>
              </a:extLst>
            </p:cNvPr>
            <p:cNvSpPr txBox="1"/>
            <p:nvPr/>
          </p:nvSpPr>
          <p:spPr>
            <a:xfrm>
              <a:off x="4917480" y="3345605"/>
              <a:ext cx="469900" cy="461665"/>
            </a:xfrm>
            <a:prstGeom prst="rect">
              <a:avLst/>
            </a:prstGeom>
            <a:noFill/>
          </p:spPr>
          <p:txBody>
            <a:bodyPr wrap="none" rtlCol="0">
              <a:spAutoFit/>
            </a:bodyPr>
            <a:lstStyle/>
            <a:p>
              <a:r>
                <a:rPr lang="en-US" sz="2400" dirty="0">
                  <a:solidFill>
                    <a:schemeClr val="bg2"/>
                  </a:solidFill>
                </a:rPr>
                <a:t>??</a:t>
              </a:r>
            </a:p>
          </p:txBody>
        </p:sp>
        <p:sp>
          <p:nvSpPr>
            <p:cNvPr id="14" name="TextBox 13">
              <a:extLst>
                <a:ext uri="{FF2B5EF4-FFF2-40B4-BE49-F238E27FC236}">
                  <a16:creationId xmlns:a16="http://schemas.microsoft.com/office/drawing/2014/main" id="{4491F6D8-E962-9342-84D7-016AF2745B4F}"/>
                </a:ext>
              </a:extLst>
            </p:cNvPr>
            <p:cNvSpPr txBox="1"/>
            <p:nvPr/>
          </p:nvSpPr>
          <p:spPr>
            <a:xfrm>
              <a:off x="1696371" y="4808855"/>
              <a:ext cx="1556452" cy="461665"/>
            </a:xfrm>
            <a:prstGeom prst="rect">
              <a:avLst/>
            </a:prstGeom>
            <a:solidFill>
              <a:srgbClr val="FFFFFF"/>
            </a:solidFill>
            <a:ln>
              <a:solidFill>
                <a:schemeClr val="tx1"/>
              </a:solidFill>
            </a:ln>
          </p:spPr>
          <p:txBody>
            <a:bodyPr wrap="none" rtlCol="0">
              <a:spAutoFit/>
            </a:bodyPr>
            <a:lstStyle/>
            <a:p>
              <a:pPr algn="ctr"/>
              <a:r>
                <a:rPr lang="en-US" sz="2400" dirty="0">
                  <a:latin typeface="Calibri Light"/>
                  <a:cs typeface="Calibri Light"/>
                </a:rPr>
                <a:t>Instrument</a:t>
              </a:r>
            </a:p>
          </p:txBody>
        </p:sp>
        <p:cxnSp>
          <p:nvCxnSpPr>
            <p:cNvPr id="15" name="Straight Arrow Connector 14">
              <a:extLst>
                <a:ext uri="{FF2B5EF4-FFF2-40B4-BE49-F238E27FC236}">
                  <a16:creationId xmlns:a16="http://schemas.microsoft.com/office/drawing/2014/main" id="{276C6AA4-EC00-2143-A48E-0E32547F18C7}"/>
                </a:ext>
              </a:extLst>
            </p:cNvPr>
            <p:cNvCxnSpPr>
              <a:cxnSpLocks/>
              <a:stCxn id="14" idx="3"/>
              <a:endCxn id="6" idx="1"/>
            </p:cNvCxnSpPr>
            <p:nvPr/>
          </p:nvCxnSpPr>
          <p:spPr>
            <a:xfrm>
              <a:off x="3252824" y="5039687"/>
              <a:ext cx="428161"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grpSp>
      <p:sp>
        <p:nvSpPr>
          <p:cNvPr id="26" name="Content Placeholder 23">
            <a:extLst>
              <a:ext uri="{FF2B5EF4-FFF2-40B4-BE49-F238E27FC236}">
                <a16:creationId xmlns:a16="http://schemas.microsoft.com/office/drawing/2014/main" id="{A204A552-AFC5-3749-8328-D641DB7BA6E5}"/>
              </a:ext>
            </a:extLst>
          </p:cNvPr>
          <p:cNvSpPr txBox="1">
            <a:spLocks/>
          </p:cNvSpPr>
          <p:nvPr/>
        </p:nvSpPr>
        <p:spPr>
          <a:xfrm>
            <a:off x="6912287" y="1198606"/>
            <a:ext cx="5011979" cy="532576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Calibri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Calibri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Calibri Ligh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Instrumental variables are those that </a:t>
            </a:r>
            <a:r>
              <a:rPr lang="en-US" b="1" i="1" u="sng" dirty="0"/>
              <a:t>**only**</a:t>
            </a:r>
            <a:r>
              <a:rPr lang="en-US" dirty="0"/>
              <a:t> affect the cause, and have no relation to anything else</a:t>
            </a:r>
          </a:p>
          <a:p>
            <a:endParaRPr lang="en-US" dirty="0"/>
          </a:p>
          <a:p>
            <a:r>
              <a:rPr lang="en-US" dirty="0"/>
              <a:t>By examining their relationship to both the cause and effect, we can derive an estimate of the causal effect</a:t>
            </a:r>
          </a:p>
          <a:p>
            <a:endParaRPr lang="en-US" dirty="0"/>
          </a:p>
          <a:p>
            <a:r>
              <a:rPr lang="en-US" dirty="0"/>
              <a:t>Also useful when cause and effect involved in a feedback</a:t>
            </a:r>
          </a:p>
        </p:txBody>
      </p:sp>
    </p:spTree>
    <p:extLst>
      <p:ext uri="{BB962C8B-B14F-4D97-AF65-F5344CB8AC3E}">
        <p14:creationId xmlns:p14="http://schemas.microsoft.com/office/powerpoint/2010/main" val="2474985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589F-0DE6-0646-A539-7BC61E19FFC5}"/>
              </a:ext>
            </a:extLst>
          </p:cNvPr>
          <p:cNvSpPr>
            <a:spLocks noGrp="1"/>
          </p:cNvSpPr>
          <p:nvPr>
            <p:ph type="title"/>
          </p:nvPr>
        </p:nvSpPr>
        <p:spPr/>
        <p:txBody>
          <a:bodyPr>
            <a:normAutofit/>
          </a:bodyPr>
          <a:lstStyle/>
          <a:p>
            <a:r>
              <a:rPr lang="en-US" dirty="0"/>
              <a:t>Smoking and Cancer as Classic Example</a:t>
            </a:r>
          </a:p>
        </p:txBody>
      </p:sp>
      <p:sp>
        <p:nvSpPr>
          <p:cNvPr id="6" name="TextBox 5">
            <a:extLst>
              <a:ext uri="{FF2B5EF4-FFF2-40B4-BE49-F238E27FC236}">
                <a16:creationId xmlns:a16="http://schemas.microsoft.com/office/drawing/2014/main" id="{AA9C1E86-B3E7-0746-97F9-64F716ECF6CD}"/>
              </a:ext>
            </a:extLst>
          </p:cNvPr>
          <p:cNvSpPr txBox="1"/>
          <p:nvPr/>
        </p:nvSpPr>
        <p:spPr>
          <a:xfrm>
            <a:off x="3525495" y="4808855"/>
            <a:ext cx="1305165"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Smoking </a:t>
            </a:r>
          </a:p>
        </p:txBody>
      </p:sp>
      <p:sp>
        <p:nvSpPr>
          <p:cNvPr id="7" name="TextBox 6">
            <a:extLst>
              <a:ext uri="{FF2B5EF4-FFF2-40B4-BE49-F238E27FC236}">
                <a16:creationId xmlns:a16="http://schemas.microsoft.com/office/drawing/2014/main" id="{97BEA349-B73F-DE40-A37F-96937F069F63}"/>
              </a:ext>
            </a:extLst>
          </p:cNvPr>
          <p:cNvSpPr txBox="1"/>
          <p:nvPr/>
        </p:nvSpPr>
        <p:spPr>
          <a:xfrm>
            <a:off x="5189583" y="4808856"/>
            <a:ext cx="1043876"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Cancer</a:t>
            </a:r>
          </a:p>
        </p:txBody>
      </p:sp>
      <p:cxnSp>
        <p:nvCxnSpPr>
          <p:cNvPr id="8" name="Straight Arrow Connector 7">
            <a:extLst>
              <a:ext uri="{FF2B5EF4-FFF2-40B4-BE49-F238E27FC236}">
                <a16:creationId xmlns:a16="http://schemas.microsoft.com/office/drawing/2014/main" id="{AA4EDCCF-4534-DC48-A106-04B4E9DA5412}"/>
              </a:ext>
            </a:extLst>
          </p:cNvPr>
          <p:cNvCxnSpPr>
            <a:cxnSpLocks/>
            <a:stCxn id="6" idx="3"/>
            <a:endCxn id="7" idx="1"/>
          </p:cNvCxnSpPr>
          <p:nvPr/>
        </p:nvCxnSpPr>
        <p:spPr>
          <a:xfrm>
            <a:off x="4830659" y="5039688"/>
            <a:ext cx="358924"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145EB73-73BD-D04E-9028-CF86E30A6B9C}"/>
              </a:ext>
            </a:extLst>
          </p:cNvPr>
          <p:cNvCxnSpPr>
            <a:cxnSpLocks/>
            <a:stCxn id="11" idx="4"/>
            <a:endCxn id="6" idx="0"/>
          </p:cNvCxnSpPr>
          <p:nvPr/>
        </p:nvCxnSpPr>
        <p:spPr>
          <a:xfrm flipH="1">
            <a:off x="4178078" y="2954352"/>
            <a:ext cx="9379" cy="1854502"/>
          </a:xfrm>
          <a:prstGeom prst="straightConnector1">
            <a:avLst/>
          </a:prstGeom>
          <a:ln w="57150" cmpd="sng">
            <a:solidFill>
              <a:schemeClr val="bg2"/>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9C7C9F9B-C89F-7545-A439-26981ADD9947}"/>
              </a:ext>
            </a:extLst>
          </p:cNvPr>
          <p:cNvCxnSpPr>
            <a:cxnSpLocks/>
            <a:stCxn id="11" idx="4"/>
            <a:endCxn id="7" idx="0"/>
          </p:cNvCxnSpPr>
          <p:nvPr/>
        </p:nvCxnSpPr>
        <p:spPr>
          <a:xfrm>
            <a:off x="4187457" y="2954353"/>
            <a:ext cx="1524065" cy="1854503"/>
          </a:xfrm>
          <a:prstGeom prst="straightConnector1">
            <a:avLst/>
          </a:prstGeom>
          <a:ln w="57150" cmpd="sng">
            <a:solidFill>
              <a:schemeClr val="bg2"/>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75BAE612-3C14-1F40-97BF-CA7D4A04A4A0}"/>
              </a:ext>
            </a:extLst>
          </p:cNvPr>
          <p:cNvSpPr/>
          <p:nvPr/>
        </p:nvSpPr>
        <p:spPr>
          <a:xfrm>
            <a:off x="2874336" y="1998694"/>
            <a:ext cx="2626241" cy="955658"/>
          </a:xfrm>
          <a:prstGeom prst="ellipse">
            <a:avLst/>
          </a:prstGeom>
          <a:ln>
            <a:solidFill>
              <a:srgbClr val="EEECE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bg2"/>
                </a:solidFill>
              </a:rPr>
              <a:t>Genes, Environment</a:t>
            </a:r>
          </a:p>
        </p:txBody>
      </p:sp>
      <p:sp>
        <p:nvSpPr>
          <p:cNvPr id="14" name="TextBox 13">
            <a:extLst>
              <a:ext uri="{FF2B5EF4-FFF2-40B4-BE49-F238E27FC236}">
                <a16:creationId xmlns:a16="http://schemas.microsoft.com/office/drawing/2014/main" id="{4491F6D8-E962-9342-84D7-016AF2745B4F}"/>
              </a:ext>
            </a:extLst>
          </p:cNvPr>
          <p:cNvSpPr txBox="1"/>
          <p:nvPr/>
        </p:nvSpPr>
        <p:spPr>
          <a:xfrm>
            <a:off x="1646316" y="4439523"/>
            <a:ext cx="1487715" cy="1200329"/>
          </a:xfrm>
          <a:prstGeom prst="rect">
            <a:avLst/>
          </a:prstGeom>
          <a:solidFill>
            <a:srgbClr val="FFFFFF"/>
          </a:solidFill>
          <a:ln>
            <a:solidFill>
              <a:schemeClr val="tx1"/>
            </a:solidFill>
          </a:ln>
        </p:spPr>
        <p:txBody>
          <a:bodyPr wrap="none" rtlCol="0">
            <a:spAutoFit/>
          </a:bodyPr>
          <a:lstStyle/>
          <a:p>
            <a:pPr algn="ctr"/>
            <a:r>
              <a:rPr lang="en-US" sz="2400" dirty="0">
                <a:latin typeface="Calibri Light"/>
                <a:cs typeface="Calibri Light"/>
              </a:rPr>
              <a:t>Laws</a:t>
            </a:r>
          </a:p>
          <a:p>
            <a:pPr algn="ctr"/>
            <a:r>
              <a:rPr lang="en-US" sz="2400" dirty="0">
                <a:latin typeface="Calibri Light"/>
                <a:cs typeface="Calibri Light"/>
              </a:rPr>
              <a:t>Restricting</a:t>
            </a:r>
          </a:p>
          <a:p>
            <a:pPr algn="ctr"/>
            <a:r>
              <a:rPr lang="en-US" sz="2400" dirty="0">
                <a:latin typeface="Calibri Light"/>
                <a:cs typeface="Calibri Light"/>
              </a:rPr>
              <a:t>Smoking</a:t>
            </a:r>
          </a:p>
        </p:txBody>
      </p:sp>
      <p:cxnSp>
        <p:nvCxnSpPr>
          <p:cNvPr id="15" name="Straight Arrow Connector 14">
            <a:extLst>
              <a:ext uri="{FF2B5EF4-FFF2-40B4-BE49-F238E27FC236}">
                <a16:creationId xmlns:a16="http://schemas.microsoft.com/office/drawing/2014/main" id="{276C6AA4-EC00-2143-A48E-0E32547F18C7}"/>
              </a:ext>
            </a:extLst>
          </p:cNvPr>
          <p:cNvCxnSpPr>
            <a:cxnSpLocks/>
            <a:stCxn id="14" idx="3"/>
            <a:endCxn id="6" idx="1"/>
          </p:cNvCxnSpPr>
          <p:nvPr/>
        </p:nvCxnSpPr>
        <p:spPr>
          <a:xfrm>
            <a:off x="3134030" y="5039687"/>
            <a:ext cx="391464"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6" name="Content Placeholder 23">
            <a:extLst>
              <a:ext uri="{FF2B5EF4-FFF2-40B4-BE49-F238E27FC236}">
                <a16:creationId xmlns:a16="http://schemas.microsoft.com/office/drawing/2014/main" id="{A204A552-AFC5-3749-8328-D641DB7BA6E5}"/>
              </a:ext>
            </a:extLst>
          </p:cNvPr>
          <p:cNvSpPr txBox="1">
            <a:spLocks/>
          </p:cNvSpPr>
          <p:nvPr/>
        </p:nvSpPr>
        <p:spPr>
          <a:xfrm>
            <a:off x="6311900" y="1600201"/>
            <a:ext cx="4038600"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Calibri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Calibri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Calibri Ligh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BUT – are laws a TRUE exogenous variable</a:t>
            </a:r>
          </a:p>
          <a:p>
            <a:endParaRPr lang="en-US" dirty="0"/>
          </a:p>
          <a:p>
            <a:r>
              <a:rPr lang="en-US" dirty="0"/>
              <a:t>If laws are in response to cancer rates, they might not be</a:t>
            </a:r>
          </a:p>
          <a:p>
            <a:endParaRPr lang="en-US" dirty="0"/>
          </a:p>
          <a:p>
            <a:r>
              <a:rPr lang="en-US" dirty="0"/>
              <a:t>Unless </a:t>
            </a:r>
            <a:r>
              <a:rPr lang="en-US" i="1" dirty="0"/>
              <a:t>a priori </a:t>
            </a:r>
            <a:r>
              <a:rPr lang="en-US" dirty="0"/>
              <a:t>cancer is the same everywhere</a:t>
            </a:r>
          </a:p>
          <a:p>
            <a:endParaRPr lang="en-US" dirty="0"/>
          </a:p>
          <a:p>
            <a:r>
              <a:rPr lang="en-US" dirty="0"/>
              <a:t>Multiple methods to test validity of instrument</a:t>
            </a:r>
          </a:p>
        </p:txBody>
      </p:sp>
    </p:spTree>
    <p:extLst>
      <p:ext uri="{BB962C8B-B14F-4D97-AF65-F5344CB8AC3E}">
        <p14:creationId xmlns:p14="http://schemas.microsoft.com/office/powerpoint/2010/main" val="339254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0" y="0"/>
            <a:ext cx="10515600" cy="1325563"/>
          </a:xfrm>
        </p:spPr>
        <p:txBody>
          <a:bodyPr>
            <a:noAutofit/>
          </a:bodyPr>
          <a:lstStyle/>
          <a:p>
            <a:r>
              <a:rPr lang="en-US" sz="4000" dirty="0"/>
              <a:t>What we Want to Know</a:t>
            </a:r>
          </a:p>
        </p:txBody>
      </p:sp>
      <p:sp>
        <p:nvSpPr>
          <p:cNvPr id="3" name="TextBox 2">
            <a:extLst>
              <a:ext uri="{FF2B5EF4-FFF2-40B4-BE49-F238E27FC236}">
                <a16:creationId xmlns:a16="http://schemas.microsoft.com/office/drawing/2014/main" id="{E4F1B04D-2D9A-3F0D-C8A8-3B17DB403F3F}"/>
              </a:ext>
            </a:extLst>
          </p:cNvPr>
          <p:cNvSpPr txBox="1"/>
          <p:nvPr/>
        </p:nvSpPr>
        <p:spPr>
          <a:xfrm>
            <a:off x="370828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6096000"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882008" y="5148768"/>
            <a:ext cx="1213993"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82FE8CB5-A479-88ED-0BE4-99ED7C6D74DA}"/>
              </a:ext>
            </a:extLst>
          </p:cNvPr>
          <p:cNvPicPr>
            <a:picLocks noChangeAspect="1"/>
          </p:cNvPicPr>
          <p:nvPr/>
        </p:nvPicPr>
        <p:blipFill>
          <a:blip r:embed="rId2"/>
          <a:stretch>
            <a:fillRect/>
          </a:stretch>
        </p:blipFill>
        <p:spPr>
          <a:xfrm>
            <a:off x="1755494" y="1386068"/>
            <a:ext cx="3893941" cy="3244951"/>
          </a:xfrm>
          <a:prstGeom prst="rect">
            <a:avLst/>
          </a:prstGeom>
        </p:spPr>
      </p:pic>
    </p:spTree>
    <p:extLst>
      <p:ext uri="{BB962C8B-B14F-4D97-AF65-F5344CB8AC3E}">
        <p14:creationId xmlns:p14="http://schemas.microsoft.com/office/powerpoint/2010/main" val="2814395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589F-0DE6-0646-A539-7BC61E19FFC5}"/>
              </a:ext>
            </a:extLst>
          </p:cNvPr>
          <p:cNvSpPr>
            <a:spLocks noGrp="1"/>
          </p:cNvSpPr>
          <p:nvPr>
            <p:ph type="title"/>
          </p:nvPr>
        </p:nvSpPr>
        <p:spPr>
          <a:xfrm>
            <a:off x="453720" y="239908"/>
            <a:ext cx="10515600" cy="1325563"/>
          </a:xfrm>
        </p:spPr>
        <p:txBody>
          <a:bodyPr/>
          <a:lstStyle/>
          <a:p>
            <a:r>
              <a:rPr lang="en-US" dirty="0"/>
              <a:t>Two Approaches in Instruments</a:t>
            </a:r>
          </a:p>
        </p:txBody>
      </p:sp>
      <p:sp>
        <p:nvSpPr>
          <p:cNvPr id="6" name="TextBox 5">
            <a:extLst>
              <a:ext uri="{FF2B5EF4-FFF2-40B4-BE49-F238E27FC236}">
                <a16:creationId xmlns:a16="http://schemas.microsoft.com/office/drawing/2014/main" id="{AA9C1E86-B3E7-0746-97F9-64F716ECF6CD}"/>
              </a:ext>
            </a:extLst>
          </p:cNvPr>
          <p:cNvSpPr txBox="1"/>
          <p:nvPr/>
        </p:nvSpPr>
        <p:spPr>
          <a:xfrm>
            <a:off x="3680985" y="4808855"/>
            <a:ext cx="994183"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Cause </a:t>
            </a:r>
          </a:p>
        </p:txBody>
      </p:sp>
      <p:sp>
        <p:nvSpPr>
          <p:cNvPr id="14" name="TextBox 13">
            <a:extLst>
              <a:ext uri="{FF2B5EF4-FFF2-40B4-BE49-F238E27FC236}">
                <a16:creationId xmlns:a16="http://schemas.microsoft.com/office/drawing/2014/main" id="{4491F6D8-E962-9342-84D7-016AF2745B4F}"/>
              </a:ext>
            </a:extLst>
          </p:cNvPr>
          <p:cNvSpPr txBox="1"/>
          <p:nvPr/>
        </p:nvSpPr>
        <p:spPr>
          <a:xfrm>
            <a:off x="1696371" y="4808855"/>
            <a:ext cx="1556452" cy="461665"/>
          </a:xfrm>
          <a:prstGeom prst="rect">
            <a:avLst/>
          </a:prstGeom>
          <a:solidFill>
            <a:srgbClr val="FFFFFF"/>
          </a:solidFill>
          <a:ln>
            <a:solidFill>
              <a:schemeClr val="tx1"/>
            </a:solidFill>
          </a:ln>
        </p:spPr>
        <p:txBody>
          <a:bodyPr wrap="none" rtlCol="0">
            <a:spAutoFit/>
          </a:bodyPr>
          <a:lstStyle/>
          <a:p>
            <a:pPr algn="ctr"/>
            <a:r>
              <a:rPr lang="en-US" sz="2400" dirty="0">
                <a:latin typeface="Calibri Light"/>
                <a:cs typeface="Calibri Light"/>
              </a:rPr>
              <a:t>Instrument</a:t>
            </a:r>
          </a:p>
        </p:txBody>
      </p:sp>
      <p:cxnSp>
        <p:nvCxnSpPr>
          <p:cNvPr id="15" name="Straight Arrow Connector 14">
            <a:extLst>
              <a:ext uri="{FF2B5EF4-FFF2-40B4-BE49-F238E27FC236}">
                <a16:creationId xmlns:a16="http://schemas.microsoft.com/office/drawing/2014/main" id="{276C6AA4-EC00-2143-A48E-0E32547F18C7}"/>
              </a:ext>
            </a:extLst>
          </p:cNvPr>
          <p:cNvCxnSpPr>
            <a:cxnSpLocks/>
            <a:stCxn id="14" idx="3"/>
            <a:endCxn id="6" idx="1"/>
          </p:cNvCxnSpPr>
          <p:nvPr/>
        </p:nvCxnSpPr>
        <p:spPr>
          <a:xfrm>
            <a:off x="3252824" y="5039687"/>
            <a:ext cx="428161"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6" name="Content Placeholder 23">
            <a:extLst>
              <a:ext uri="{FF2B5EF4-FFF2-40B4-BE49-F238E27FC236}">
                <a16:creationId xmlns:a16="http://schemas.microsoft.com/office/drawing/2014/main" id="{A204A552-AFC5-3749-8328-D641DB7BA6E5}"/>
              </a:ext>
            </a:extLst>
          </p:cNvPr>
          <p:cNvSpPr txBox="1">
            <a:spLocks/>
          </p:cNvSpPr>
          <p:nvPr/>
        </p:nvSpPr>
        <p:spPr>
          <a:xfrm>
            <a:off x="6311900" y="1600201"/>
            <a:ext cx="4038600" cy="184412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Calibri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Calibri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Calibri Ligh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1. Fit two models, leveraging the fact that</a:t>
            </a:r>
          </a:p>
          <a:p>
            <a:pPr marL="0" indent="0" algn="ctr">
              <a:buNone/>
            </a:pPr>
            <a:r>
              <a:rPr lang="en-US" dirty="0"/>
              <a:t>IE = IC * CE</a:t>
            </a:r>
          </a:p>
          <a:p>
            <a:pPr marL="0" indent="0" algn="ctr">
              <a:buNone/>
            </a:pPr>
            <a:endParaRPr lang="en-US" dirty="0"/>
          </a:p>
          <a:p>
            <a:pPr marL="0" indent="0" algn="ctr">
              <a:buNone/>
            </a:pPr>
            <a:r>
              <a:rPr lang="en-US" dirty="0"/>
              <a:t>so, CE = IE/IC</a:t>
            </a:r>
          </a:p>
        </p:txBody>
      </p:sp>
      <p:sp>
        <p:nvSpPr>
          <p:cNvPr id="16" name="TextBox 15">
            <a:extLst>
              <a:ext uri="{FF2B5EF4-FFF2-40B4-BE49-F238E27FC236}">
                <a16:creationId xmlns:a16="http://schemas.microsoft.com/office/drawing/2014/main" id="{9A79BE8F-5CE0-6049-8ECC-F917E765EF1E}"/>
              </a:ext>
            </a:extLst>
          </p:cNvPr>
          <p:cNvSpPr txBox="1"/>
          <p:nvPr/>
        </p:nvSpPr>
        <p:spPr>
          <a:xfrm>
            <a:off x="3556267" y="1965807"/>
            <a:ext cx="994183"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Cause </a:t>
            </a:r>
          </a:p>
        </p:txBody>
      </p:sp>
      <p:sp>
        <p:nvSpPr>
          <p:cNvPr id="19" name="TextBox 18">
            <a:extLst>
              <a:ext uri="{FF2B5EF4-FFF2-40B4-BE49-F238E27FC236}">
                <a16:creationId xmlns:a16="http://schemas.microsoft.com/office/drawing/2014/main" id="{86B7428F-CEAC-D147-A30B-7D926A97EFA7}"/>
              </a:ext>
            </a:extLst>
          </p:cNvPr>
          <p:cNvSpPr txBox="1"/>
          <p:nvPr/>
        </p:nvSpPr>
        <p:spPr>
          <a:xfrm>
            <a:off x="1571653" y="1965807"/>
            <a:ext cx="1556452" cy="461665"/>
          </a:xfrm>
          <a:prstGeom prst="rect">
            <a:avLst/>
          </a:prstGeom>
          <a:solidFill>
            <a:srgbClr val="FFFFFF"/>
          </a:solidFill>
          <a:ln>
            <a:solidFill>
              <a:schemeClr val="tx1"/>
            </a:solidFill>
          </a:ln>
        </p:spPr>
        <p:txBody>
          <a:bodyPr wrap="none" rtlCol="0">
            <a:spAutoFit/>
          </a:bodyPr>
          <a:lstStyle/>
          <a:p>
            <a:pPr algn="ctr"/>
            <a:r>
              <a:rPr lang="en-US" sz="2400" dirty="0">
                <a:latin typeface="Calibri Light"/>
                <a:cs typeface="Calibri Light"/>
              </a:rPr>
              <a:t>Instrument</a:t>
            </a:r>
          </a:p>
        </p:txBody>
      </p:sp>
      <p:cxnSp>
        <p:nvCxnSpPr>
          <p:cNvPr id="20" name="Straight Arrow Connector 19">
            <a:extLst>
              <a:ext uri="{FF2B5EF4-FFF2-40B4-BE49-F238E27FC236}">
                <a16:creationId xmlns:a16="http://schemas.microsoft.com/office/drawing/2014/main" id="{18050AAC-1699-024C-AB13-E34BF67BDAAD}"/>
              </a:ext>
            </a:extLst>
          </p:cNvPr>
          <p:cNvCxnSpPr>
            <a:cxnSpLocks/>
            <a:stCxn id="19" idx="3"/>
            <a:endCxn id="16" idx="1"/>
          </p:cNvCxnSpPr>
          <p:nvPr/>
        </p:nvCxnSpPr>
        <p:spPr>
          <a:xfrm>
            <a:off x="3128106" y="2196639"/>
            <a:ext cx="428161"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712C428D-530D-3C4E-8973-A61CF50CC8FB}"/>
              </a:ext>
            </a:extLst>
          </p:cNvPr>
          <p:cNvSpPr txBox="1"/>
          <p:nvPr/>
        </p:nvSpPr>
        <p:spPr>
          <a:xfrm>
            <a:off x="5138903" y="2982658"/>
            <a:ext cx="895798"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Effect</a:t>
            </a:r>
          </a:p>
        </p:txBody>
      </p:sp>
      <p:sp>
        <p:nvSpPr>
          <p:cNvPr id="24" name="TextBox 23">
            <a:extLst>
              <a:ext uri="{FF2B5EF4-FFF2-40B4-BE49-F238E27FC236}">
                <a16:creationId xmlns:a16="http://schemas.microsoft.com/office/drawing/2014/main" id="{92BCC231-37AB-0A40-8C8B-95DB47A423F6}"/>
              </a:ext>
            </a:extLst>
          </p:cNvPr>
          <p:cNvSpPr txBox="1"/>
          <p:nvPr/>
        </p:nvSpPr>
        <p:spPr>
          <a:xfrm>
            <a:off x="1571653" y="2982657"/>
            <a:ext cx="1556452" cy="461665"/>
          </a:xfrm>
          <a:prstGeom prst="rect">
            <a:avLst/>
          </a:prstGeom>
          <a:solidFill>
            <a:srgbClr val="FFFFFF"/>
          </a:solidFill>
          <a:ln>
            <a:solidFill>
              <a:schemeClr val="tx1"/>
            </a:solidFill>
          </a:ln>
        </p:spPr>
        <p:txBody>
          <a:bodyPr wrap="none" rtlCol="0">
            <a:spAutoFit/>
          </a:bodyPr>
          <a:lstStyle/>
          <a:p>
            <a:pPr algn="ctr"/>
            <a:r>
              <a:rPr lang="en-US" sz="2400" dirty="0">
                <a:latin typeface="Calibri Light"/>
                <a:cs typeface="Calibri Light"/>
              </a:rPr>
              <a:t>Instrument</a:t>
            </a:r>
          </a:p>
        </p:txBody>
      </p:sp>
      <p:cxnSp>
        <p:nvCxnSpPr>
          <p:cNvPr id="25" name="Straight Arrow Connector 24">
            <a:extLst>
              <a:ext uri="{FF2B5EF4-FFF2-40B4-BE49-F238E27FC236}">
                <a16:creationId xmlns:a16="http://schemas.microsoft.com/office/drawing/2014/main" id="{C7E24F8B-ADE1-464A-A401-C04A4C5631E6}"/>
              </a:ext>
            </a:extLst>
          </p:cNvPr>
          <p:cNvCxnSpPr>
            <a:cxnSpLocks/>
            <a:stCxn id="24" idx="3"/>
            <a:endCxn id="22" idx="1"/>
          </p:cNvCxnSpPr>
          <p:nvPr/>
        </p:nvCxnSpPr>
        <p:spPr>
          <a:xfrm>
            <a:off x="3128105" y="3213490"/>
            <a:ext cx="2010798" cy="1"/>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C1D8B3D0-69BC-7C48-A960-EC11F8FB752E}"/>
              </a:ext>
            </a:extLst>
          </p:cNvPr>
          <p:cNvSpPr txBox="1"/>
          <p:nvPr/>
        </p:nvSpPr>
        <p:spPr>
          <a:xfrm>
            <a:off x="3680986" y="5570391"/>
            <a:ext cx="994183" cy="830997"/>
          </a:xfrm>
          <a:prstGeom prst="rect">
            <a:avLst/>
          </a:prstGeom>
          <a:noFill/>
          <a:ln>
            <a:solidFill>
              <a:schemeClr val="tx1"/>
            </a:solidFill>
          </a:ln>
        </p:spPr>
        <p:txBody>
          <a:bodyPr wrap="none" rtlCol="0">
            <a:spAutoFit/>
          </a:bodyPr>
          <a:lstStyle/>
          <a:p>
            <a:pPr algn="ctr"/>
            <a:r>
              <a:rPr lang="en-US" sz="2400" dirty="0">
                <a:latin typeface="Calibri Light"/>
                <a:cs typeface="Calibri Light"/>
              </a:rPr>
              <a:t>Fitted</a:t>
            </a:r>
          </a:p>
          <a:p>
            <a:pPr algn="ctr"/>
            <a:r>
              <a:rPr lang="en-US" sz="2400" dirty="0">
                <a:latin typeface="Calibri Light"/>
                <a:cs typeface="Calibri Light"/>
              </a:rPr>
              <a:t>Cause </a:t>
            </a:r>
          </a:p>
        </p:txBody>
      </p:sp>
      <p:sp>
        <p:nvSpPr>
          <p:cNvPr id="28" name="TextBox 27">
            <a:extLst>
              <a:ext uri="{FF2B5EF4-FFF2-40B4-BE49-F238E27FC236}">
                <a16:creationId xmlns:a16="http://schemas.microsoft.com/office/drawing/2014/main" id="{1E3C7260-5B3B-4542-BD3A-C9D2BB36F7CB}"/>
              </a:ext>
            </a:extLst>
          </p:cNvPr>
          <p:cNvSpPr txBox="1"/>
          <p:nvPr/>
        </p:nvSpPr>
        <p:spPr>
          <a:xfrm>
            <a:off x="5263621" y="5748490"/>
            <a:ext cx="895798" cy="461665"/>
          </a:xfrm>
          <a:prstGeom prst="rect">
            <a:avLst/>
          </a:prstGeom>
          <a:noFill/>
          <a:ln>
            <a:solidFill>
              <a:schemeClr val="tx1"/>
            </a:solidFill>
          </a:ln>
        </p:spPr>
        <p:txBody>
          <a:bodyPr wrap="none" rtlCol="0">
            <a:spAutoFit/>
          </a:bodyPr>
          <a:lstStyle/>
          <a:p>
            <a:pPr algn="ctr"/>
            <a:r>
              <a:rPr lang="en-US" sz="2400" dirty="0">
                <a:latin typeface="Calibri Light"/>
                <a:cs typeface="Calibri Light"/>
              </a:rPr>
              <a:t>Effect</a:t>
            </a:r>
          </a:p>
        </p:txBody>
      </p:sp>
      <p:cxnSp>
        <p:nvCxnSpPr>
          <p:cNvPr id="29" name="Straight Arrow Connector 28">
            <a:extLst>
              <a:ext uri="{FF2B5EF4-FFF2-40B4-BE49-F238E27FC236}">
                <a16:creationId xmlns:a16="http://schemas.microsoft.com/office/drawing/2014/main" id="{8150F4A7-9087-6744-A0D5-F4D97D28E33A}"/>
              </a:ext>
            </a:extLst>
          </p:cNvPr>
          <p:cNvCxnSpPr>
            <a:cxnSpLocks/>
            <a:stCxn id="27" idx="3"/>
            <a:endCxn id="28" idx="1"/>
          </p:cNvCxnSpPr>
          <p:nvPr/>
        </p:nvCxnSpPr>
        <p:spPr>
          <a:xfrm flipV="1">
            <a:off x="4675169" y="5979323"/>
            <a:ext cx="588453" cy="6567"/>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5CBA034A-CE13-7D44-88C6-BA661D1B60ED}"/>
              </a:ext>
            </a:extLst>
          </p:cNvPr>
          <p:cNvSpPr txBox="1"/>
          <p:nvPr/>
        </p:nvSpPr>
        <p:spPr>
          <a:xfrm>
            <a:off x="3131154" y="1624418"/>
            <a:ext cx="335348" cy="369332"/>
          </a:xfrm>
          <a:prstGeom prst="rect">
            <a:avLst/>
          </a:prstGeom>
          <a:noFill/>
        </p:spPr>
        <p:txBody>
          <a:bodyPr wrap="none" rtlCol="0">
            <a:spAutoFit/>
          </a:bodyPr>
          <a:lstStyle/>
          <a:p>
            <a:r>
              <a:rPr lang="en-US" dirty="0" err="1"/>
              <a:t>ic</a:t>
            </a:r>
            <a:endParaRPr lang="en-US" dirty="0"/>
          </a:p>
        </p:txBody>
      </p:sp>
      <p:sp>
        <p:nvSpPr>
          <p:cNvPr id="32" name="TextBox 31">
            <a:extLst>
              <a:ext uri="{FF2B5EF4-FFF2-40B4-BE49-F238E27FC236}">
                <a16:creationId xmlns:a16="http://schemas.microsoft.com/office/drawing/2014/main" id="{429CCD7E-601A-8F41-A166-571C5EE120A6}"/>
              </a:ext>
            </a:extLst>
          </p:cNvPr>
          <p:cNvSpPr txBox="1"/>
          <p:nvPr/>
        </p:nvSpPr>
        <p:spPr>
          <a:xfrm>
            <a:off x="3885683" y="2809428"/>
            <a:ext cx="352982" cy="369332"/>
          </a:xfrm>
          <a:prstGeom prst="rect">
            <a:avLst/>
          </a:prstGeom>
          <a:noFill/>
        </p:spPr>
        <p:txBody>
          <a:bodyPr wrap="none" rtlCol="0">
            <a:spAutoFit/>
          </a:bodyPr>
          <a:lstStyle/>
          <a:p>
            <a:r>
              <a:rPr lang="en-US" dirty="0" err="1"/>
              <a:t>ie</a:t>
            </a:r>
            <a:endParaRPr lang="en-US" dirty="0"/>
          </a:p>
        </p:txBody>
      </p:sp>
      <p:sp>
        <p:nvSpPr>
          <p:cNvPr id="33" name="Content Placeholder 23">
            <a:extLst>
              <a:ext uri="{FF2B5EF4-FFF2-40B4-BE49-F238E27FC236}">
                <a16:creationId xmlns:a16="http://schemas.microsoft.com/office/drawing/2014/main" id="{55F21B76-00F1-B441-9CEA-17181ACD6315}"/>
              </a:ext>
            </a:extLst>
          </p:cNvPr>
          <p:cNvSpPr txBox="1">
            <a:spLocks/>
          </p:cNvSpPr>
          <p:nvPr/>
        </p:nvSpPr>
        <p:spPr>
          <a:xfrm>
            <a:off x="6629400" y="4557267"/>
            <a:ext cx="4038600" cy="18441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Calibri Ligh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Calibri Ligh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Calibri Ligh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Calibri Ligh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a:t>2. Fit two models, but only use fitted values of the cause for the second</a:t>
            </a:r>
          </a:p>
        </p:txBody>
      </p:sp>
      <p:sp>
        <p:nvSpPr>
          <p:cNvPr id="34" name="TextBox 33">
            <a:extLst>
              <a:ext uri="{FF2B5EF4-FFF2-40B4-BE49-F238E27FC236}">
                <a16:creationId xmlns:a16="http://schemas.microsoft.com/office/drawing/2014/main" id="{4221D0A0-1CE7-4542-B49F-B805DCEADBC7}"/>
              </a:ext>
            </a:extLst>
          </p:cNvPr>
          <p:cNvSpPr txBox="1"/>
          <p:nvPr/>
        </p:nvSpPr>
        <p:spPr>
          <a:xfrm>
            <a:off x="7420002" y="6178622"/>
            <a:ext cx="1263487" cy="369332"/>
          </a:xfrm>
          <a:prstGeom prst="rect">
            <a:avLst/>
          </a:prstGeom>
          <a:noFill/>
        </p:spPr>
        <p:txBody>
          <a:bodyPr wrap="none" rtlCol="0">
            <a:spAutoFit/>
          </a:bodyPr>
          <a:lstStyle/>
          <a:p>
            <a:r>
              <a:rPr lang="en-US" dirty="0"/>
              <a:t>See </a:t>
            </a:r>
            <a:r>
              <a:rPr lang="en-US" dirty="0" err="1">
                <a:latin typeface="Courier" pitchFamily="2" charset="0"/>
              </a:rPr>
              <a:t>ivreg</a:t>
            </a:r>
            <a:endParaRPr lang="en-US" dirty="0">
              <a:latin typeface="Courier" pitchFamily="2" charset="0"/>
            </a:endParaRPr>
          </a:p>
        </p:txBody>
      </p:sp>
    </p:spTree>
    <p:extLst>
      <p:ext uri="{BB962C8B-B14F-4D97-AF65-F5344CB8AC3E}">
        <p14:creationId xmlns:p14="http://schemas.microsoft.com/office/powerpoint/2010/main" val="38849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7" grpId="0" animBg="1"/>
      <p:bldP spid="28"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121508" y="60503"/>
            <a:ext cx="10515600" cy="1325563"/>
          </a:xfrm>
        </p:spPr>
        <p:txBody>
          <a:bodyPr>
            <a:noAutofit/>
          </a:bodyPr>
          <a:lstStyle/>
          <a:p>
            <a:r>
              <a:rPr lang="en-US" sz="4000" dirty="0"/>
              <a:t>But… How Could This be a Problem?</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1755494" y="1386068"/>
            <a:ext cx="3893941" cy="3244951"/>
          </a:xfrm>
          <a:prstGeom prst="rect">
            <a:avLst/>
          </a:prstGeom>
        </p:spPr>
      </p:pic>
      <p:sp>
        <p:nvSpPr>
          <p:cNvPr id="3" name="TextBox 2">
            <a:extLst>
              <a:ext uri="{FF2B5EF4-FFF2-40B4-BE49-F238E27FC236}">
                <a16:creationId xmlns:a16="http://schemas.microsoft.com/office/drawing/2014/main" id="{E4F1B04D-2D9A-3F0D-C8A8-3B17DB403F3F}"/>
              </a:ext>
            </a:extLst>
          </p:cNvPr>
          <p:cNvSpPr txBox="1"/>
          <p:nvPr/>
        </p:nvSpPr>
        <p:spPr>
          <a:xfrm>
            <a:off x="318554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5649435"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359267" y="5148768"/>
            <a:ext cx="129016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B5527C53-454D-C269-D417-518805788B08}"/>
              </a:ext>
            </a:extLst>
          </p:cNvPr>
          <p:cNvSpPr txBox="1"/>
          <p:nvPr/>
        </p:nvSpPr>
        <p:spPr>
          <a:xfrm>
            <a:off x="7680384" y="4825603"/>
            <a:ext cx="1759457"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Location</a:t>
            </a:r>
          </a:p>
        </p:txBody>
      </p:sp>
      <p:cxnSp>
        <p:nvCxnSpPr>
          <p:cNvPr id="8" name="Straight Arrow Connector 7">
            <a:extLst>
              <a:ext uri="{FF2B5EF4-FFF2-40B4-BE49-F238E27FC236}">
                <a16:creationId xmlns:a16="http://schemas.microsoft.com/office/drawing/2014/main" id="{E76FD76C-4B24-8CD6-26E4-2F364A6784F6}"/>
              </a:ext>
            </a:extLst>
          </p:cNvPr>
          <p:cNvCxnSpPr>
            <a:cxnSpLocks/>
            <a:stCxn id="7" idx="1"/>
            <a:endCxn id="5" idx="3"/>
          </p:cNvCxnSpPr>
          <p:nvPr/>
        </p:nvCxnSpPr>
        <p:spPr>
          <a:xfrm flipH="1">
            <a:off x="6542565" y="5148768"/>
            <a:ext cx="113781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4274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32AD-C034-703D-BBA9-4408EFCD12BA}"/>
              </a:ext>
            </a:extLst>
          </p:cNvPr>
          <p:cNvSpPr>
            <a:spLocks noGrp="1"/>
          </p:cNvSpPr>
          <p:nvPr>
            <p:ph type="title"/>
          </p:nvPr>
        </p:nvSpPr>
        <p:spPr>
          <a:xfrm>
            <a:off x="0" y="0"/>
            <a:ext cx="10515600" cy="1325563"/>
          </a:xfrm>
        </p:spPr>
        <p:txBody>
          <a:bodyPr>
            <a:noAutofit/>
          </a:bodyPr>
          <a:lstStyle/>
          <a:p>
            <a:r>
              <a:rPr lang="en-US" sz="4000" dirty="0"/>
              <a:t>Sample Bias</a:t>
            </a:r>
          </a:p>
        </p:txBody>
      </p:sp>
      <p:pic>
        <p:nvPicPr>
          <p:cNvPr id="4" name="Picture 3">
            <a:extLst>
              <a:ext uri="{FF2B5EF4-FFF2-40B4-BE49-F238E27FC236}">
                <a16:creationId xmlns:a16="http://schemas.microsoft.com/office/drawing/2014/main" id="{F677CA8B-2569-D0D6-1179-EE734228805C}"/>
              </a:ext>
            </a:extLst>
          </p:cNvPr>
          <p:cNvPicPr>
            <a:picLocks noChangeAspect="1"/>
          </p:cNvPicPr>
          <p:nvPr/>
        </p:nvPicPr>
        <p:blipFill>
          <a:blip r:embed="rId2"/>
          <a:stretch>
            <a:fillRect/>
          </a:stretch>
        </p:blipFill>
        <p:spPr>
          <a:xfrm>
            <a:off x="1755494" y="1386068"/>
            <a:ext cx="3893941" cy="3244951"/>
          </a:xfrm>
          <a:prstGeom prst="rect">
            <a:avLst/>
          </a:prstGeom>
        </p:spPr>
      </p:pic>
      <p:sp>
        <p:nvSpPr>
          <p:cNvPr id="3" name="TextBox 2">
            <a:extLst>
              <a:ext uri="{FF2B5EF4-FFF2-40B4-BE49-F238E27FC236}">
                <a16:creationId xmlns:a16="http://schemas.microsoft.com/office/drawing/2014/main" id="{E4F1B04D-2D9A-3F0D-C8A8-3B17DB403F3F}"/>
              </a:ext>
            </a:extLst>
          </p:cNvPr>
          <p:cNvSpPr txBox="1"/>
          <p:nvPr/>
        </p:nvSpPr>
        <p:spPr>
          <a:xfrm>
            <a:off x="3185549" y="4825603"/>
            <a:ext cx="1173719"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Color</a:t>
            </a:r>
          </a:p>
        </p:txBody>
      </p:sp>
      <p:sp>
        <p:nvSpPr>
          <p:cNvPr id="5" name="TextBox 4">
            <a:extLst>
              <a:ext uri="{FF2B5EF4-FFF2-40B4-BE49-F238E27FC236}">
                <a16:creationId xmlns:a16="http://schemas.microsoft.com/office/drawing/2014/main" id="{0985AE4C-06E8-C279-44F4-91CE8F538F75}"/>
              </a:ext>
            </a:extLst>
          </p:cNvPr>
          <p:cNvSpPr txBox="1"/>
          <p:nvPr/>
        </p:nvSpPr>
        <p:spPr>
          <a:xfrm>
            <a:off x="5649435" y="4825603"/>
            <a:ext cx="893130"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Size</a:t>
            </a:r>
          </a:p>
        </p:txBody>
      </p:sp>
      <p:cxnSp>
        <p:nvCxnSpPr>
          <p:cNvPr id="6" name="Straight Arrow Connector 5">
            <a:extLst>
              <a:ext uri="{FF2B5EF4-FFF2-40B4-BE49-F238E27FC236}">
                <a16:creationId xmlns:a16="http://schemas.microsoft.com/office/drawing/2014/main" id="{36FDFAE8-F830-2AFD-AE49-315BBF041365}"/>
              </a:ext>
            </a:extLst>
          </p:cNvPr>
          <p:cNvCxnSpPr>
            <a:cxnSpLocks/>
            <a:stCxn id="3" idx="3"/>
            <a:endCxn id="5" idx="1"/>
          </p:cNvCxnSpPr>
          <p:nvPr/>
        </p:nvCxnSpPr>
        <p:spPr>
          <a:xfrm>
            <a:off x="4359267" y="5148768"/>
            <a:ext cx="129016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B5527C53-454D-C269-D417-518805788B08}"/>
              </a:ext>
            </a:extLst>
          </p:cNvPr>
          <p:cNvSpPr txBox="1"/>
          <p:nvPr/>
        </p:nvSpPr>
        <p:spPr>
          <a:xfrm>
            <a:off x="7680384" y="4825603"/>
            <a:ext cx="1759457" cy="646331"/>
          </a:xfrm>
          <a:prstGeom prst="rect">
            <a:avLst/>
          </a:prstGeom>
          <a:noFill/>
          <a:ln>
            <a:solidFill>
              <a:schemeClr val="tx1"/>
            </a:solidFill>
          </a:ln>
        </p:spPr>
        <p:txBody>
          <a:bodyPr wrap="none" rtlCol="0">
            <a:spAutoFit/>
          </a:bodyPr>
          <a:lstStyle/>
          <a:p>
            <a:pPr algn="ctr"/>
            <a:r>
              <a:rPr lang="en-US" sz="3600" dirty="0">
                <a:latin typeface="Calibri Light"/>
                <a:cs typeface="Calibri Light"/>
              </a:rPr>
              <a:t>Location</a:t>
            </a:r>
          </a:p>
        </p:txBody>
      </p:sp>
      <p:cxnSp>
        <p:nvCxnSpPr>
          <p:cNvPr id="8" name="Straight Arrow Connector 7">
            <a:extLst>
              <a:ext uri="{FF2B5EF4-FFF2-40B4-BE49-F238E27FC236}">
                <a16:creationId xmlns:a16="http://schemas.microsoft.com/office/drawing/2014/main" id="{E76FD76C-4B24-8CD6-26E4-2F364A6784F6}"/>
              </a:ext>
            </a:extLst>
          </p:cNvPr>
          <p:cNvCxnSpPr>
            <a:cxnSpLocks/>
            <a:stCxn id="7" idx="1"/>
            <a:endCxn id="5" idx="3"/>
          </p:cNvCxnSpPr>
          <p:nvPr/>
        </p:nvCxnSpPr>
        <p:spPr>
          <a:xfrm flipH="1">
            <a:off x="6542565" y="5148768"/>
            <a:ext cx="1137818" cy="0"/>
          </a:xfrm>
          <a:prstGeom prst="straightConnector1">
            <a:avLst/>
          </a:prstGeom>
          <a:ln w="57150" cmpd="sng">
            <a:solidFill>
              <a:schemeClr val="tx1"/>
            </a:solidFill>
            <a:headEnd type="none"/>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71C75F49-A48F-710A-9D24-9DBB75451E87}"/>
              </a:ext>
            </a:extLst>
          </p:cNvPr>
          <p:cNvSpPr txBox="1"/>
          <p:nvPr/>
        </p:nvSpPr>
        <p:spPr>
          <a:xfrm>
            <a:off x="6172177" y="1498799"/>
            <a:ext cx="426433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If we only sample at the top, small variation in size can remove ability to detect a color signal</a:t>
            </a:r>
          </a:p>
        </p:txBody>
      </p:sp>
    </p:spTree>
    <p:extLst>
      <p:ext uri="{BB962C8B-B14F-4D97-AF65-F5344CB8AC3E}">
        <p14:creationId xmlns:p14="http://schemas.microsoft.com/office/powerpoint/2010/main" val="3477143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2232</Words>
  <Application>Microsoft Macintosh PowerPoint</Application>
  <PresentationFormat>Widescreen</PresentationFormat>
  <Paragraphs>643</Paragraphs>
  <Slides>70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Avenir</vt:lpstr>
      <vt:lpstr>Avenir Black</vt:lpstr>
      <vt:lpstr>Avenir Book</vt:lpstr>
      <vt:lpstr>Calibri</vt:lpstr>
      <vt:lpstr>Calibri Light</vt:lpstr>
      <vt:lpstr>Courier</vt:lpstr>
      <vt:lpstr>Office Theme</vt:lpstr>
      <vt:lpstr>Causal Approaches to Observational Data</vt:lpstr>
      <vt:lpstr>Correlation does not imply Causation</vt:lpstr>
      <vt:lpstr>Correlation does not equal causation… but where there’s smoke, there’s fire.  -Jim Grace</vt:lpstr>
      <vt:lpstr>Treatment Effects in a Partially Observed World</vt:lpstr>
      <vt:lpstr>Making Causal Conclusions from Observational Data</vt:lpstr>
      <vt:lpstr>A Return to Balls of Different Colors and Sizes</vt:lpstr>
      <vt:lpstr>What we Want to Know</vt:lpstr>
      <vt:lpstr>But… How Could This be a Problem?</vt:lpstr>
      <vt:lpstr>Sample Bias</vt:lpstr>
      <vt:lpstr>A Backdoor?</vt:lpstr>
      <vt:lpstr>Collider Bias</vt:lpstr>
      <vt:lpstr>A Collision of Sampling and Regression</vt:lpstr>
      <vt:lpstr>A Collision of Sampling and Regression</vt:lpstr>
      <vt:lpstr>The Collider</vt:lpstr>
      <vt:lpstr>Surely We Wouldn’t Fall Prey To Collider Bias…</vt:lpstr>
      <vt:lpstr>The Real Problem is When You Don’t Know About the Location Effect</vt:lpstr>
      <vt:lpstr>Sampling to Overcome Bias and Backdoors</vt:lpstr>
      <vt:lpstr>Randomized Sampling Design</vt:lpstr>
      <vt:lpstr>Randomized Sampling Design</vt:lpstr>
      <vt:lpstr>Stratified Sampling Design</vt:lpstr>
      <vt:lpstr>Stratified Random Sampling Design</vt:lpstr>
      <vt:lpstr>Many Forms of SRDs</vt:lpstr>
      <vt:lpstr>Sampling and Selection Bias</vt:lpstr>
      <vt:lpstr>Making Causal Conclusions from Observational Data</vt:lpstr>
      <vt:lpstr>PowerPoint Presentation</vt:lpstr>
      <vt:lpstr>Features of DAGs to Watch Out For in Selecting Predictors</vt:lpstr>
      <vt:lpstr>Chain of Foolish Inference</vt:lpstr>
      <vt:lpstr>Consider the Consequences</vt:lpstr>
      <vt:lpstr>The Chain</vt:lpstr>
      <vt:lpstr>Will a Child Set us Free?</vt:lpstr>
      <vt:lpstr>The Descendant Problem</vt:lpstr>
      <vt:lpstr>The Fork</vt:lpstr>
      <vt:lpstr>The Bigger Problem…</vt:lpstr>
      <vt:lpstr>Choosing Variables for a Model</vt:lpstr>
      <vt:lpstr>Making Causal Conclusions from Observational Data</vt:lpstr>
      <vt:lpstr>Your Question:  How is temperature affecting the abundance of these snails?</vt:lpstr>
      <vt:lpstr>PowerPoint Presentation</vt:lpstr>
      <vt:lpstr>Why Is This Study a Bad Idea?</vt:lpstr>
      <vt:lpstr>You down with OVB?</vt:lpstr>
      <vt:lpstr>Our Snail Story as a Causal Directed Acyclic Graph – with a Solution!</vt:lpstr>
      <vt:lpstr>Design Solution: Leverage the Fact that Confounders work at a Cluster Level, Other Things at a Replicate Level</vt:lpstr>
      <vt:lpstr>We Can Cope if We Have Different Hierarchies of Variation in our Studies</vt:lpstr>
      <vt:lpstr>Hierarchical/Clustered Cross-Sectional Designs for Coping with OVB using Space</vt:lpstr>
      <vt:lpstr>Panel Designs for Coping with OVB using Time</vt:lpstr>
      <vt:lpstr>How to Analyze: Some Snail Simulations</vt:lpstr>
      <vt:lpstr>Random Effects Are Problematic</vt:lpstr>
      <vt:lpstr>Hello Fixed (Categorical) Effects My Old Friend...</vt:lpstr>
      <vt:lpstr>Reducing DF By Decomposing Temperature</vt:lpstr>
      <vt:lpstr>Group Mean Covariates: The Mundlak Device</vt:lpstr>
      <vt:lpstr>Group Mean Centering: An Anomalous Solution to Collinearity</vt:lpstr>
      <vt:lpstr>What if There is a Temporally Correlated Driver?</vt:lpstr>
      <vt:lpstr>Differencing for Repeated Measures for Temporal Repeated Measures (Panel) Designs</vt:lpstr>
      <vt:lpstr>Causal Methods are Unbiased and Accurate</vt:lpstr>
      <vt:lpstr>Causal Methods Have Better Power &amp; Accuracy</vt:lpstr>
      <vt:lpstr>Coping with OVB</vt:lpstr>
      <vt:lpstr>Making Causal Conclusions from Observational Data</vt:lpstr>
      <vt:lpstr>Taking Advantage of Quasi-Experiments</vt:lpstr>
      <vt:lpstr>Taking Advantage of Natural Experiments</vt:lpstr>
      <vt:lpstr>The Before-After Control-Impact Design (BACI) AKA Diff in Diff</vt:lpstr>
      <vt:lpstr>The Before-After Control-Impact Design (BACI) AKA Diff in Diff</vt:lpstr>
      <vt:lpstr>BACI or DiD Analysis</vt:lpstr>
      <vt:lpstr>BACI Data With Many Time Points (and Maybe Sites)</vt:lpstr>
      <vt:lpstr>Parallel Trends Assumed</vt:lpstr>
      <vt:lpstr>If You Don’t Have a Good Control, Look for a Discontinuity</vt:lpstr>
      <vt:lpstr>Quasi-Experiments as Causal Solutions</vt:lpstr>
      <vt:lpstr>Hallmarks of Observational Design for Causal Inference </vt:lpstr>
      <vt:lpstr>PowerPoint Presentation</vt:lpstr>
      <vt:lpstr>Instrumental Variables</vt:lpstr>
      <vt:lpstr>Smoking and Cancer as Classic Example</vt:lpstr>
      <vt:lpstr>Two Approaches in Instruments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Causal Approaches to Observational Data</dc:title>
  <dc:creator>Jarrett Byrnes</dc:creator>
  <cp:lastModifiedBy>Jarrett Byrnes</cp:lastModifiedBy>
  <cp:revision>5</cp:revision>
  <dcterms:created xsi:type="dcterms:W3CDTF">2023-11-16T20:31:23Z</dcterms:created>
  <dcterms:modified xsi:type="dcterms:W3CDTF">2023-11-17T17:55:32Z</dcterms:modified>
</cp:coreProperties>
</file>