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3" r:id="rId17"/>
    <p:sldId id="271" r:id="rId18"/>
    <p:sldId id="272" r:id="rId19"/>
    <p:sldId id="274" r:id="rId20"/>
    <p:sldId id="298" r:id="rId21"/>
    <p:sldId id="299" r:id="rId22"/>
    <p:sldId id="300" r:id="rId23"/>
    <p:sldId id="301" r:id="rId24"/>
    <p:sldId id="276" r:id="rId25"/>
    <p:sldId id="302" r:id="rId26"/>
    <p:sldId id="306" r:id="rId27"/>
    <p:sldId id="303" r:id="rId28"/>
    <p:sldId id="280" r:id="rId29"/>
    <p:sldId id="304" r:id="rId30"/>
    <p:sldId id="281" r:id="rId31"/>
    <p:sldId id="282" r:id="rId32"/>
    <p:sldId id="283" r:id="rId33"/>
    <p:sldId id="275" r:id="rId34"/>
    <p:sldId id="278" r:id="rId35"/>
    <p:sldId id="308" r:id="rId36"/>
    <p:sldId id="309" r:id="rId37"/>
    <p:sldId id="284" r:id="rId38"/>
    <p:sldId id="307" r:id="rId39"/>
    <p:sldId id="285" r:id="rId40"/>
    <p:sldId id="277" r:id="rId41"/>
    <p:sldId id="310" r:id="rId42"/>
    <p:sldId id="311" r:id="rId43"/>
    <p:sldId id="312" r:id="rId44"/>
    <p:sldId id="314" r:id="rId45"/>
    <p:sldId id="313" r:id="rId46"/>
    <p:sldId id="286" r:id="rId47"/>
    <p:sldId id="287" r:id="rId48"/>
    <p:sldId id="288" r:id="rId49"/>
    <p:sldId id="279" r:id="rId50"/>
    <p:sldId id="289" r:id="rId51"/>
    <p:sldId id="291" r:id="rId52"/>
    <p:sldId id="292" r:id="rId53"/>
    <p:sldId id="290" r:id="rId54"/>
    <p:sldId id="293" r:id="rId55"/>
    <p:sldId id="294" r:id="rId56"/>
    <p:sldId id="295" r:id="rId57"/>
    <p:sldId id="296" r:id="rId58"/>
    <p:sldId id="297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5DF8-587E-8C40-ABFB-CBB3437C8267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35557-AD45-AE4D-BFB2-51AA279C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Reorganize – gets </a:t>
            </a:r>
            <a:r>
              <a:rPr lang="en-US" smtClean="0"/>
              <a:t>very choppy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88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see here? What’s the story and how do the aesthetics tell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8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same data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do you see here? What’s the story and how do the aesthetics tell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7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Costs and benefits of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45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Costs and benefits </a:t>
            </a:r>
            <a:r>
              <a:rPr lang="en-US" smtClean="0"/>
              <a:t>of each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45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Thoughts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What do you see here. What works. What does not?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3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maps. Little information beyond intersections – 1546 from </a:t>
            </a:r>
            <a:r>
              <a:rPr lang="en-US" dirty="0" err="1" smtClean="0"/>
              <a:t>Pedrus</a:t>
            </a:r>
            <a:r>
              <a:rPr lang="en-US" dirty="0" smtClean="0"/>
              <a:t> </a:t>
            </a:r>
            <a:r>
              <a:rPr lang="en-US" dirty="0" err="1" smtClean="0"/>
              <a:t>Apenius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do you get from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Edmond Halley 1686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5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would you make this abstract?</a:t>
            </a:r>
          </a:p>
          <a:p>
            <a:endParaRPr lang="en-US" dirty="0" smtClean="0"/>
          </a:p>
          <a:p>
            <a:r>
              <a:rPr lang="en-US" dirty="0" smtClean="0"/>
              <a:t>John Snow 1854</a:t>
            </a:r>
          </a:p>
          <a:p>
            <a:endParaRPr lang="en-US" dirty="0" smtClean="0"/>
          </a:p>
          <a:p>
            <a:r>
              <a:rPr lang="en-US" dirty="0" smtClean="0"/>
              <a:t>It’s not all maps – </a:t>
            </a:r>
            <a:r>
              <a:rPr lang="en-US" dirty="0" err="1" smtClean="0"/>
              <a:t>timeseries</a:t>
            </a:r>
            <a:r>
              <a:rPr lang="en-US" dirty="0" smtClean="0"/>
              <a:t>, particularly as </a:t>
            </a:r>
            <a:r>
              <a:rPr lang="en-US" dirty="0" err="1" smtClean="0"/>
              <a:t>govs</a:t>
            </a:r>
            <a:r>
              <a:rPr lang="en-US" dirty="0" smtClean="0"/>
              <a:t> started getting into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Playfair</a:t>
            </a:r>
            <a:r>
              <a:rPr lang="en-US" dirty="0" smtClean="0"/>
              <a:t>!  A father of modern statistical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4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Marey’s</a:t>
            </a:r>
            <a:r>
              <a:rPr lang="en-US" dirty="0" smtClean="0"/>
              <a:t> train</a:t>
            </a:r>
            <a:r>
              <a:rPr lang="en-US" baseline="0" dirty="0" smtClean="0"/>
              <a:t> graph</a:t>
            </a:r>
          </a:p>
          <a:p>
            <a:r>
              <a:rPr lang="en-US" baseline="0" dirty="0" smtClean="0"/>
              <a:t>What works, what doesn’t?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Playfair</a:t>
            </a:r>
            <a:r>
              <a:rPr lang="en-US" dirty="0" smtClean="0"/>
              <a:t> again!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2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Abstract &amp; Statistical Information</a:t>
            </a:r>
          </a:p>
          <a:p>
            <a:r>
              <a:rPr lang="en-US" dirty="0" smtClean="0"/>
              <a:t>1955 Surgeon General’s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7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8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8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fld id="{0EC01E76-7897-7E40-9D7E-376D8B7453AF}" type="datetimeFigureOut">
              <a:rPr lang="en-US" smtClean="0"/>
              <a:pPr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fld id="{AD741188-69E4-D547-A9F0-F62779C31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7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4785"/>
            <a:ext cx="9144000" cy="5562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lanets.jp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785"/>
            <a:ext cx="9144000" cy="556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77334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Data Visualization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5388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Data Sources to Make a Point</a:t>
            </a:r>
            <a:endParaRPr lang="en-US" dirty="0"/>
          </a:p>
        </p:txBody>
      </p:sp>
      <p:pic>
        <p:nvPicPr>
          <p:cNvPr id="3" name="Picture 2" descr="wages_whe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157"/>
            <a:ext cx="9144000" cy="51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5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" y="581600"/>
            <a:ext cx="7422653" cy="6299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4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Sometimes One Variable is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2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Space to Time</a:t>
            </a:r>
            <a:endParaRPr lang="en-US" dirty="0"/>
          </a:p>
        </p:txBody>
      </p:sp>
      <p:pic>
        <p:nvPicPr>
          <p:cNvPr id="3" name="Picture 2" descr="train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3"/>
          <a:stretch/>
        </p:blipFill>
        <p:spPr>
          <a:xfrm>
            <a:off x="0" y="1417638"/>
            <a:ext cx="9144000" cy="51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Unifying Maps and </a:t>
            </a:r>
            <a:r>
              <a:rPr lang="en-US" dirty="0" err="1" smtClean="0"/>
              <a:t>Timeseries</a:t>
            </a:r>
            <a:endParaRPr lang="en-US" dirty="0"/>
          </a:p>
        </p:txBody>
      </p:sp>
      <p:pic>
        <p:nvPicPr>
          <p:cNvPr id="3" name="Picture 2" descr="napole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826"/>
            <a:ext cx="9144000" cy="56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1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Abstracting Variables to Make a Point</a:t>
            </a:r>
            <a:endParaRPr lang="en-US" dirty="0"/>
          </a:p>
        </p:txBody>
      </p:sp>
      <p:pic>
        <p:nvPicPr>
          <p:cNvPr id="3" name="Picture 2" descr="whee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2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8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ok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4" y="0"/>
            <a:ext cx="5230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Abstraction Can Tell Wonderful Stories</a:t>
            </a:r>
            <a:endParaRPr lang="en-US" dirty="0"/>
          </a:p>
        </p:txBody>
      </p:sp>
      <p:pic>
        <p:nvPicPr>
          <p:cNvPr id="3" name="Picture 2" descr="Screen Shot 2016-02-15 at 12.13.09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093"/>
            <a:ext cx="9144000" cy="54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0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Viz</a:t>
            </a:r>
            <a:r>
              <a:rPr lang="en-US" dirty="0" smtClean="0"/>
              <a:t>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History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Graphical Basics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Minimalist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5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5 at 3.22.5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484"/>
            <a:ext cx="9144000" cy="3610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1816"/>
            <a:ext cx="8229600" cy="1143000"/>
          </a:xfrm>
        </p:spPr>
        <p:txBody>
          <a:bodyPr/>
          <a:lstStyle/>
          <a:p>
            <a:r>
              <a:rPr lang="en-US" dirty="0" smtClean="0"/>
              <a:t>Elements of a Plot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73314"/>
            <a:ext cx="136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Wickham 2010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363" y="1464083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lack"/>
                <a:cs typeface="Avenir Black"/>
              </a:rPr>
              <a:t>Geometric Objects</a:t>
            </a:r>
            <a:endParaRPr lang="en-US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6490" y="1466269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lack"/>
                <a:cs typeface="Avenir Black"/>
              </a:rPr>
              <a:t>Scales &amp; Coordinates</a:t>
            </a:r>
            <a:endParaRPr lang="en-US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7164" y="146626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lack"/>
                <a:cs typeface="Avenir Black"/>
              </a:rPr>
              <a:t>Annotations</a:t>
            </a:r>
            <a:endParaRPr lang="en-US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01574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1816"/>
            <a:ext cx="8229600" cy="1143000"/>
          </a:xfrm>
        </p:spPr>
        <p:txBody>
          <a:bodyPr/>
          <a:lstStyle/>
          <a:p>
            <a:r>
              <a:rPr lang="en-US" dirty="0" smtClean="0"/>
              <a:t>Elements of a Plot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73314"/>
            <a:ext cx="136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Wickham 2010</a:t>
            </a:r>
            <a:endParaRPr lang="en-US" sz="1400" dirty="0">
              <a:latin typeface="Avenir Book"/>
              <a:cs typeface="Avenir Book"/>
            </a:endParaRPr>
          </a:p>
        </p:txBody>
      </p:sp>
      <p:pic>
        <p:nvPicPr>
          <p:cNvPr id="3" name="Picture 2" descr="Screen Shot 2016-02-15 at 3.22.58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18" y="1224973"/>
            <a:ext cx="50165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698173"/>
            <a:ext cx="7772400" cy="1362075"/>
          </a:xfrm>
        </p:spPr>
        <p:txBody>
          <a:bodyPr/>
          <a:lstStyle/>
          <a:p>
            <a:r>
              <a:rPr lang="en-US" dirty="0" smtClean="0"/>
              <a:t>Data visualization is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2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Aesthetics of a Plot</a:t>
            </a:r>
            <a:endParaRPr lang="en-US" dirty="0"/>
          </a:p>
        </p:txBody>
      </p:sp>
      <p:pic>
        <p:nvPicPr>
          <p:cNvPr id="4" name="Picture 3" descr="common-aesthetic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735"/>
            <a:ext cx="91440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2406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Aesthetics Map Data to Visual Representation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6" name="Picture 5" descr="basic-scales-exampl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2363"/>
            <a:ext cx="9144000" cy="27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-normals-vs-tim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7" y="1417638"/>
            <a:ext cx="8687500" cy="5361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Aesthetics Map Data to Visual Representation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0514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Aesthetics Map Data to Visual Representation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Picture 3" descr="four-locations-temps-by-month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098"/>
            <a:ext cx="9144000" cy="27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4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Barplots</a:t>
            </a:r>
            <a:endParaRPr lang="en-US" dirty="0"/>
          </a:p>
        </p:txBody>
      </p:sp>
      <p:pic>
        <p:nvPicPr>
          <p:cNvPr id="4" name="Picture 3" descr="Rplo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" y="1154544"/>
            <a:ext cx="7439891" cy="55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7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Visualizations: Proportions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5" name="Picture 4" descr="proportions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638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4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Visualizations: Multiple Proportions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6" name="Picture 5" descr="proportions-comp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555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2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Visualizations: Distributions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3" name="Picture 2" descr="single-distribution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672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 Show Frequency</a:t>
            </a:r>
            <a:endParaRPr lang="en-US" dirty="0"/>
          </a:p>
        </p:txBody>
      </p:sp>
      <p:pic>
        <p:nvPicPr>
          <p:cNvPr id="5" name="Picture 4" descr="Rplot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1417638"/>
            <a:ext cx="7419110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Visualizations: Multiple Distributions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3" name="Picture 2" descr="multiple-distribution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02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2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Principles of Graphical Excellence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66092"/>
            <a:ext cx="8229600" cy="4960072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US" dirty="0" smtClean="0"/>
              <a:t>Clarity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Precision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Efficiency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Maximize ideas, minimize ink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32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</a:t>
            </a:r>
            <a:r>
              <a:rPr lang="en-US" dirty="0" err="1" smtClean="0"/>
              <a:t>Tufte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4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Boxplots to Show Variation</a:t>
            </a:r>
            <a:endParaRPr lang="en-US" dirty="0"/>
          </a:p>
        </p:txBody>
      </p:sp>
      <p:pic>
        <p:nvPicPr>
          <p:cNvPr id="7" name="Picture 6" descr="Screen Shot 2016-02-15 at 5.02.24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7" y="1524000"/>
            <a:ext cx="7189939" cy="518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1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…Or Point-Ranges</a:t>
            </a:r>
            <a:endParaRPr lang="en-US" dirty="0"/>
          </a:p>
        </p:txBody>
      </p:sp>
      <p:pic>
        <p:nvPicPr>
          <p:cNvPr id="11" name="Picture 10" descr="cars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" y="1417638"/>
            <a:ext cx="7250545" cy="51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5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s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680959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Scatterplots Show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Data Sources and Maps</a:t>
            </a:r>
            <a:endParaRPr lang="en-US" dirty="0"/>
          </a:p>
        </p:txBody>
      </p:sp>
      <p:pic>
        <p:nvPicPr>
          <p:cNvPr id="5" name="Picture 4" descr="mt001a5_rd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375"/>
            <a:ext cx="3302000" cy="2730500"/>
          </a:xfrm>
          <a:prstGeom prst="rect">
            <a:avLst/>
          </a:prstGeom>
        </p:spPr>
      </p:pic>
      <p:pic>
        <p:nvPicPr>
          <p:cNvPr id="6" name="Picture 5" descr="Screen Shot 2016-02-16 at 9.42.27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5" y="854375"/>
            <a:ext cx="6130295" cy="55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468283"/>
            <a:ext cx="3839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Chlorophyll </a:t>
            </a:r>
            <a:r>
              <a:rPr lang="en-US" i="1" dirty="0" smtClean="0">
                <a:latin typeface="Avenir Book"/>
                <a:cs typeface="Avenir Book"/>
              </a:rPr>
              <a:t>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Abundance of taxonomic groups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Salinity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50" y="6619473"/>
            <a:ext cx="6042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venir Book"/>
                <a:cs typeface="Avenir Book"/>
              </a:rPr>
              <a:t>Hopkinson and </a:t>
            </a:r>
            <a:r>
              <a:rPr lang="en-US" sz="1100" dirty="0" err="1" smtClean="0">
                <a:latin typeface="Avenir Book"/>
                <a:cs typeface="Avenir Book"/>
              </a:rPr>
              <a:t>Hobbie</a:t>
            </a:r>
            <a:r>
              <a:rPr lang="en-US" sz="1100" dirty="0">
                <a:latin typeface="Avenir Book"/>
                <a:cs typeface="Avenir Book"/>
              </a:rPr>
              <a:t> 2012 http://</a:t>
            </a:r>
            <a:r>
              <a:rPr lang="en-US" sz="1100" dirty="0" err="1">
                <a:latin typeface="Avenir Book"/>
                <a:cs typeface="Avenir Book"/>
              </a:rPr>
              <a:t>ecosystems.mbl.edu</a:t>
            </a:r>
            <a:r>
              <a:rPr lang="en-US" sz="1100" dirty="0">
                <a:latin typeface="Avenir Book"/>
                <a:cs typeface="Avenir Book"/>
              </a:rPr>
              <a:t>/PIE/data/EST/EST-PR-</a:t>
            </a:r>
            <a:r>
              <a:rPr lang="en-US" sz="1100" dirty="0" err="1">
                <a:latin typeface="Avenir Book"/>
                <a:cs typeface="Avenir Book"/>
              </a:rPr>
              <a:t>ChemTax.html</a:t>
            </a:r>
            <a:endParaRPr lang="en-US" sz="11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8864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Coordinate Systems Transform Relationships</a:t>
            </a:r>
            <a:endParaRPr lang="en-US" dirty="0"/>
          </a:p>
        </p:txBody>
      </p:sp>
      <p:pic>
        <p:nvPicPr>
          <p:cNvPr id="4" name="Picture 3" descr="Screen Shot 2016-02-15 at 3.23.3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689"/>
            <a:ext cx="9144000" cy="30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8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Polar Coordinate System is Useful!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5" name="Picture 4" descr="polar-coor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669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9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erature-normals-polar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850"/>
            <a:ext cx="9144000" cy="564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Polar Coordinate System is Useful!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8603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Full Scale to 0</a:t>
            </a:r>
            <a:endParaRPr lang="en-US" dirty="0"/>
          </a:p>
        </p:txBody>
      </p:sp>
      <p:pic>
        <p:nvPicPr>
          <p:cNvPr id="4" name="Picture 3" descr="cars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Transform?</a:t>
            </a:r>
            <a:endParaRPr lang="en-US" dirty="0"/>
          </a:p>
        </p:txBody>
      </p:sp>
      <p:pic>
        <p:nvPicPr>
          <p:cNvPr id="4" name="Picture 3" descr="linear-log-scales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0"/>
          <a:stretch/>
        </p:blipFill>
        <p:spPr>
          <a:xfrm>
            <a:off x="0" y="1553702"/>
            <a:ext cx="9144000" cy="4137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7174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Log-Transformation To See Relationship</a:t>
            </a:r>
            <a:endParaRPr lang="en-US" dirty="0"/>
          </a:p>
        </p:txBody>
      </p:sp>
      <p:pic>
        <p:nvPicPr>
          <p:cNvPr id="4" name="Picture 3" descr="cars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0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Viz</a:t>
            </a:r>
            <a:r>
              <a:rPr lang="en-US" dirty="0" smtClean="0"/>
              <a:t>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History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Graphical Basics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Minimalist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Scales to Add Dimensions of Data</a:t>
            </a:r>
            <a:endParaRPr lang="en-US" dirty="0"/>
          </a:p>
        </p:txBody>
      </p:sp>
      <p:pic>
        <p:nvPicPr>
          <p:cNvPr id="4" name="Picture 3" descr="Screen Shot 2016-02-15 at 3.23.2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2270413"/>
            <a:ext cx="8572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0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 Can Distinguish Groups</a:t>
            </a:r>
            <a:endParaRPr lang="en-US" dirty="0"/>
          </a:p>
        </p:txBody>
      </p:sp>
      <p:pic>
        <p:nvPicPr>
          <p:cNvPr id="4" name="Picture 3" descr="qualitative-scale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953"/>
            <a:ext cx="9144000" cy="3839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181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 Can Show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3" name="Picture 2" descr="sequential-scale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181"/>
            <a:ext cx="9144000" cy="38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Beware Not Thinking About Color Blindness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Wilke</a:t>
            </a:r>
            <a:r>
              <a:rPr lang="en-US" dirty="0" smtClean="0">
                <a:latin typeface="Avenir Book"/>
                <a:cs typeface="Avenir Book"/>
              </a:rPr>
              <a:t> 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Picture 3" descr="red-green-cvd-sim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986"/>
            <a:ext cx="9144000" cy="2557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0451" y="4798391"/>
            <a:ext cx="3994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venir Black"/>
                <a:cs typeface="Avenir Black"/>
              </a:rPr>
              <a:t>Never use Red-Green!</a:t>
            </a:r>
            <a:endParaRPr lang="en-US" sz="2800" dirty="0">
              <a:latin typeface="Avenir Black"/>
              <a:cs typeface="Aveni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416" y="5474011"/>
            <a:ext cx="717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venir Black"/>
                <a:cs typeface="Avenir Black"/>
              </a:rPr>
              <a:t>Use redundant coding: shapes, sizes, etc.</a:t>
            </a:r>
            <a:endParaRPr lang="en-US" sz="28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99162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Redundant Coding</a:t>
            </a:r>
            <a:endParaRPr lang="en-US" dirty="0"/>
          </a:p>
        </p:txBody>
      </p:sp>
      <p:pic>
        <p:nvPicPr>
          <p:cNvPr id="4" name="Picture 3" descr="effect_of_rarity_on_missing_hurdle_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45" y="846138"/>
            <a:ext cx="5745162" cy="57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47"/>
            <a:ext cx="8229600" cy="1143000"/>
          </a:xfrm>
        </p:spPr>
        <p:txBody>
          <a:bodyPr/>
          <a:lstStyle/>
          <a:p>
            <a:r>
              <a:rPr lang="en-US" dirty="0" err="1" smtClean="0"/>
              <a:t>Colorbrewer.org</a:t>
            </a:r>
            <a:endParaRPr lang="en-US" dirty="0"/>
          </a:p>
        </p:txBody>
      </p:sp>
      <p:pic>
        <p:nvPicPr>
          <p:cNvPr id="4" name="Picture 3" descr="Screen Shot 2018-02-12 at 11.38.17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099" y="6032168"/>
            <a:ext cx="663570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See also https://</a:t>
            </a:r>
            <a:r>
              <a:rPr lang="en-US" sz="2800" dirty="0" err="1"/>
              <a:t>flowingdata.com</a:t>
            </a:r>
            <a:r>
              <a:rPr lang="en-US" sz="2800" dirty="0"/>
              <a:t>/tag/color/</a:t>
            </a:r>
          </a:p>
        </p:txBody>
      </p:sp>
    </p:spTree>
    <p:extLst>
      <p:ext uri="{BB962C8B-B14F-4D97-AF65-F5344CB8AC3E}">
        <p14:creationId xmlns:p14="http://schemas.microsoft.com/office/powerpoint/2010/main" val="346577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Touch of Color!</a:t>
            </a:r>
            <a:endParaRPr lang="en-US" dirty="0"/>
          </a:p>
        </p:txBody>
      </p:sp>
      <p:pic>
        <p:nvPicPr>
          <p:cNvPr id="4" name="Picture 3" descr="cars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6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 Can Bring in Another Dimension</a:t>
            </a:r>
            <a:endParaRPr lang="en-US" dirty="0"/>
          </a:p>
        </p:txBody>
      </p:sp>
      <p:pic>
        <p:nvPicPr>
          <p:cNvPr id="4" name="Picture 3" descr="cars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1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Fit to Aid Understanding</a:t>
            </a:r>
            <a:endParaRPr lang="en-US" dirty="0"/>
          </a:p>
        </p:txBody>
      </p:sp>
      <p:pic>
        <p:nvPicPr>
          <p:cNvPr id="4" name="Picture 3" descr="cars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7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Facets to Add Fine-Grained Information or New Dimensions</a:t>
            </a:r>
            <a:endParaRPr lang="en-US" dirty="0"/>
          </a:p>
        </p:txBody>
      </p:sp>
      <p:pic>
        <p:nvPicPr>
          <p:cNvPr id="6" name="Picture 5" descr="Screen Shot 2016-02-15 at 3.23.06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0" y="1452273"/>
            <a:ext cx="8229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5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961"/>
            <a:ext cx="9144000" cy="55626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Viz</a:t>
            </a:r>
            <a:r>
              <a:rPr lang="en-US" dirty="0" smtClean="0"/>
              <a:t> in the 10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115"/>
            <a:ext cx="1569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venir Book"/>
                <a:cs typeface="Avenir Book"/>
              </a:rPr>
              <a:t>From </a:t>
            </a:r>
            <a:r>
              <a:rPr lang="en-US" sz="1050" dirty="0" err="1" smtClean="0">
                <a:latin typeface="Avenir Book"/>
                <a:cs typeface="Avenir Book"/>
              </a:rPr>
              <a:t>Funkhouser</a:t>
            </a:r>
            <a:r>
              <a:rPr lang="en-US" sz="1050" dirty="0" smtClean="0">
                <a:latin typeface="Avenir Book"/>
                <a:cs typeface="Avenir Book"/>
              </a:rPr>
              <a:t> 1936</a:t>
            </a:r>
            <a:endParaRPr lang="en-US" sz="105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6419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5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Facets Add Information</a:t>
            </a:r>
            <a:endParaRPr lang="en-US" dirty="0"/>
          </a:p>
        </p:txBody>
      </p:sp>
      <p:pic>
        <p:nvPicPr>
          <p:cNvPr id="4" name="Picture 3" descr="Screen Shot 2016-02-15 at 5.44.5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" y="1189182"/>
            <a:ext cx="7955137" cy="5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Viz</a:t>
            </a:r>
            <a:r>
              <a:rPr lang="en-US" dirty="0" smtClean="0"/>
              <a:t>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History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Graphical Basics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Minimalist principles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3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30992" y="3908128"/>
            <a:ext cx="5838015" cy="3082637"/>
            <a:chOff x="1974272" y="2655454"/>
            <a:chExt cx="5838015" cy="3082637"/>
          </a:xfrm>
        </p:grpSpPr>
        <p:pic>
          <p:nvPicPr>
            <p:cNvPr id="4" name="Picture 3" descr="excellenc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6" t="38720" b="16330"/>
            <a:stretch/>
          </p:blipFill>
          <p:spPr>
            <a:xfrm>
              <a:off x="1974272" y="2655454"/>
              <a:ext cx="5838015" cy="308263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50000" y="5276272"/>
              <a:ext cx="8781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err="1" smtClean="0">
                  <a:latin typeface="Avenir Book"/>
                  <a:cs typeface="Avenir Book"/>
                </a:rPr>
                <a:t>Tufte</a:t>
              </a:r>
              <a:r>
                <a:rPr lang="en-US" sz="1100" i="1" dirty="0" smtClean="0">
                  <a:latin typeface="Avenir Book"/>
                  <a:cs typeface="Avenir Book"/>
                </a:rPr>
                <a:t> 2002</a:t>
              </a:r>
              <a:endParaRPr lang="en-US" sz="1100" i="1" dirty="0">
                <a:latin typeface="Avenir Book"/>
                <a:cs typeface="Avenir Book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306716"/>
            <a:ext cx="8229600" cy="1143000"/>
          </a:xfrm>
        </p:spPr>
        <p:txBody>
          <a:bodyPr/>
          <a:lstStyle/>
          <a:p>
            <a:r>
              <a:rPr lang="en-US" dirty="0" smtClean="0"/>
              <a:t>Minimalist Presentation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18846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Above </a:t>
            </a:r>
            <a:r>
              <a:rPr lang="en-US" dirty="0"/>
              <a:t>all else show data.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Maximize the data-ink </a:t>
            </a:r>
            <a:r>
              <a:rPr lang="en-US" dirty="0" smtClean="0"/>
              <a:t>ratio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Erase non-data-ink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4. Erase redundant data-ink.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the Data</a:t>
            </a:r>
            <a:endParaRPr lang="en-US" dirty="0"/>
          </a:p>
        </p:txBody>
      </p:sp>
      <p:pic>
        <p:nvPicPr>
          <p:cNvPr id="6" name="Picture 5" descr="cars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6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s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3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s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s-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8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s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6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s-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82" y="0"/>
            <a:ext cx="6216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2"/>
          <a:stretch/>
        </p:blipFill>
        <p:spPr>
          <a:xfrm>
            <a:off x="0" y="1811562"/>
            <a:ext cx="9144000" cy="308371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Maps as Rich Information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0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Patterns Intuitive</a:t>
            </a:r>
            <a:endParaRPr lang="en-US" dirty="0"/>
          </a:p>
        </p:txBody>
      </p:sp>
      <p:pic>
        <p:nvPicPr>
          <p:cNvPr id="3" name="Picture 2" descr="chol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0"/>
            <a:ext cx="7934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3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ngland_ex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58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5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525</Words>
  <Application>Microsoft Macintosh PowerPoint</Application>
  <PresentationFormat>On-screen Show (4:3)</PresentationFormat>
  <Paragraphs>135</Paragraphs>
  <Slides>58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Data Visualization</vt:lpstr>
      <vt:lpstr>Data visualization is Communication</vt:lpstr>
      <vt:lpstr>Principles of Graphical Excellence</vt:lpstr>
      <vt:lpstr>Data Viz in a Nutshell</vt:lpstr>
      <vt:lpstr>Data Viz in the 10th Century</vt:lpstr>
      <vt:lpstr>PowerPoint Presentation</vt:lpstr>
      <vt:lpstr>Maps as Rich Information Source</vt:lpstr>
      <vt:lpstr>Spatial Patterns Intuitive</vt:lpstr>
      <vt:lpstr>PowerPoint Presentation</vt:lpstr>
      <vt:lpstr>Multiple Data Sources to Make a Point</vt:lpstr>
      <vt:lpstr>Sometimes One Variable is Enough</vt:lpstr>
      <vt:lpstr>Adding Space to Time</vt:lpstr>
      <vt:lpstr>Unifying Maps and Timeseries</vt:lpstr>
      <vt:lpstr>Abstracting Variables to Make a Point</vt:lpstr>
      <vt:lpstr>PowerPoint Presentation</vt:lpstr>
      <vt:lpstr>Abstraction Can Tell Wonderful Stories</vt:lpstr>
      <vt:lpstr>Data Viz in a Nutshell</vt:lpstr>
      <vt:lpstr>Elements of a Plot</vt:lpstr>
      <vt:lpstr>Elements of a Plot</vt:lpstr>
      <vt:lpstr>Aesthetics of a Plot</vt:lpstr>
      <vt:lpstr>Aesthetics Map Data to Visual Representation</vt:lpstr>
      <vt:lpstr>Aesthetics Map Data to Visual Representation</vt:lpstr>
      <vt:lpstr>Aesthetics Map Data to Visual Representation</vt:lpstr>
      <vt:lpstr>Barplots</vt:lpstr>
      <vt:lpstr>Types of Visualizations: Proportions</vt:lpstr>
      <vt:lpstr>Types of Visualizations: Multiple Proportions</vt:lpstr>
      <vt:lpstr>Types of Visualizations: Distributions</vt:lpstr>
      <vt:lpstr>Histograms Show Frequency</vt:lpstr>
      <vt:lpstr>Types of Visualizations: Multiple Distributions</vt:lpstr>
      <vt:lpstr>Boxplots to Show Variation</vt:lpstr>
      <vt:lpstr>…Or Point-Ranges</vt:lpstr>
      <vt:lpstr>Scatterplots Show Relationships</vt:lpstr>
      <vt:lpstr>Combining Data Sources and Maps</vt:lpstr>
      <vt:lpstr>Coordinate Systems Transform Relationships</vt:lpstr>
      <vt:lpstr>The Polar Coordinate System is Useful!</vt:lpstr>
      <vt:lpstr>The Polar Coordinate System is Useful!</vt:lpstr>
      <vt:lpstr>Adding Full Scale to 0</vt:lpstr>
      <vt:lpstr>Why Transform?</vt:lpstr>
      <vt:lpstr>Log-Transformation To See Relationship</vt:lpstr>
      <vt:lpstr>Scales to Add Dimensions of Data</vt:lpstr>
      <vt:lpstr>Colors Can Distinguish Groups</vt:lpstr>
      <vt:lpstr>Colors Can Show Data</vt:lpstr>
      <vt:lpstr>Beware Not Thinking About Color Blindness</vt:lpstr>
      <vt:lpstr>Redundant Coding</vt:lpstr>
      <vt:lpstr>Colorbrewer.org</vt:lpstr>
      <vt:lpstr>A Touch of Color!</vt:lpstr>
      <vt:lpstr>Color Can Bring in Another Dimension</vt:lpstr>
      <vt:lpstr>Statistical Fit to Aid Understanding</vt:lpstr>
      <vt:lpstr>Facets to Add Fine-Grained Information or New Dimensions</vt:lpstr>
      <vt:lpstr>Facets Add Information</vt:lpstr>
      <vt:lpstr>Data Viz in a Nutshell</vt:lpstr>
      <vt:lpstr>Minimalist Presentation</vt:lpstr>
      <vt:lpstr>Show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Jarrett Byrnes</dc:creator>
  <cp:lastModifiedBy>Jarrett Byrnes</cp:lastModifiedBy>
  <cp:revision>22</cp:revision>
  <cp:lastPrinted>2018-02-13T04:43:00Z</cp:lastPrinted>
  <dcterms:created xsi:type="dcterms:W3CDTF">2016-02-15T17:05:39Z</dcterms:created>
  <dcterms:modified xsi:type="dcterms:W3CDTF">2018-09-17T19:48:48Z</dcterms:modified>
</cp:coreProperties>
</file>